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4" r:id="rId2"/>
    <p:sldId id="281" r:id="rId3"/>
    <p:sldId id="289" r:id="rId4"/>
    <p:sldId id="256" r:id="rId5"/>
    <p:sldId id="277" r:id="rId6"/>
    <p:sldId id="278" r:id="rId7"/>
    <p:sldId id="274" r:id="rId8"/>
    <p:sldId id="276" r:id="rId9"/>
    <p:sldId id="279" r:id="rId10"/>
    <p:sldId id="275" r:id="rId11"/>
    <p:sldId id="280" r:id="rId12"/>
    <p:sldId id="262" r:id="rId13"/>
    <p:sldId id="284" r:id="rId14"/>
    <p:sldId id="273" r:id="rId15"/>
    <p:sldId id="287" r:id="rId16"/>
    <p:sldId id="270" r:id="rId17"/>
    <p:sldId id="286" r:id="rId18"/>
    <p:sldId id="271" r:id="rId19"/>
    <p:sldId id="283" r:id="rId20"/>
    <p:sldId id="272" r:id="rId21"/>
    <p:sldId id="282" r:id="rId22"/>
    <p:sldId id="288" r:id="rId23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5535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752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6506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38728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6174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557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0041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410582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80510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6403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10156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C8C0E4-5A79-487D-8941-A9FCE5067D53}" type="datetimeFigureOut">
              <a:rPr lang="pt-BR" smtClean="0"/>
              <a:t>18/08/2020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818F5E-2F8D-4CF2-B7AB-74A84F56716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063389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547D068A-C6C7-456C-8DCE-7E68F5AAD2C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caixa&#10;&#10;Descrição gerada automaticamente">
            <a:extLst>
              <a:ext uri="{FF2B5EF4-FFF2-40B4-BE49-F238E27FC236}">
                <a16:creationId xmlns:a16="http://schemas.microsoft.com/office/drawing/2014/main" id="{35CA33EC-DD08-4D71-8C4A-C084A34B80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CM-4O Melhor de DJ Lava">
            <a:hlinkClick r:id="" action="ppaction://media"/>
            <a:extLst>
              <a:ext uri="{FF2B5EF4-FFF2-40B4-BE49-F238E27FC236}">
                <a16:creationId xmlns:a16="http://schemas.microsoft.com/office/drawing/2014/main" id="{E209E05A-5617-4ECF-8EBB-E289290793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17266" y="255102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7220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2">
                <p:cTn id="10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m 15" descr="Uma imagem contendo edifício, tijolo, caixa, tábua&#10;&#10;Descrição gerada automaticamente">
            <a:extLst>
              <a:ext uri="{FF2B5EF4-FFF2-40B4-BE49-F238E27FC236}">
                <a16:creationId xmlns:a16="http://schemas.microsoft.com/office/drawing/2014/main" id="{C9B2836C-982F-41B9-BD4F-0E2659179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71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">
        <p14:warp dir="in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Uma imagem contendo tapete&#10;&#10;Descrição gerada automaticamente">
            <a:extLst>
              <a:ext uri="{FF2B5EF4-FFF2-40B4-BE49-F238E27FC236}">
                <a16:creationId xmlns:a16="http://schemas.microsoft.com/office/drawing/2014/main" id="{14305CE4-85CF-45EF-9CB0-FE3B9A9FFE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F27FA2E-73F1-4C34-99B6-F30174860594}"/>
              </a:ext>
            </a:extLst>
          </p:cNvPr>
          <p:cNvSpPr/>
          <p:nvPr/>
        </p:nvSpPr>
        <p:spPr>
          <a:xfrm>
            <a:off x="1522325" y="1105318"/>
            <a:ext cx="6099350" cy="113829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5400" b="1" cap="none" spc="0" dirty="0" err="1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5400" b="1" cap="none" spc="0" dirty="0" err="1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4" name="Retângulo 3">
            <a:extLst>
              <a:ext uri="{FF2B5EF4-FFF2-40B4-BE49-F238E27FC236}">
                <a16:creationId xmlns:a16="http://schemas.microsoft.com/office/drawing/2014/main" id="{E7DD1E84-7CAD-4318-94B3-506FFF4FBAF4}"/>
              </a:ext>
            </a:extLst>
          </p:cNvPr>
          <p:cNvSpPr/>
          <p:nvPr/>
        </p:nvSpPr>
        <p:spPr>
          <a:xfrm>
            <a:off x="3262441" y="2571750"/>
            <a:ext cx="2900474" cy="175124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Biografia </a:t>
            </a:r>
          </a:p>
          <a:p>
            <a:pPr algn="ctr"/>
            <a:r>
              <a:rPr lang="pt-BR" sz="5400" b="1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&amp;</a:t>
            </a:r>
          </a:p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Poema</a:t>
            </a:r>
          </a:p>
        </p:txBody>
      </p:sp>
    </p:spTree>
    <p:extLst>
      <p:ext uri="{BB962C8B-B14F-4D97-AF65-F5344CB8AC3E}">
        <p14:creationId xmlns:p14="http://schemas.microsoft.com/office/powerpoint/2010/main" val="584784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0000">
        <p15:prstTrans prst="curtains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2" name="Imagem 11" descr="Uma imagem contendo no interior, velho, mesa, quarto&#10;&#10;Descrição gerada automaticamente">
            <a:extLst>
              <a:ext uri="{FF2B5EF4-FFF2-40B4-BE49-F238E27FC236}">
                <a16:creationId xmlns:a16="http://schemas.microsoft.com/office/drawing/2014/main" id="{C84447EB-1E16-4278-B1EE-F822F9C89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48FA3C62-F5EF-4387-975B-1C4EF1689A80}"/>
              </a:ext>
            </a:extLst>
          </p:cNvPr>
          <p:cNvSpPr/>
          <p:nvPr/>
        </p:nvSpPr>
        <p:spPr>
          <a:xfrm rot="20414036">
            <a:off x="682444" y="2110085"/>
            <a:ext cx="345195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Datos</a:t>
            </a:r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Biográficos</a:t>
            </a:r>
          </a:p>
        </p:txBody>
      </p:sp>
    </p:spTree>
    <p:extLst>
      <p:ext uri="{BB962C8B-B14F-4D97-AF65-F5344CB8AC3E}">
        <p14:creationId xmlns:p14="http://schemas.microsoft.com/office/powerpoint/2010/main" val="1264785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win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m 15" descr="Uma imagem contendo edifício, tijolo, caixa, tábua&#10;&#10;Descrição gerada automaticamente">
            <a:extLst>
              <a:ext uri="{FF2B5EF4-FFF2-40B4-BE49-F238E27FC236}">
                <a16:creationId xmlns:a16="http://schemas.microsoft.com/office/drawing/2014/main" id="{C9B2836C-982F-41B9-BD4F-0E2659179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506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6813D4D5-E063-4ADA-ADE7-677B5152D9AB}"/>
              </a:ext>
            </a:extLst>
          </p:cNvPr>
          <p:cNvSpPr txBox="1"/>
          <p:nvPr/>
        </p:nvSpPr>
        <p:spPr>
          <a:xfrm>
            <a:off x="188162" y="218209"/>
            <a:ext cx="8954695" cy="42780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•Tulcán - Ecuador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•Fue profesor de las Universidades: 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Universidad Tecnológica Equinoccial y Universidad Internacional del Ecuador.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•Presidente del Núcleo de la Casa de la Cultura 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“Benjamín Carrión” Núcleo del Carchi durante 2 períodos.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•Miembro de la Sociedad de Escritores del Ecuador.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Miembro de la Casa del Poeta Peruano Representación Internacional de Quito. </a:t>
            </a:r>
            <a:endParaRPr lang="es-ES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•Declarado poeta excelente ( Montevideo-Uruguay- abril 2004)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Miembro fundador del Grupo “Caminos” filial de Tulcán, luego lo presidió.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•Miembro de varias instituciones y organizaciones literarias internacionales.</a:t>
            </a:r>
          </a:p>
        </p:txBody>
      </p:sp>
    </p:spTree>
    <p:extLst>
      <p:ext uri="{BB962C8B-B14F-4D97-AF65-F5344CB8AC3E}">
        <p14:creationId xmlns:p14="http://schemas.microsoft.com/office/powerpoint/2010/main" val="25469239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6000">
        <p15:prstTrans prst="pageCurlDouble"/>
      </p:transition>
    </mc:Choice>
    <mc:Fallback>
      <p:transition spd="slow" advTm="3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m 15" descr="Uma imagem contendo edifício, tijolo, caixa, tábua&#10;&#10;Descrição gerada automaticamente">
            <a:extLst>
              <a:ext uri="{FF2B5EF4-FFF2-40B4-BE49-F238E27FC236}">
                <a16:creationId xmlns:a16="http://schemas.microsoft.com/office/drawing/2014/main" id="{C9B2836C-982F-41B9-BD4F-0E2659179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D2DCD1D-4A4C-4A03-9E2A-BC9BF14A459F}"/>
              </a:ext>
            </a:extLst>
          </p:cNvPr>
          <p:cNvSpPr txBox="1"/>
          <p:nvPr/>
        </p:nvSpPr>
        <p:spPr>
          <a:xfrm>
            <a:off x="35416" y="0"/>
            <a:ext cx="9108584" cy="4893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•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Académico Internacional de las artes, letras y ciencias: “A palabra do </a:t>
            </a:r>
            <a:r>
              <a:rPr lang="es-ES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século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21”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– </a:t>
            </a:r>
            <a:r>
              <a:rPr lang="es-ES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Alpas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21, Comenda personalidad literaria e internacional 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(Brasil, 29 de </a:t>
            </a:r>
            <a:r>
              <a:rPr lang="es-ES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maio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de 2015).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•Vicepresidente de la Academia Poética Brasilera Internacional.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•Declarado POETA DEL SIGLO XX por unanimidad del Consejo Literario de la 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REVISTA POÉTICA BRASILERA, cuyo editor </a:t>
            </a:r>
            <a:r>
              <a:rPr lang="es-ES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sēnior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es el eminente poeta </a:t>
            </a:r>
          </a:p>
          <a:p>
            <a:r>
              <a:rPr lang="es-ES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Mhario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Lincoln (Designación de 2016). 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•Miembro de la Academia Virtual Internacional de Poesía, 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Artes y Filosofía AVIPAF.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</a:t>
            </a:r>
            <a:r>
              <a:rPr lang="es-ES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Ordem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do Mérito </a:t>
            </a:r>
            <a:r>
              <a:rPr lang="es-ES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Litteratudo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Academia internacional Da </a:t>
            </a:r>
            <a:r>
              <a:rPr lang="es-ES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Uniao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Cultural 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</a:t>
            </a:r>
            <a:r>
              <a:rPr lang="es-ES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Taubatè</a:t>
            </a:r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SP-Brasil Abril 2020)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•Miembro de la Cámara Internacional de escritores y artistas CIESART</a:t>
            </a:r>
          </a:p>
          <a:p>
            <a:r>
              <a:rPr lang="es-ES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(Barcelona-España 2020)</a:t>
            </a:r>
          </a:p>
        </p:txBody>
      </p:sp>
    </p:spTree>
    <p:extLst>
      <p:ext uri="{BB962C8B-B14F-4D97-AF65-F5344CB8AC3E}">
        <p14:creationId xmlns:p14="http://schemas.microsoft.com/office/powerpoint/2010/main" val="687928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3000">
        <p:split orient="vert"/>
      </p:transition>
    </mc:Choice>
    <mc:Fallback>
      <p:transition spd="slow" advTm="43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m 11" descr="Uma imagem contendo no interior, velho, mesa, quarto&#10;&#10;Descrição gerada automaticamente">
            <a:extLst>
              <a:ext uri="{FF2B5EF4-FFF2-40B4-BE49-F238E27FC236}">
                <a16:creationId xmlns:a16="http://schemas.microsoft.com/office/drawing/2014/main" id="{C84447EB-1E16-4278-B1EE-F822F9C89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21C1B34-901F-47E5-A1B1-E5F4294B8C08}"/>
              </a:ext>
            </a:extLst>
          </p:cNvPr>
          <p:cNvSpPr/>
          <p:nvPr/>
        </p:nvSpPr>
        <p:spPr>
          <a:xfrm rot="20412143">
            <a:off x="703495" y="2110085"/>
            <a:ext cx="3378232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Obra Literária</a:t>
            </a:r>
          </a:p>
        </p:txBody>
      </p:sp>
    </p:spTree>
    <p:extLst>
      <p:ext uri="{BB962C8B-B14F-4D97-AF65-F5344CB8AC3E}">
        <p14:creationId xmlns:p14="http://schemas.microsoft.com/office/powerpoint/2010/main" val="2690969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16" name="Imagem 15" descr="Uma imagem contendo edifício, tijolo, caixa, tábua&#10;&#10;Descrição gerada automaticamente">
            <a:extLst>
              <a:ext uri="{FF2B5EF4-FFF2-40B4-BE49-F238E27FC236}">
                <a16:creationId xmlns:a16="http://schemas.microsoft.com/office/drawing/2014/main" id="{C9B2836C-982F-41B9-BD4F-0E2659179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7" name="CaixaDeTexto 16">
            <a:extLst>
              <a:ext uri="{FF2B5EF4-FFF2-40B4-BE49-F238E27FC236}">
                <a16:creationId xmlns:a16="http://schemas.microsoft.com/office/drawing/2014/main" id="{AA95B82D-C7D6-4B34-AD6D-53AB2A33EC17}"/>
              </a:ext>
            </a:extLst>
          </p:cNvPr>
          <p:cNvSpPr txBox="1"/>
          <p:nvPr/>
        </p:nvSpPr>
        <p:spPr>
          <a:xfrm>
            <a:off x="311500" y="422031"/>
            <a:ext cx="7098418" cy="40318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•Circunstancia Gris (Poesía 1973).</a:t>
            </a:r>
          </a:p>
          <a:p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•Voces Poesía (Poesía 1976).</a:t>
            </a:r>
          </a:p>
          <a:p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•Presencia (Poesía 1980).</a:t>
            </a:r>
          </a:p>
          <a:p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•Nadaísmo, Realismo, Ficción (Ensayo 1984).</a:t>
            </a:r>
          </a:p>
          <a:p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•De Este Lado (Poesía compartida 1984).</a:t>
            </a:r>
          </a:p>
          <a:p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•Neruda es Siempre (Ensayo 1985).</a:t>
            </a:r>
          </a:p>
          <a:p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•Poetas del Siglo XX (Poesía compartida 2002).</a:t>
            </a:r>
          </a:p>
          <a:p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</a:t>
            </a:r>
            <a:r>
              <a:rPr lang="es-ES" sz="32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Singuantes</a:t>
            </a:r>
            <a:r>
              <a:rPr lang="es-ES" sz="32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(Poesía 2010 – 2 ediciones).</a:t>
            </a:r>
          </a:p>
        </p:txBody>
      </p:sp>
    </p:spTree>
    <p:extLst>
      <p:ext uri="{BB962C8B-B14F-4D97-AF65-F5344CB8AC3E}">
        <p14:creationId xmlns:p14="http://schemas.microsoft.com/office/powerpoint/2010/main" val="209007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4000">
        <p15:prstTrans prst="pageCurlDouble"/>
      </p:transition>
    </mc:Choice>
    <mc:Fallback>
      <p:transition spd="slow" advTm="24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m 15" descr="Uma imagem contendo edifício, tijolo, caixa, tábua&#10;&#10;Descrição gerada automaticamente">
            <a:extLst>
              <a:ext uri="{FF2B5EF4-FFF2-40B4-BE49-F238E27FC236}">
                <a16:creationId xmlns:a16="http://schemas.microsoft.com/office/drawing/2014/main" id="{C9B2836C-982F-41B9-BD4F-0E2659179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FDC3F2E-D442-48BE-B949-083864138CB4}"/>
              </a:ext>
            </a:extLst>
          </p:cNvPr>
          <p:cNvSpPr txBox="1"/>
          <p:nvPr/>
        </p:nvSpPr>
        <p:spPr>
          <a:xfrm>
            <a:off x="0" y="258517"/>
            <a:ext cx="9251251" cy="43396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•La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Noche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Búho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40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Días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r>
              <a:rPr lang="pt-BR" sz="2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</a:t>
            </a:r>
            <a:r>
              <a:rPr lang="pt-BR" sz="2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Compilación</a:t>
            </a:r>
            <a:r>
              <a:rPr lang="pt-BR" sz="2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poética – </a:t>
            </a:r>
            <a:r>
              <a:rPr lang="pt-BR" sz="2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aBrace</a:t>
            </a:r>
            <a:r>
              <a:rPr lang="pt-BR" sz="2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2014, 255 páginas) Montevideo – </a:t>
            </a:r>
            <a:r>
              <a:rPr lang="pt-BR" sz="2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Uruguay</a:t>
            </a:r>
            <a:r>
              <a:rPr lang="pt-BR" sz="2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•Sexo Sentido (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Poesía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coautor 2014) Montevideo –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Uruguay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•Letras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Ecuatorianas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1 (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Poesía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coautor 2014) Montevideo -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Uruguay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•El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cansancio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que nos Une (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publicación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line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aBrace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2015)</a:t>
            </a:r>
          </a:p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•Letras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Ecuatorianas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2 (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Poesía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coautor 2016) Montevideo -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Uruguay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•A Dos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Voces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(Editorial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Dunken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2018) Buenos Aires – Argentina.</a:t>
            </a:r>
          </a:p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Poesía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del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Bigote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humedecido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vino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(Sangre editora 2019) </a:t>
            </a:r>
          </a:p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Belo Horizonte – Brasil.</a:t>
            </a:r>
          </a:p>
          <a:p>
            <a:r>
              <a:rPr lang="pt-BR" sz="2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</a:t>
            </a:r>
            <a:r>
              <a:rPr lang="pt-BR" sz="2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Pieladentro</a:t>
            </a:r>
            <a:r>
              <a:rPr lang="pt-BR" sz="2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(2019 Editorial </a:t>
            </a:r>
            <a:r>
              <a:rPr lang="pt-BR" sz="2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Lord</a:t>
            </a:r>
            <a:r>
              <a:rPr lang="pt-BR" sz="2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Byron </a:t>
            </a:r>
            <a:r>
              <a:rPr lang="pt-BR" sz="2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Ediciones</a:t>
            </a:r>
            <a:r>
              <a:rPr lang="pt-BR" sz="2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 Madrid – </a:t>
            </a:r>
            <a:r>
              <a:rPr lang="pt-BR" sz="26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España</a:t>
            </a:r>
            <a:r>
              <a:rPr lang="pt-BR" sz="2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254325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9000">
        <p:split orient="vert"/>
      </p:transition>
    </mc:Choice>
    <mc:Fallback>
      <p:transition spd="slow" advTm="39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m 11" descr="Uma imagem contendo no interior, velho, mesa, quarto&#10;&#10;Descrição gerada automaticamente">
            <a:extLst>
              <a:ext uri="{FF2B5EF4-FFF2-40B4-BE49-F238E27FC236}">
                <a16:creationId xmlns:a16="http://schemas.microsoft.com/office/drawing/2014/main" id="{C84447EB-1E16-4278-B1EE-F822F9C892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7AA5C9A-7AF1-4A43-8A72-8B7E3E447F82}"/>
              </a:ext>
            </a:extLst>
          </p:cNvPr>
          <p:cNvSpPr/>
          <p:nvPr/>
        </p:nvSpPr>
        <p:spPr>
          <a:xfrm rot="20733894">
            <a:off x="765412" y="2133510"/>
            <a:ext cx="3284389" cy="87648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</a:t>
            </a:r>
            <a:r>
              <a:rPr lang="pt-BR" sz="5400" b="1" cap="none" spc="0" dirty="0" err="1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Estudio</a:t>
            </a:r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Académico</a:t>
            </a:r>
          </a:p>
        </p:txBody>
      </p:sp>
    </p:spTree>
    <p:extLst>
      <p:ext uri="{BB962C8B-B14F-4D97-AF65-F5344CB8AC3E}">
        <p14:creationId xmlns:p14="http://schemas.microsoft.com/office/powerpoint/2010/main" val="1420543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:circle/>
      </p:transition>
    </mc:Choice>
    <mc:Fallback>
      <p:transition spd="slow" advTm="4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m 15" descr="Uma imagem contendo edifício, tijolo, caixa, tábua&#10;&#10;Descrição gerada automaticamente">
            <a:extLst>
              <a:ext uri="{FF2B5EF4-FFF2-40B4-BE49-F238E27FC236}">
                <a16:creationId xmlns:a16="http://schemas.microsoft.com/office/drawing/2014/main" id="{C9B2836C-982F-41B9-BD4F-0E2659179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E434068-0E20-449B-828F-2ED331376CBE}"/>
              </a:ext>
            </a:extLst>
          </p:cNvPr>
          <p:cNvSpPr txBox="1"/>
          <p:nvPr/>
        </p:nvSpPr>
        <p:spPr>
          <a:xfrm>
            <a:off x="142504" y="78445"/>
            <a:ext cx="8141972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•Literatura Preceptiva (1965).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•Lenguaje y Comunicación (2001).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•Ética Profesional (2001).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•Lenguaje Integral (2004).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•Cultura de Valores (2004).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•El Cansancio que nos Une(publicación </a:t>
            </a:r>
            <a:r>
              <a:rPr lang="es-ES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on</a:t>
            </a:r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line a </a:t>
            </a:r>
            <a:r>
              <a:rPr lang="es-ES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Brace</a:t>
            </a:r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2015)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</a:t>
            </a:r>
            <a:r>
              <a:rPr lang="es-ES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Antologado</a:t>
            </a:r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en España, Ecuador, Colombia, Chile, 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Uruguay, Brasil, Portugal y Argentina.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•Participación en recitales, conferencias, en América y Europa.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•Comentado, analizado y traducido en revistas y periódicos </a:t>
            </a:r>
          </a:p>
          <a:p>
            <a:r>
              <a:rPr lang="es-ES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especializados en Latinoamérica, Brasil y Egipto.</a:t>
            </a:r>
          </a:p>
        </p:txBody>
      </p:sp>
    </p:spTree>
    <p:extLst>
      <p:ext uri="{BB962C8B-B14F-4D97-AF65-F5344CB8AC3E}">
        <p14:creationId xmlns:p14="http://schemas.microsoft.com/office/powerpoint/2010/main" val="29031982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9000">
        <p15:prstTrans prst="pageCurlDouble"/>
      </p:transition>
    </mc:Choice>
    <mc:Fallback>
      <p:transition spd="slow" advTm="39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F936B7AD-E8E1-4E8F-B77C-61E49721D0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6F3AE4E2-03AE-48B9-A827-B14EA3ADD38D}"/>
              </a:ext>
            </a:extLst>
          </p:cNvPr>
          <p:cNvSpPr/>
          <p:nvPr/>
        </p:nvSpPr>
        <p:spPr>
          <a:xfrm>
            <a:off x="2467857" y="1155492"/>
            <a:ext cx="509254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LA DESNUDEZ</a:t>
            </a:r>
          </a:p>
        </p:txBody>
      </p:sp>
      <p:sp>
        <p:nvSpPr>
          <p:cNvPr id="7" name="Retângulo 6">
            <a:extLst>
              <a:ext uri="{FF2B5EF4-FFF2-40B4-BE49-F238E27FC236}">
                <a16:creationId xmlns:a16="http://schemas.microsoft.com/office/drawing/2014/main" id="{A141D5C7-7A16-478E-9A8E-C53C086DB7CA}"/>
              </a:ext>
            </a:extLst>
          </p:cNvPr>
          <p:cNvSpPr/>
          <p:nvPr/>
        </p:nvSpPr>
        <p:spPr>
          <a:xfrm rot="21237458">
            <a:off x="2511441" y="2228947"/>
            <a:ext cx="5320227" cy="171122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5400" b="1" cap="none" spc="0" dirty="0" err="1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5400" b="1" cap="none" spc="0" dirty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5400" b="1" cap="none" spc="0" dirty="0" err="1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5400" b="1" cap="none" spc="0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" name="Imagem 9" descr="Uma imagem contendo pessoa, homem, em pé, segurando&#10;&#10;Descrição gerada automaticamente">
            <a:extLst>
              <a:ext uri="{FF2B5EF4-FFF2-40B4-BE49-F238E27FC236}">
                <a16:creationId xmlns:a16="http://schemas.microsoft.com/office/drawing/2014/main" id="{9E636AA1-3B68-4220-BE4B-42611FBAF0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24" y="316523"/>
            <a:ext cx="2834742" cy="451045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0115829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8000">
        <p15:prstTrans prst="drap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547D068A-C6C7-456C-8DCE-7E68F5AAD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no interior, mesa, foto, pequeno&#10;&#10;Descrição gerada automaticamente">
            <a:extLst>
              <a:ext uri="{FF2B5EF4-FFF2-40B4-BE49-F238E27FC236}">
                <a16:creationId xmlns:a16="http://schemas.microsoft.com/office/drawing/2014/main" id="{81140E5C-0B2D-4667-9452-08348764B9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689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4000">
        <p15:prstTrans prst="win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547D068A-C6C7-456C-8DCE-7E68F5AAD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74E65AA-2131-4783-9B6D-5813094789BC}"/>
              </a:ext>
            </a:extLst>
          </p:cNvPr>
          <p:cNvSpPr txBox="1"/>
          <p:nvPr/>
        </p:nvSpPr>
        <p:spPr>
          <a:xfrm>
            <a:off x="1365032" y="1235947"/>
            <a:ext cx="641393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Quién mintió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Quién dijo que la desnudez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es vergüenza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quién se le ocurrió tapar el esplendor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 una hoja de parra.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114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547D068A-C6C7-456C-8DCE-7E68F5AAD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no interior, caixa, pequeno, mesa&#10;&#10;Descrição gerada automaticamente">
            <a:extLst>
              <a:ext uri="{FF2B5EF4-FFF2-40B4-BE49-F238E27FC236}">
                <a16:creationId xmlns:a16="http://schemas.microsoft.com/office/drawing/2014/main" id="{36CDE801-D97A-463A-86D7-9D2DA0DDBE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6633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ripple dir="l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547D068A-C6C7-456C-8DCE-7E68F5AAD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0122C32-B34F-4C97-B969-E25D4183B1F8}"/>
              </a:ext>
            </a:extLst>
          </p:cNvPr>
          <p:cNvSpPr txBox="1"/>
          <p:nvPr/>
        </p:nvSpPr>
        <p:spPr>
          <a:xfrm>
            <a:off x="2152908" y="1547447"/>
            <a:ext cx="483818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Acaso la pureza de la verdad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está en su desnudez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Qué sería de los sentidos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 la desnudez de la piel.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87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547D068A-C6C7-456C-8DCE-7E68F5AAD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 descr="Uma imagem contendo deitado, mesa, velho, coberto&#10;&#10;Descrição gerada automaticamente">
            <a:extLst>
              <a:ext uri="{FF2B5EF4-FFF2-40B4-BE49-F238E27FC236}">
                <a16:creationId xmlns:a16="http://schemas.microsoft.com/office/drawing/2014/main" id="{4C81EEED-28CA-4C36-BA1D-5FE7F48F23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6653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ripple dir="r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547D068A-C6C7-456C-8DCE-7E68F5AAD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48E7FE6-2429-4986-A833-51A3C0FA4C43}"/>
              </a:ext>
            </a:extLst>
          </p:cNvPr>
          <p:cNvSpPr txBox="1"/>
          <p:nvPr/>
        </p:nvSpPr>
        <p:spPr>
          <a:xfrm>
            <a:off x="1150230" y="1517301"/>
            <a:ext cx="6843540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la dureza de la piedra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desnudar la lluvia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Qué sería de la soledad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 no deambulara desnuda entre el gentío.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8729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547D068A-C6C7-456C-8DCE-7E68F5AAD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 descr="Uma imagem contendo no interior, deitado, dormindo, homem&#10;&#10;Descrição gerada automaticamente">
            <a:extLst>
              <a:ext uri="{FF2B5EF4-FFF2-40B4-BE49-F238E27FC236}">
                <a16:creationId xmlns:a16="http://schemas.microsoft.com/office/drawing/2014/main" id="{B5CDFB4A-82C1-48B5-99E4-6C11B8DC340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514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">
        <p14:ripple dir="lu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547D068A-C6C7-456C-8DCE-7E68F5AAD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E2266DB-22A2-46ED-A6F4-804C925571B7}"/>
              </a:ext>
            </a:extLst>
          </p:cNvPr>
          <p:cNvSpPr txBox="1"/>
          <p:nvPr/>
        </p:nvSpPr>
        <p:spPr>
          <a:xfrm>
            <a:off x="857320" y="1140589"/>
            <a:ext cx="7284366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Qué sería de la misma muerte</a:t>
            </a:r>
          </a:p>
          <a:p>
            <a:pPr algn="ctr"/>
            <a:r>
              <a:rPr lang="es-ES" sz="35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sin la putrefacción para desnudar los huesos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Qué sería de Dios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 no caminara desnudo por el Universo:</a:t>
            </a:r>
          </a:p>
          <a:p>
            <a:pPr algn="ctr"/>
            <a:r>
              <a:rPr lang="es-ES" sz="36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simplemente sería un astronauta.</a:t>
            </a:r>
            <a:endParaRPr lang="pt-BR" sz="36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087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m 15" descr="Uma imagem contendo edifício, tijolo, caixa, tábua&#10;&#10;Descrição gerada automaticamente">
            <a:extLst>
              <a:ext uri="{FF2B5EF4-FFF2-40B4-BE49-F238E27FC236}">
                <a16:creationId xmlns:a16="http://schemas.microsoft.com/office/drawing/2014/main" id="{C9B2836C-982F-41B9-BD4F-0E2659179C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Uma imagem contendo caixa, espelho, homem, janela&#10;&#10;Descrição gerada automaticamente">
            <a:extLst>
              <a:ext uri="{FF2B5EF4-FFF2-40B4-BE49-F238E27FC236}">
                <a16:creationId xmlns:a16="http://schemas.microsoft.com/office/drawing/2014/main" id="{7B0DB75D-84B8-4B36-8324-2719452001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69D5D18-33A7-45D7-8C0E-C207771DD900}"/>
              </a:ext>
            </a:extLst>
          </p:cNvPr>
          <p:cNvSpPr txBox="1"/>
          <p:nvPr/>
        </p:nvSpPr>
        <p:spPr>
          <a:xfrm>
            <a:off x="-70338" y="4651057"/>
            <a:ext cx="490711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Humberto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219B4588-3B4F-4735-BFCB-F8063BEC4C6D}"/>
              </a:ext>
            </a:extLst>
          </p:cNvPr>
          <p:cNvSpPr txBox="1"/>
          <p:nvPr/>
        </p:nvSpPr>
        <p:spPr>
          <a:xfrm>
            <a:off x="5764143" y="4651057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4253839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flythrough dir="out" hasBounce="1"/>
      </p:transition>
    </mc:Choice>
    <mc:Fallback>
      <p:transition spd="slow" advTm="4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Imagem 3" descr="Uma imagem contendo tapete&#10;&#10;Descrição gerada automaticamente">
            <a:extLst>
              <a:ext uri="{FF2B5EF4-FFF2-40B4-BE49-F238E27FC236}">
                <a16:creationId xmlns:a16="http://schemas.microsoft.com/office/drawing/2014/main" id="{547D068A-C6C7-456C-8DCE-7E68F5AAD2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FD286A39-617B-42DB-87E0-CAB3DF3C667F}"/>
              </a:ext>
            </a:extLst>
          </p:cNvPr>
          <p:cNvSpPr txBox="1"/>
          <p:nvPr/>
        </p:nvSpPr>
        <p:spPr>
          <a:xfrm>
            <a:off x="1020002" y="944545"/>
            <a:ext cx="7103996" cy="387798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Texto/Biografia: Humberto 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Napoleón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Varela 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Robalino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(Quito-Equador)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DJ Lava: The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Lord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Is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With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US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(A mais bela música permeia a alma)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78665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6000">
        <p14:doors dir="vert"/>
      </p:transition>
    </mc:Choice>
    <mc:Fallback>
      <p:transition spd="slow" advTm="16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254</TotalTime>
  <Words>703</Words>
  <Application>Microsoft Office PowerPoint</Application>
  <PresentationFormat>Apresentação na tela (16:9)</PresentationFormat>
  <Paragraphs>91</Paragraphs>
  <Slides>22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</dc:creator>
  <cp:lastModifiedBy>Cleonice Menegatt</cp:lastModifiedBy>
  <cp:revision>23</cp:revision>
  <dcterms:created xsi:type="dcterms:W3CDTF">2020-08-17T21:27:37Z</dcterms:created>
  <dcterms:modified xsi:type="dcterms:W3CDTF">2020-08-19T01:34:04Z</dcterms:modified>
</cp:coreProperties>
</file>