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56" d="100"/>
          <a:sy n="56" d="100"/>
        </p:scale>
        <p:origin x="63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E6557-FEC4-4B9C-A671-B5FA1B6A7F57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4ECC8-03DF-4494-9C3F-002827831AF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3948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4210F-C1C0-5A6C-C807-7C2AEE364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BC090C1-1EAA-E21D-EF79-7D764F1D2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3716347-1CA5-F3CF-A67B-9C7F59E02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E0BC87-9807-735D-1B79-604410E2C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A2D9D6-425B-EA74-DDBB-1EA4AD795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09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53A671-724D-5967-C3E4-0C5FC6F5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F986A76-47F2-0161-7019-F4EBEAE25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C7B1D8E-B08E-E464-90E3-FC86E6810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D3B2863-317B-03A3-6C15-A16DBFFFE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4414DD9-82DA-ED86-5670-4567F6DDE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739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424158-AFD9-C1BD-EB3C-4F33A61D9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F15CB5-09CD-EAD7-03A6-652791F69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E720724-D531-D906-DF4A-C75AB83BF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7868C3-4E60-84D7-2657-AACE069FE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B1908F-D8C5-61F1-956A-DE5EC3E0C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866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09E9C5-7AF2-02EC-F5D9-E18F28DB1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D3819FB-0990-CCFC-C69A-DED021481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E6A9E99-6D89-8179-7F16-E71698759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73D6F08-B329-F47C-3A8F-5DD58F6A8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A36EEE2-ABF7-69E2-B4EB-41B9588AB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A458A29-4E16-DFB8-CEB8-3AC9E9D84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597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A313C4-F494-13EF-6C67-756B4EC54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3C6C5B9-75DB-A21C-7918-5FA0593EB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2AF27F8-FD0E-C64B-0563-57C2D973EB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4F54311-2D04-A48B-3300-B991D210F2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35BAB10-31DD-8D93-0EF3-182157BC9F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D8DFFBE-B4E4-A28D-9011-CA42A7D08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6903F1A-4F0F-995D-9723-9CF126061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FEB5B54-53D8-9AA2-EC5D-317BAFF3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0311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AD57FA-CE5F-BCD0-6B42-E1D516236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FFD938-BA3B-0905-AC31-BC61966C5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3D12949-32A2-99E7-2496-026A7609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EA505F8-A048-491D-3317-CA6854DF9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24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A980DF3B-14DB-C18A-E9C6-E0DA56289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CA8F65D-0940-1E7A-429F-EB1A1805B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7174FE9C-E48A-BBF9-EDE9-D44577BC3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069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4E37ED-D2CA-F8AD-8ED2-4EB80C456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AA422DB-120A-657A-F339-CB6B2CD1C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3A6702B-DA9C-73FD-748C-71C3BBE384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033593E-1255-A31F-DE96-E26D98EA1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36D5EAC-EF3F-EB2B-713A-F1E9F0C45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B96F7E3-AA84-8B4C-96FE-9D6779A13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6039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B5EF6B-CDF0-EEC2-848D-0F4C39167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6ECD8FE-901E-8A84-B49C-C014D95086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E811FBB-63CB-78CC-322E-ABC394AD56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F343438-E3CF-6193-99E6-D755784C4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A5485EE-EE41-74F1-E574-811F17AB2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DE40E1C-4DC7-0DE1-5F4B-3F0D72903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8992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2EA578-E42C-8D2D-950A-0F83573EA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A6B54A3-3810-9ECF-4309-FBA952B94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FC5625F-61DA-6EA7-6C89-446E6255E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10FE40C-A32C-BC0D-7EA5-423837B03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5EF5A7B-2B6C-BB2F-6E12-8BFABA44F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182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800DA03-D62B-B691-591C-EE737EFD07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5D9278B-9DDB-B9CA-580E-ADA94FCC9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CCE9FE-898B-CE7F-A93F-45C7A0AB5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DAAE9D1-5941-7E89-5BAD-272283934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E8B216A-A924-05D9-3F68-BDFAA0095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870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9E96DD2-C8C9-A0E4-7D22-719FFA73F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C234F18-7682-35A9-76E5-309503594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8702E4-C0B0-24CF-CD3F-C95928748C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9DB62-D8A4-453E-AF67-F48C73BAFBE9}" type="datetimeFigureOut">
              <a:rPr lang="pt-BR" smtClean="0"/>
              <a:t>07/01/2026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7D84271-F9D6-7CF4-0220-18CACBFDE1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E0DE687-5668-0A9F-1AD8-0F7C648A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DCF63-3696-4486-B680-E95FBC13264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520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D73456F0-2658-22D7-6E68-0723217F29A6}"/>
              </a:ext>
            </a:extLst>
          </p:cNvPr>
          <p:cNvSpPr/>
          <p:nvPr/>
        </p:nvSpPr>
        <p:spPr>
          <a:xfrm>
            <a:off x="2156661" y="3784289"/>
            <a:ext cx="70166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Bef>
                <a:spcPts val="1500"/>
              </a:spcBef>
              <a:spcAft>
                <a:spcPts val="750"/>
              </a:spcAft>
            </a:pPr>
            <a:r>
              <a:rPr lang="pt-BR" sz="8000" b="1" i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erdana" panose="020B0604030504040204" pitchFamily="34" charset="0"/>
              </a:rPr>
              <a:t>Convocação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AA72F411-9204-9B3B-AAA2-4D3171A91F75}"/>
              </a:ext>
            </a:extLst>
          </p:cNvPr>
          <p:cNvSpPr/>
          <p:nvPr/>
        </p:nvSpPr>
        <p:spPr>
          <a:xfrm>
            <a:off x="1554734" y="5324808"/>
            <a:ext cx="8220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54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Bezerra de Menezes.</a:t>
            </a:r>
            <a:endParaRPr lang="pt-BR" sz="5400" b="0" i="0" dirty="0"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2" name="MUSICA DIVALDO">
            <a:hlinkClick r:id="" action="ppaction://media"/>
            <a:extLst>
              <a:ext uri="{FF2B5EF4-FFF2-40B4-BE49-F238E27FC236}">
                <a16:creationId xmlns:a16="http://schemas.microsoft.com/office/drawing/2014/main" id="{B7845DFC-B98B-EB5E-B774-284FA8E83F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29359" y="1164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1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15D93-0604-783A-4C09-51CF357D6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CB786F6-7B64-F766-E0F5-D51F9B0F3773}"/>
              </a:ext>
            </a:extLst>
          </p:cNvPr>
          <p:cNvSpPr txBox="1"/>
          <p:nvPr/>
        </p:nvSpPr>
        <p:spPr>
          <a:xfrm>
            <a:off x="508000" y="524933"/>
            <a:ext cx="893310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 Nós fomos chamados por Jesus para tornar o mundo melhor.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Não foi por acaso que na hora última a voz do Divino Pastor chegou até nós.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Não nos encontramos no mundo assinalados apenas pelos delitos e os erros pretéritos, somos os servos do Senhor em processo de aperfeiçoamento para melhor </a:t>
            </a:r>
            <a:r>
              <a:rPr lang="pt-BR" sz="3200" b="1" i="0" dirty="0" err="1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servi-lO</a:t>
            </a: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Nem a jactância dos presunçosos, nem a subestima dos que preferem a acomodação.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97497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22ABE-DD15-3F96-C617-307F7377A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D3B3CAC-EB0D-149C-04FA-000CE6EB3A4A}"/>
              </a:ext>
            </a:extLst>
          </p:cNvPr>
          <p:cNvSpPr txBox="1"/>
          <p:nvPr/>
        </p:nvSpPr>
        <p:spPr>
          <a:xfrm>
            <a:off x="135467" y="0"/>
            <a:ext cx="9770533" cy="6412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Servir, meus filhos, com a instrumentalidade de que disponhamos é o nosso dever.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Observamos que a seara cresce, mas os trabalhadores não se multiplicam geometricamente como seria de desejar, porque estamos aferrados aos hábitos doentios, que no momento da evolução antropológica, serviram-nos de base para a transformação do instinto em emoção edificante.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maneira mais segura de preservar os valores do Evangelho de Jesus em nós é através da vinculação mental com o nosso Condutor.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18708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EACBF3-BCF6-64C8-7486-0EF3EC5F1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F4AFCD2-9B82-15F3-133A-5131C10413CE}"/>
              </a:ext>
            </a:extLst>
          </p:cNvPr>
          <p:cNvSpPr txBox="1"/>
          <p:nvPr/>
        </p:nvSpPr>
        <p:spPr>
          <a:xfrm>
            <a:off x="270933" y="406400"/>
            <a:ext cx="9719734" cy="5714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Saiamos da acomodação justificada de maneira incorreta para a ação. Abandonemos as reações perturbadoras e aprendamos as ações edificantes.</a:t>
            </a: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Sempre dizemos que necessitamos de Jesus, em cuja misericórdia estaríamos como náufragos perdidos na grande travessia da evolução, mas tenhamos em mente que Jesus necessita de nós, porque enquanto falamos a Ele pela oração Ele nos responde pela inspiração.</a:t>
            </a:r>
          </a:p>
        </p:txBody>
      </p:sp>
    </p:spTree>
    <p:extLst>
      <p:ext uri="{BB962C8B-B14F-4D97-AF65-F5344CB8AC3E}">
        <p14:creationId xmlns:p14="http://schemas.microsoft.com/office/powerpoint/2010/main" val="2500691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F4868F-00D2-C935-B38E-630C3B978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A349601-A92D-D57E-2EEA-79F002383C7E}"/>
              </a:ext>
            </a:extLst>
          </p:cNvPr>
          <p:cNvSpPr txBox="1"/>
          <p:nvPr/>
        </p:nvSpPr>
        <p:spPr>
          <a:xfrm>
            <a:off x="186265" y="158730"/>
            <a:ext cx="9939867" cy="6699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Ele age pelos nossos sentimentos através das nossas mãos. Sejam as mãos que ajudam, abençoadas em grau mais expressivo do que os lábios que murmuram preces contemplativas. A nossa postura no mundo neste momento é de misericórdia.</a:t>
            </a:r>
            <a:endParaRPr lang="pt-BR" sz="3200" b="0" i="0" dirty="0"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verdana" panose="020B0604030504040204" pitchFamily="34" charset="0"/>
              </a:rPr>
              <a:t>Que nos importam os comentários deprimentes a nosso respeito, se valorizamos o mundo, respeitando os seus cânones e paradigmas? Não nos preocupemos com o que o mundo pensa e fala de nós através de outros corações.</a:t>
            </a:r>
            <a:endParaRPr lang="pt-BR" sz="3200" b="0" i="0" dirty="0"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664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1E35C-BE08-EF50-242A-21C3568A0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92410E70-BD91-B5E9-1BCB-EB4CBFF56E70}"/>
              </a:ext>
            </a:extLst>
          </p:cNvPr>
          <p:cNvSpPr txBox="1"/>
          <p:nvPr/>
        </p:nvSpPr>
        <p:spPr>
          <a:xfrm>
            <a:off x="169333" y="173186"/>
            <a:ext cx="9414933" cy="6904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 belo ensinamento de Jesus na casa de Lázaro, enquanto Maria O ouve e Marta se afadiga temos uma lição extraordinária  não é necessário ficar numa contemplação de natureza egoística, mas é necessário aprender para poder servir.</a:t>
            </a: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atitude de Marta é ansiosa, era a preocupação com o exterior. A atitude de Maria era iluminativa, a que parte dos tesouros sublimes da coragem e do amor, através da sabedoria, para poder melhor servir.</a:t>
            </a:r>
            <a:r>
              <a:rPr lang="pt-BR" sz="3200" b="1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O    </a:t>
            </a: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serviço é o nosso campo de iluminação.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endParaRPr lang="pt-BR" sz="3200" b="1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8325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37D70-0463-5F54-1077-486756B67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DB4CF5C8-2A5B-FBE1-2FFF-667BAC644B4B}"/>
              </a:ext>
            </a:extLst>
          </p:cNvPr>
          <p:cNvSpPr txBox="1"/>
          <p:nvPr/>
        </p:nvSpPr>
        <p:spPr>
          <a:xfrm>
            <a:off x="304799" y="677333"/>
            <a:ext cx="992293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Nós outros, os companheiros da vida espiritual, acompanhamos as lágrimas que são vertidas pelos sentimentos de todos aqueles que nos suplicam ajuda e, interferimos com a nossa pequenez, junto ao Mestre Incomparável, para que Ele leve ao Pai as nossas necessidades, mas bendigamos a dor sem qualquer laivo masoquista; agradeçamos a dor que nos desperta para a verdade, e que nos dilui as ilusões; que faz naufragar as aventuras de consequências graves antes que aconteçam.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42056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7E382-4A43-8DC4-5AEA-BD9D45143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71FD4B5-9703-7388-FE81-C5ED08273551}"/>
              </a:ext>
            </a:extLst>
          </p:cNvPr>
          <p:cNvSpPr txBox="1"/>
          <p:nvPr/>
        </p:nvSpPr>
        <p:spPr>
          <a:xfrm>
            <a:off x="237066" y="372533"/>
            <a:ext cx="10227733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Estamos, portanto, convocados, para a construção da Sociedade Nova, na qual o bem pairará soberano, como já ocorre, acima de todas e quaisquer vicissitudes.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Filhos da alma, tende bom ânimo. Não recalcitreis contra o aguilhão nem vos permitais a deserção lamentável ou a parada perturbadora na escalada difícil da sublimação.. Jesus espera-nos, avancemos!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Suplicando a Ele, o Amigo Incomparável de todos nós, envolvemos os afetuosos corações em </a:t>
            </a:r>
            <a:r>
              <a:rPr lang="pt-BR" sz="3200" b="1" i="0" dirty="0" err="1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dúlcidas</a:t>
            </a:r>
            <a:r>
              <a:rPr lang="pt-BR" sz="3200" b="1" i="0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vibrações de paz.</a:t>
            </a:r>
            <a:endParaRPr lang="pt-BR" sz="3200" b="0" i="0" dirty="0">
              <a:solidFill>
                <a:schemeClr val="bg1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spcBef>
                <a:spcPts val="750"/>
              </a:spcBef>
              <a:spcAft>
                <a:spcPts val="750"/>
              </a:spcAft>
            </a:pPr>
            <a:endParaRPr lang="pt-BR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903420B-036D-E42E-F4B2-82204136C166}"/>
              </a:ext>
            </a:extLst>
          </p:cNvPr>
          <p:cNvSpPr txBox="1"/>
          <p:nvPr/>
        </p:nvSpPr>
        <p:spPr>
          <a:xfrm>
            <a:off x="3563644" y="6297768"/>
            <a:ext cx="4301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750"/>
              </a:spcBef>
              <a:spcAft>
                <a:spcPts val="750"/>
              </a:spcAft>
            </a:pPr>
            <a:r>
              <a:rPr lang="pt-BR" sz="3600" b="1" i="0" dirty="0">
                <a:solidFill>
                  <a:schemeClr val="bg1"/>
                </a:solidFill>
                <a:effectLst/>
                <a:latin typeface="Nature Beauty Personal Use" pitchFamily="2" charset="0"/>
              </a:rPr>
              <a:t>Bezerra de Menezes.</a:t>
            </a:r>
            <a:endParaRPr lang="pt-BR" sz="3600" b="0" i="0" dirty="0">
              <a:solidFill>
                <a:schemeClr val="bg1"/>
              </a:solidFill>
              <a:effectLst/>
              <a:latin typeface="Nature Beauty Personal Us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368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B636B-6D05-C373-E480-44D15F245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5FC1C9E-E725-02C0-C593-A4782CDEA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D18E93-958E-C0E1-67EA-E42C0C475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035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4098559-4606-E67D-6230-B45030F1A969}"/>
              </a:ext>
            </a:extLst>
          </p:cNvPr>
          <p:cNvSpPr/>
          <p:nvPr/>
        </p:nvSpPr>
        <p:spPr>
          <a:xfrm>
            <a:off x="4716008" y="2967335"/>
            <a:ext cx="27599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Paz e Luz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AC80991-6914-4891-4ECF-282343F0543A}"/>
              </a:ext>
            </a:extLst>
          </p:cNvPr>
          <p:cNvSpPr/>
          <p:nvPr/>
        </p:nvSpPr>
        <p:spPr>
          <a:xfrm>
            <a:off x="1017401" y="4011283"/>
            <a:ext cx="96396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</a:t>
            </a:r>
            <a:r>
              <a:rPr lang="pt-B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ranciscoespiritual.blogspot.com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C7DB989-9C96-5145-25AC-6D504451E180}"/>
              </a:ext>
            </a:extLst>
          </p:cNvPr>
          <p:cNvSpPr/>
          <p:nvPr/>
        </p:nvSpPr>
        <p:spPr>
          <a:xfrm>
            <a:off x="1941016" y="5244709"/>
            <a:ext cx="83099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Estude a codificação espirita</a:t>
            </a:r>
          </a:p>
        </p:txBody>
      </p:sp>
    </p:spTree>
    <p:extLst>
      <p:ext uri="{BB962C8B-B14F-4D97-AF65-F5344CB8AC3E}">
        <p14:creationId xmlns:p14="http://schemas.microsoft.com/office/powerpoint/2010/main" val="18968768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579</Words>
  <Application>Microsoft Office PowerPoint</Application>
  <PresentationFormat>Widescreen</PresentationFormat>
  <Paragraphs>23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Aharoni</vt:lpstr>
      <vt:lpstr>Aptos</vt:lpstr>
      <vt:lpstr>Arial</vt:lpstr>
      <vt:lpstr>Calibri</vt:lpstr>
      <vt:lpstr>Calibri Light</vt:lpstr>
      <vt:lpstr>Nature Beauty Personal Use</vt:lpstr>
      <vt:lpstr>verdana</vt:lpstr>
      <vt:lpstr>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Francisco Junior</dc:creator>
  <cp:lastModifiedBy>Convertio</cp:lastModifiedBy>
  <cp:revision>19</cp:revision>
  <dcterms:created xsi:type="dcterms:W3CDTF">2025-02-07T23:17:42Z</dcterms:created>
  <dcterms:modified xsi:type="dcterms:W3CDTF">2026-01-07T16:55:02Z</dcterms:modified>
</cp:coreProperties>
</file>