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14" r:id="rId2"/>
    <p:sldId id="319" r:id="rId3"/>
    <p:sldId id="320" r:id="rId4"/>
    <p:sldId id="321" r:id="rId5"/>
    <p:sldId id="327" r:id="rId6"/>
    <p:sldId id="325" r:id="rId7"/>
    <p:sldId id="318" r:id="rId8"/>
    <p:sldId id="317" r:id="rId9"/>
    <p:sldId id="278" r:id="rId10"/>
    <p:sldId id="268" r:id="rId11"/>
    <p:sldId id="269" r:id="rId12"/>
    <p:sldId id="270" r:id="rId13"/>
    <p:sldId id="271" r:id="rId14"/>
    <p:sldId id="275" r:id="rId15"/>
    <p:sldId id="343" r:id="rId16"/>
    <p:sldId id="344" r:id="rId17"/>
    <p:sldId id="345" r:id="rId18"/>
    <p:sldId id="346" r:id="rId19"/>
    <p:sldId id="265" r:id="rId20"/>
    <p:sldId id="332" r:id="rId21"/>
    <p:sldId id="333" r:id="rId22"/>
    <p:sldId id="347" r:id="rId23"/>
    <p:sldId id="348" r:id="rId24"/>
    <p:sldId id="334" r:id="rId25"/>
    <p:sldId id="335" r:id="rId26"/>
    <p:sldId id="336" r:id="rId27"/>
    <p:sldId id="337" r:id="rId28"/>
    <p:sldId id="339" r:id="rId29"/>
    <p:sldId id="340" r:id="rId30"/>
    <p:sldId id="341" r:id="rId31"/>
    <p:sldId id="342" r:id="rId32"/>
    <p:sldId id="305" r:id="rId33"/>
    <p:sldId id="349" r:id="rId34"/>
    <p:sldId id="350" r:id="rId35"/>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61" d="100"/>
          <a:sy n="61" d="100"/>
        </p:scale>
        <p:origin x="894" y="2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E4785E-26DB-48FA-8E38-00B33FCB6B23}" type="datetimeFigureOut">
              <a:rPr lang="pt-BR" smtClean="0"/>
              <a:pPr/>
              <a:t>07/01/2026</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BBBF4D-7647-48DF-BEC8-4315D44C2497}" type="slidenum">
              <a:rPr lang="pt-BR" smtClean="0"/>
              <a:pPr/>
              <a:t>‹#›</a:t>
            </a:fld>
            <a:endParaRPr lang="pt-BR"/>
          </a:p>
        </p:txBody>
      </p:sp>
    </p:spTree>
    <p:extLst>
      <p:ext uri="{BB962C8B-B14F-4D97-AF65-F5344CB8AC3E}">
        <p14:creationId xmlns:p14="http://schemas.microsoft.com/office/powerpoint/2010/main" val="4037782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fontScale="40000" lnSpcReduction="20000"/>
          </a:bodyPr>
          <a:lstStyle/>
          <a:p>
            <a:pPr algn="l" eaLnBrk="0" hangingPunct="0">
              <a:lnSpc>
                <a:spcPct val="90000"/>
              </a:lnSpc>
            </a:pPr>
            <a:r>
              <a:rPr lang="pt-BR" sz="1200" b="0" i="0" kern="1200" dirty="0">
                <a:solidFill>
                  <a:schemeClr val="tx1"/>
                </a:solidFill>
                <a:effectLst/>
                <a:latin typeface="+mn-lt"/>
                <a:ea typeface="+mn-ea"/>
                <a:cs typeface="+mn-cs"/>
              </a:rPr>
              <a:t>Classificação dos Mundos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1. Quanto ao grau de adiantamento ou inferioridade dos seus habitantes</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1. </a:t>
            </a:r>
            <a:r>
              <a:rPr lang="pt-BR" sz="1200" b="1" i="0" kern="1200" dirty="0">
                <a:solidFill>
                  <a:schemeClr val="tx1"/>
                </a:solidFill>
                <a:effectLst/>
                <a:latin typeface="+mn-lt"/>
                <a:ea typeface="+mn-ea"/>
                <a:cs typeface="+mn-cs"/>
              </a:rPr>
              <a:t>Mundos Inferiores</a:t>
            </a:r>
            <a:r>
              <a:rPr lang="pt-BR" sz="1200" b="0" i="0" kern="1200" dirty="0">
                <a:solidFill>
                  <a:schemeClr val="tx1"/>
                </a:solidFill>
                <a:effectLst/>
                <a:latin typeface="+mn-lt"/>
                <a:ea typeface="+mn-ea"/>
                <a:cs typeface="+mn-cs"/>
              </a:rPr>
              <a:t> – a existência é toda material, reinam as paixões, quase nula é a vida moral;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2. </a:t>
            </a:r>
            <a:r>
              <a:rPr lang="pt-BR" sz="1200" b="1" i="0" kern="1200" dirty="0">
                <a:solidFill>
                  <a:schemeClr val="tx1"/>
                </a:solidFill>
                <a:effectLst/>
                <a:latin typeface="+mn-lt"/>
                <a:ea typeface="+mn-ea"/>
                <a:cs typeface="+mn-cs"/>
              </a:rPr>
              <a:t>Mundos Intermediários </a:t>
            </a:r>
            <a:r>
              <a:rPr lang="pt-BR" sz="1200" b="0" i="0" kern="1200" dirty="0">
                <a:solidFill>
                  <a:schemeClr val="tx1"/>
                </a:solidFill>
                <a:effectLst/>
                <a:latin typeface="+mn-lt"/>
                <a:ea typeface="+mn-ea"/>
                <a:cs typeface="+mn-cs"/>
              </a:rPr>
              <a:t>– Misturam-se o bem e o mal, predominando um ao outro, segundo o grau de adiantamento da maioria dos que os habitam;</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Adiantados</a:t>
            </a:r>
            <a:r>
              <a:rPr lang="pt-BR" sz="1200" b="0" i="0" kern="1200" dirty="0">
                <a:solidFill>
                  <a:schemeClr val="tx1"/>
                </a:solidFill>
                <a:effectLst/>
                <a:latin typeface="+mn-lt"/>
                <a:ea typeface="+mn-ea"/>
                <a:cs typeface="+mn-cs"/>
              </a:rPr>
              <a:t> – A vida é por assim dizer toda espiritual;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endParaRPr lang="pt-BR" dirty="0"/>
          </a:p>
          <a:p>
            <a:pPr algn="l" eaLnBrk="0" hangingPunct="0">
              <a:lnSpc>
                <a:spcPct val="90000"/>
              </a:lnSpc>
            </a:pPr>
            <a:r>
              <a:rPr lang="pt-BR" sz="1200" b="0" i="0" kern="1200" dirty="0">
                <a:solidFill>
                  <a:schemeClr val="tx1"/>
                </a:solidFill>
                <a:effectLst/>
                <a:latin typeface="+mn-lt"/>
                <a:ea typeface="+mn-ea"/>
                <a:cs typeface="+mn-cs"/>
              </a:rPr>
              <a:t>2. Quanto ao estado em que se acham e da destinação que trazem:</a:t>
            </a:r>
            <a:r>
              <a:rPr lang="pt-BR" sz="1200" b="1" i="0" kern="1200" dirty="0">
                <a:solidFill>
                  <a:schemeClr val="tx1"/>
                </a:solidFill>
                <a:effectLst/>
                <a:latin typeface="+mn-lt"/>
                <a:ea typeface="+mn-ea"/>
                <a:cs typeface="+mn-cs"/>
              </a:rPr>
              <a:t/>
            </a:r>
            <a:br>
              <a:rPr lang="pt-BR" sz="1200" b="1" i="0" kern="1200" dirty="0">
                <a:solidFill>
                  <a:schemeClr val="tx1"/>
                </a:solidFill>
                <a:effectLst/>
                <a:latin typeface="+mn-lt"/>
                <a:ea typeface="+mn-ea"/>
                <a:cs typeface="+mn-cs"/>
              </a:rPr>
            </a:br>
            <a:r>
              <a:rPr lang="pt-BR" sz="1200" b="1"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1. </a:t>
            </a:r>
            <a:r>
              <a:rPr lang="pt-BR" sz="1200" b="1" i="0" kern="1200" dirty="0">
                <a:solidFill>
                  <a:schemeClr val="tx1"/>
                </a:solidFill>
                <a:effectLst/>
                <a:latin typeface="+mn-lt"/>
                <a:ea typeface="+mn-ea"/>
                <a:cs typeface="+mn-cs"/>
              </a:rPr>
              <a:t>Mundos Primitivos</a:t>
            </a:r>
            <a:r>
              <a:rPr lang="pt-BR" sz="1200" b="0" i="0" kern="1200" dirty="0">
                <a:solidFill>
                  <a:schemeClr val="tx1"/>
                </a:solidFill>
                <a:effectLst/>
                <a:latin typeface="+mn-lt"/>
                <a:ea typeface="+mn-ea"/>
                <a:cs typeface="+mn-cs"/>
              </a:rPr>
              <a:t> – destinados às primeiras encarnações da alma humana;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2. </a:t>
            </a:r>
            <a:r>
              <a:rPr lang="pt-BR" sz="1200" b="1" i="0" kern="1200" dirty="0">
                <a:solidFill>
                  <a:schemeClr val="tx1"/>
                </a:solidFill>
                <a:effectLst/>
                <a:latin typeface="+mn-lt"/>
                <a:ea typeface="+mn-ea"/>
                <a:cs typeface="+mn-cs"/>
              </a:rPr>
              <a:t>Mundos de Expiação e Provas</a:t>
            </a:r>
            <a:r>
              <a:rPr lang="pt-BR" sz="1200" b="0" i="0" kern="1200" dirty="0">
                <a:solidFill>
                  <a:schemeClr val="tx1"/>
                </a:solidFill>
                <a:effectLst/>
                <a:latin typeface="+mn-lt"/>
                <a:ea typeface="+mn-ea"/>
                <a:cs typeface="+mn-cs"/>
              </a:rPr>
              <a:t> – onde domina o mal (Terra);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de Regeneração</a:t>
            </a:r>
            <a:r>
              <a:rPr lang="pt-BR" sz="1200" b="0" i="0" kern="1200" dirty="0">
                <a:solidFill>
                  <a:schemeClr val="tx1"/>
                </a:solidFill>
                <a:effectLst/>
                <a:latin typeface="+mn-lt"/>
                <a:ea typeface="+mn-ea"/>
                <a:cs typeface="+mn-cs"/>
              </a:rPr>
              <a:t> – nos quais as almas ainda têm o que expiar, haurem novas forças repousando das fadigas da luta;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4. </a:t>
            </a:r>
            <a:r>
              <a:rPr lang="pt-BR" sz="1200" b="1" i="0" kern="1200" dirty="0">
                <a:solidFill>
                  <a:schemeClr val="tx1"/>
                </a:solidFill>
                <a:effectLst/>
                <a:latin typeface="+mn-lt"/>
                <a:ea typeface="+mn-ea"/>
                <a:cs typeface="+mn-cs"/>
              </a:rPr>
              <a:t>Mundos Ditosos</a:t>
            </a:r>
            <a:r>
              <a:rPr lang="pt-BR" sz="1200" b="0" i="0" kern="1200" dirty="0">
                <a:solidFill>
                  <a:schemeClr val="tx1"/>
                </a:solidFill>
                <a:effectLst/>
                <a:latin typeface="+mn-lt"/>
                <a:ea typeface="+mn-ea"/>
                <a:cs typeface="+mn-cs"/>
              </a:rPr>
              <a:t> – onde o bem sobrepuja o mal;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5. </a:t>
            </a:r>
            <a:r>
              <a:rPr lang="pt-BR" sz="1200" b="1" i="0" kern="1200" dirty="0">
                <a:solidFill>
                  <a:schemeClr val="tx1"/>
                </a:solidFill>
                <a:effectLst/>
                <a:latin typeface="+mn-lt"/>
                <a:ea typeface="+mn-ea"/>
                <a:cs typeface="+mn-cs"/>
              </a:rPr>
              <a:t>Mundos Celestes ou Divinos</a:t>
            </a:r>
            <a:r>
              <a:rPr lang="pt-BR" sz="1200" b="0" i="0" kern="1200" dirty="0">
                <a:solidFill>
                  <a:schemeClr val="tx1"/>
                </a:solidFill>
                <a:effectLst/>
                <a:latin typeface="+mn-lt"/>
                <a:ea typeface="+mn-ea"/>
                <a:cs typeface="+mn-cs"/>
              </a:rPr>
              <a:t> – habitações de espíritos depurados, onde exclusivamente reina o bem.</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Os mundos estão, também, sob a lei do Progresso.</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Características dos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a) Mundos Inferiores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seres rudimentares;</a:t>
            </a:r>
            <a:r>
              <a:rPr lang="pt-BR" dirty="0"/>
              <a:t/>
            </a:r>
            <a:br>
              <a:rPr lang="pt-BR" dirty="0"/>
            </a:br>
            <a:r>
              <a:rPr lang="pt-BR" sz="1200" b="0" i="0" kern="1200" dirty="0">
                <a:solidFill>
                  <a:schemeClr val="tx1"/>
                </a:solidFill>
                <a:effectLst/>
                <a:latin typeface="+mn-lt"/>
                <a:ea typeface="+mn-ea"/>
                <a:cs typeface="+mn-cs"/>
              </a:rPr>
              <a:t>    * forma humana sem beleza;</a:t>
            </a:r>
            <a:r>
              <a:rPr lang="pt-BR" dirty="0"/>
              <a:t/>
            </a:r>
            <a:br>
              <a:rPr lang="pt-BR" dirty="0"/>
            </a:br>
            <a:r>
              <a:rPr lang="pt-BR" sz="1200" b="0" i="0" kern="1200" dirty="0">
                <a:solidFill>
                  <a:schemeClr val="tx1"/>
                </a:solidFill>
                <a:effectLst/>
                <a:latin typeface="+mn-lt"/>
                <a:ea typeface="+mn-ea"/>
                <a:cs typeface="+mn-cs"/>
              </a:rPr>
              <a:t>    * instintos, não há sentimentos de delicadeza ou de benevolência;</a:t>
            </a:r>
            <a:r>
              <a:rPr lang="pt-BR" dirty="0"/>
              <a:t/>
            </a:r>
            <a:br>
              <a:rPr lang="pt-BR" dirty="0"/>
            </a:br>
            <a:r>
              <a:rPr lang="pt-BR" sz="1200" b="0" i="0" kern="1200" dirty="0">
                <a:solidFill>
                  <a:schemeClr val="tx1"/>
                </a:solidFill>
                <a:effectLst/>
                <a:latin typeface="+mn-lt"/>
                <a:ea typeface="+mn-ea"/>
                <a:cs typeface="+mn-cs"/>
              </a:rPr>
              <a:t>    * não tem noção do justo e do injusto;</a:t>
            </a:r>
            <a:r>
              <a:rPr lang="pt-BR" dirty="0"/>
              <a:t/>
            </a:r>
            <a:br>
              <a:rPr lang="pt-BR" dirty="0"/>
            </a:br>
            <a:r>
              <a:rPr lang="pt-BR" sz="1200" b="0" i="0" kern="1200" dirty="0">
                <a:solidFill>
                  <a:schemeClr val="tx1"/>
                </a:solidFill>
                <a:effectLst/>
                <a:latin typeface="+mn-lt"/>
                <a:ea typeface="+mn-ea"/>
                <a:cs typeface="+mn-cs"/>
              </a:rPr>
              <a:t>    * a força bruta é a única lei;</a:t>
            </a:r>
            <a:r>
              <a:rPr lang="pt-BR" dirty="0"/>
              <a:t/>
            </a:r>
            <a:br>
              <a:rPr lang="pt-BR" dirty="0"/>
            </a:br>
            <a:r>
              <a:rPr lang="pt-BR" sz="1200" b="0" i="0" kern="1200" dirty="0">
                <a:solidFill>
                  <a:schemeClr val="tx1"/>
                </a:solidFill>
                <a:effectLst/>
                <a:latin typeface="+mn-lt"/>
                <a:ea typeface="+mn-ea"/>
                <a:cs typeface="+mn-cs"/>
              </a:rPr>
              <a:t>    * carentes de indústrias e de invenções;</a:t>
            </a:r>
            <a:r>
              <a:rPr lang="pt-BR" dirty="0"/>
              <a:t/>
            </a:r>
            <a:br>
              <a:rPr lang="pt-BR" dirty="0"/>
            </a:br>
            <a:r>
              <a:rPr lang="pt-BR" sz="1200" b="0" i="0" kern="1200" dirty="0">
                <a:solidFill>
                  <a:schemeClr val="tx1"/>
                </a:solidFill>
                <a:effectLst/>
                <a:latin typeface="+mn-lt"/>
                <a:ea typeface="+mn-ea"/>
                <a:cs typeface="+mn-cs"/>
              </a:rPr>
              <a:t>    * passam a vida na conquista de alimentos.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b) Mundos Superiores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forma humana, mais embelezada, aperfeiçoada e, sobretudo, purificada;</a:t>
            </a:r>
            <a:r>
              <a:rPr lang="pt-BR" dirty="0"/>
              <a:t/>
            </a:r>
            <a:br>
              <a:rPr lang="pt-BR" dirty="0"/>
            </a:br>
            <a:r>
              <a:rPr lang="pt-BR" sz="1200" b="0" i="0" kern="1200" dirty="0">
                <a:solidFill>
                  <a:schemeClr val="tx1"/>
                </a:solidFill>
                <a:effectLst/>
                <a:latin typeface="+mn-lt"/>
                <a:ea typeface="+mn-ea"/>
                <a:cs typeface="+mn-cs"/>
              </a:rPr>
              <a:t>    * o corpo não tem a materialidade terrestre, não está sujeito às necessidades, nem às doenças ou deteriorações que predominância da matéria provoca;</a:t>
            </a:r>
            <a:r>
              <a:rPr lang="pt-BR" dirty="0"/>
              <a:t/>
            </a:r>
            <a:br>
              <a:rPr lang="pt-BR" dirty="0"/>
            </a:br>
            <a:r>
              <a:rPr lang="pt-BR" sz="1200" b="0" i="0" kern="1200" dirty="0">
                <a:solidFill>
                  <a:schemeClr val="tx1"/>
                </a:solidFill>
                <a:effectLst/>
                <a:latin typeface="+mn-lt"/>
                <a:ea typeface="+mn-ea"/>
                <a:cs typeface="+mn-cs"/>
              </a:rPr>
              <a:t>    * sentidos mais apurados;</a:t>
            </a:r>
            <a:r>
              <a:rPr lang="pt-BR" dirty="0"/>
              <a:t/>
            </a:r>
            <a:br>
              <a:rPr lang="pt-BR" dirty="0"/>
            </a:br>
            <a:r>
              <a:rPr lang="pt-BR" sz="1200" b="0" i="0" kern="1200" dirty="0">
                <a:solidFill>
                  <a:schemeClr val="tx1"/>
                </a:solidFill>
                <a:effectLst/>
                <a:latin typeface="+mn-lt"/>
                <a:ea typeface="+mn-ea"/>
                <a:cs typeface="+mn-cs"/>
              </a:rPr>
              <a:t>    * leveza do corpo permite locomoção rápida e fácil, deslizando pela superfície, usando apenas a vontade;</a:t>
            </a:r>
            <a:r>
              <a:rPr lang="pt-BR" dirty="0"/>
              <a:t/>
            </a:r>
            <a:br>
              <a:rPr lang="pt-BR" dirty="0"/>
            </a:br>
            <a:r>
              <a:rPr lang="pt-BR" sz="1200" b="0" i="0" kern="1200" dirty="0">
                <a:solidFill>
                  <a:schemeClr val="tx1"/>
                </a:solidFill>
                <a:effectLst/>
                <a:latin typeface="+mn-lt"/>
                <a:ea typeface="+mn-ea"/>
                <a:cs typeface="+mn-cs"/>
              </a:rPr>
              <a:t>    * é rápido o desenvolvimento dos corpos e curta ou quase nula a infância;</a:t>
            </a:r>
            <a:r>
              <a:rPr lang="pt-BR" dirty="0"/>
              <a:t/>
            </a:r>
            <a:br>
              <a:rPr lang="pt-BR" dirty="0"/>
            </a:br>
            <a:r>
              <a:rPr lang="pt-BR" sz="1200" b="0" i="0" kern="1200" dirty="0">
                <a:solidFill>
                  <a:schemeClr val="tx1"/>
                </a:solidFill>
                <a:effectLst/>
                <a:latin typeface="+mn-lt"/>
                <a:ea typeface="+mn-ea"/>
                <a:cs typeface="+mn-cs"/>
              </a:rPr>
              <a:t>    * vida mais longa do que na Terra;</a:t>
            </a:r>
            <a:r>
              <a:rPr lang="pt-BR" dirty="0"/>
              <a:t/>
            </a:r>
            <a:br>
              <a:rPr lang="pt-BR" dirty="0"/>
            </a:br>
            <a:r>
              <a:rPr lang="pt-BR" sz="1200" b="0" i="0" kern="1200" dirty="0">
                <a:solidFill>
                  <a:schemeClr val="tx1"/>
                </a:solidFill>
                <a:effectLst/>
                <a:latin typeface="+mn-lt"/>
                <a:ea typeface="+mn-ea"/>
                <a:cs typeface="+mn-cs"/>
              </a:rPr>
              <a:t>    * a morte não causa pavor, é considerada uma transformação feliz;</a:t>
            </a:r>
            <a:r>
              <a:rPr lang="pt-BR" dirty="0"/>
              <a:t/>
            </a:r>
            <a:br>
              <a:rPr lang="pt-BR" dirty="0"/>
            </a:br>
            <a:r>
              <a:rPr lang="pt-BR" sz="1200" b="0" i="0" kern="1200" dirty="0">
                <a:solidFill>
                  <a:schemeClr val="tx1"/>
                </a:solidFill>
                <a:effectLst/>
                <a:latin typeface="+mn-lt"/>
                <a:ea typeface="+mn-ea"/>
                <a:cs typeface="+mn-cs"/>
              </a:rPr>
              <a:t>    * a livre transmissão do pensamento;</a:t>
            </a:r>
            <a:r>
              <a:rPr lang="pt-BR" dirty="0"/>
              <a:t/>
            </a:r>
            <a:br>
              <a:rPr lang="pt-BR" dirty="0"/>
            </a:br>
            <a:r>
              <a:rPr lang="pt-BR" sz="1200" b="0" i="0" kern="1200" dirty="0">
                <a:solidFill>
                  <a:schemeClr val="tx1"/>
                </a:solidFill>
                <a:effectLst/>
                <a:latin typeface="+mn-lt"/>
                <a:ea typeface="+mn-ea"/>
                <a:cs typeface="+mn-cs"/>
              </a:rPr>
              <a:t>    * relações amistosas entre os povos;</a:t>
            </a:r>
            <a:r>
              <a:rPr lang="pt-BR" dirty="0"/>
              <a:t/>
            </a:r>
            <a:br>
              <a:rPr lang="pt-BR" dirty="0"/>
            </a:br>
            <a:r>
              <a:rPr lang="pt-BR" sz="1200" b="0" i="0" kern="1200" dirty="0">
                <a:solidFill>
                  <a:schemeClr val="tx1"/>
                </a:solidFill>
                <a:effectLst/>
                <a:latin typeface="+mn-lt"/>
                <a:ea typeface="+mn-ea"/>
                <a:cs typeface="+mn-cs"/>
              </a:rPr>
              <a:t>    * só a superioridade moral e intelectual estabelece diferença entre as condições e dá a supremacia;</a:t>
            </a:r>
            <a:r>
              <a:rPr lang="pt-BR" dirty="0"/>
              <a:t/>
            </a:r>
            <a:br>
              <a:rPr lang="pt-BR" dirty="0"/>
            </a:br>
            <a:r>
              <a:rPr lang="pt-BR" sz="1200" b="0" i="0" kern="1200" dirty="0">
                <a:solidFill>
                  <a:schemeClr val="tx1"/>
                </a:solidFill>
                <a:effectLst/>
                <a:latin typeface="+mn-lt"/>
                <a:ea typeface="+mn-ea"/>
                <a:cs typeface="+mn-cs"/>
              </a:rPr>
              <a:t>    * a autoridade merece o respeito de todos, pois está estabelecida no mérito e na justiça;</a:t>
            </a:r>
            <a:r>
              <a:rPr lang="pt-BR" dirty="0"/>
              <a:t/>
            </a:r>
            <a:br>
              <a:rPr lang="pt-BR" dirty="0"/>
            </a:br>
            <a:r>
              <a:rPr lang="pt-BR" sz="1200" b="0" i="0" kern="1200" dirty="0">
                <a:solidFill>
                  <a:schemeClr val="tx1"/>
                </a:solidFill>
                <a:effectLst/>
                <a:latin typeface="+mn-lt"/>
                <a:ea typeface="+mn-ea"/>
                <a:cs typeface="+mn-cs"/>
              </a:rPr>
              <a:t>    * amor e fraternidade prendem uns aos outros todos os homens;</a:t>
            </a:r>
            <a:r>
              <a:rPr lang="pt-BR" dirty="0"/>
              <a:t/>
            </a:r>
            <a:br>
              <a:rPr lang="pt-BR" dirty="0"/>
            </a:br>
            <a:r>
              <a:rPr lang="pt-BR" sz="1200" b="0" i="0" kern="1200" dirty="0">
                <a:solidFill>
                  <a:schemeClr val="tx1"/>
                </a:solidFill>
                <a:effectLst/>
                <a:latin typeface="+mn-lt"/>
                <a:ea typeface="+mn-ea"/>
                <a:cs typeface="+mn-cs"/>
              </a:rPr>
              <a:t>    * possuem bens adquiridos mais ou menos por meio da inteligência;</a:t>
            </a:r>
            <a:r>
              <a:rPr lang="pt-BR" dirty="0"/>
              <a:t/>
            </a:r>
            <a:br>
              <a:rPr lang="pt-BR" dirty="0"/>
            </a:br>
            <a:r>
              <a:rPr lang="pt-BR" sz="1200" b="0" i="0" kern="1200" dirty="0">
                <a:solidFill>
                  <a:schemeClr val="tx1"/>
                </a:solidFill>
                <a:effectLst/>
                <a:latin typeface="+mn-lt"/>
                <a:ea typeface="+mn-ea"/>
                <a:cs typeface="+mn-cs"/>
              </a:rPr>
              <a:t>    * o mal, nesses mundos, não existe;</a:t>
            </a:r>
            <a:r>
              <a:rPr lang="pt-BR" dirty="0"/>
              <a:t/>
            </a:r>
            <a:br>
              <a:rPr lang="pt-BR" dirty="0"/>
            </a:br>
            <a:r>
              <a:rPr lang="pt-BR" sz="1200" b="0" i="0" kern="1200" dirty="0">
                <a:solidFill>
                  <a:schemeClr val="tx1"/>
                </a:solidFill>
                <a:effectLst/>
                <a:latin typeface="+mn-lt"/>
                <a:ea typeface="+mn-ea"/>
                <a:cs typeface="+mn-cs"/>
              </a:rPr>
              <a:t>    * os mundos felizes não são orbes privilegiados, visto que Deus não é parcial para qualquer dos seus filhos; a todos dá os mesmos direitos e as mesmas facilidades para chegarmos a tais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c) Mundos Regeneradores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servem de transição entre os mundos de expiação e os mundos felizes;</a:t>
            </a:r>
            <a:r>
              <a:rPr lang="pt-BR" dirty="0"/>
              <a:t/>
            </a:r>
            <a:br>
              <a:rPr lang="pt-BR" dirty="0"/>
            </a:br>
            <a:r>
              <a:rPr lang="pt-BR" sz="1200" b="0" i="0" kern="1200" dirty="0">
                <a:solidFill>
                  <a:schemeClr val="tx1"/>
                </a:solidFill>
                <a:effectLst/>
                <a:latin typeface="+mn-lt"/>
                <a:ea typeface="+mn-ea"/>
                <a:cs typeface="+mn-cs"/>
              </a:rPr>
              <a:t>    * encontra neles a calma e o repouso, acabando por depurar-se;</a:t>
            </a:r>
            <a:r>
              <a:rPr lang="pt-BR" dirty="0"/>
              <a:t/>
            </a:r>
            <a:br>
              <a:rPr lang="pt-BR" dirty="0"/>
            </a:br>
            <a:r>
              <a:rPr lang="pt-BR" sz="1200" b="0" i="0" kern="1200" dirty="0">
                <a:solidFill>
                  <a:schemeClr val="tx1"/>
                </a:solidFill>
                <a:effectLst/>
                <a:latin typeface="+mn-lt"/>
                <a:ea typeface="+mn-ea"/>
                <a:cs typeface="+mn-cs"/>
              </a:rPr>
              <a:t>    * sujeição às leis que regem a matéria;</a:t>
            </a:r>
            <a:r>
              <a:rPr lang="pt-BR" dirty="0"/>
              <a:t/>
            </a:r>
            <a:br>
              <a:rPr lang="pt-BR" dirty="0"/>
            </a:br>
            <a:r>
              <a:rPr lang="pt-BR" sz="1200" b="0" i="0" kern="1200" dirty="0">
                <a:solidFill>
                  <a:schemeClr val="tx1"/>
                </a:solidFill>
                <a:effectLst/>
                <a:latin typeface="+mn-lt"/>
                <a:ea typeface="+mn-ea"/>
                <a:cs typeface="+mn-cs"/>
              </a:rPr>
              <a:t>    * libertos das paixões, isentos do orgulho, da inveja e do ódio;</a:t>
            </a:r>
            <a:r>
              <a:rPr lang="pt-BR" dirty="0"/>
              <a:t/>
            </a:r>
            <a:br>
              <a:rPr lang="pt-BR" dirty="0"/>
            </a:br>
            <a:r>
              <a:rPr lang="pt-BR" sz="1200" b="0" i="0" kern="1200" dirty="0">
                <a:solidFill>
                  <a:schemeClr val="tx1"/>
                </a:solidFill>
                <a:effectLst/>
                <a:latin typeface="+mn-lt"/>
                <a:ea typeface="+mn-ea"/>
                <a:cs typeface="+mn-cs"/>
              </a:rPr>
              <a:t>    * ainda não existe a felicidade perfeita, mas a aurora da felicidade;</a:t>
            </a:r>
            <a:r>
              <a:rPr lang="pt-BR" dirty="0"/>
              <a:t/>
            </a:r>
            <a:br>
              <a:rPr lang="pt-BR" dirty="0"/>
            </a:br>
            <a:r>
              <a:rPr lang="pt-BR" sz="1200" b="0" i="0" kern="1200" dirty="0">
                <a:solidFill>
                  <a:schemeClr val="tx1"/>
                </a:solidFill>
                <a:effectLst/>
                <a:latin typeface="+mn-lt"/>
                <a:ea typeface="+mn-ea"/>
                <a:cs typeface="+mn-cs"/>
              </a:rPr>
              <a:t>    * o homem lá é ainda de carne;</a:t>
            </a:r>
            <a:r>
              <a:rPr lang="pt-BR" dirty="0"/>
              <a:t/>
            </a:r>
            <a:br>
              <a:rPr lang="pt-BR" dirty="0"/>
            </a:br>
            <a:r>
              <a:rPr lang="pt-BR" sz="1200" b="0" i="0" kern="1200" dirty="0">
                <a:solidFill>
                  <a:schemeClr val="tx1"/>
                </a:solidFill>
                <a:effectLst/>
                <a:latin typeface="+mn-lt"/>
                <a:ea typeface="+mn-ea"/>
                <a:cs typeface="+mn-cs"/>
              </a:rPr>
              <a:t>    * ainda tem de suportar provas, porém, sem as pungentes angústias da expiação.</a:t>
            </a:r>
            <a:r>
              <a:rPr lang="pt-BR" dirty="0"/>
              <a:t/>
            </a:r>
            <a:br>
              <a:rPr lang="pt-BR" dirty="0"/>
            </a:br>
            <a:r>
              <a:rPr lang="pt-BR" dirty="0"/>
              <a:t/>
            </a:r>
            <a:br>
              <a:rPr lang="pt-BR" dirty="0"/>
            </a:b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l" eaLnBrk="0" hangingPunct="0">
              <a:lnSpc>
                <a:spcPct val="90000"/>
              </a:lnSpc>
            </a:pP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p:txBody>
      </p:sp>
      <p:sp>
        <p:nvSpPr>
          <p:cNvPr id="4" name="Espaço Reservado para Número de Slide 3"/>
          <p:cNvSpPr>
            <a:spLocks noGrp="1"/>
          </p:cNvSpPr>
          <p:nvPr>
            <p:ph type="sldNum" sz="quarter" idx="10"/>
          </p:nvPr>
        </p:nvSpPr>
        <p:spPr/>
        <p:txBody>
          <a:bodyPr/>
          <a:lstStyle/>
          <a:p>
            <a:fld id="{A0328AD2-DB44-4268-B7B4-51D0129C652A}" type="slidenum">
              <a:rPr lang="pt-BR" smtClean="0"/>
              <a:pPr/>
              <a:t>10</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fontScale="40000" lnSpcReduction="20000"/>
          </a:bodyPr>
          <a:lstStyle/>
          <a:p>
            <a:pPr algn="l" eaLnBrk="0" hangingPunct="0">
              <a:lnSpc>
                <a:spcPct val="90000"/>
              </a:lnSpc>
            </a:pPr>
            <a:r>
              <a:rPr lang="pt-BR" sz="1200" b="0" i="0" kern="1200" dirty="0">
                <a:solidFill>
                  <a:schemeClr val="tx1"/>
                </a:solidFill>
                <a:effectLst/>
                <a:latin typeface="+mn-lt"/>
                <a:ea typeface="+mn-ea"/>
                <a:cs typeface="+mn-cs"/>
              </a:rPr>
              <a:t>Classificação dos Mundos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1. Quanto ao grau de adiantamento ou inferioridade dos seus habitantes</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1. </a:t>
            </a:r>
            <a:r>
              <a:rPr lang="pt-BR" sz="1200" b="1" i="0" kern="1200" dirty="0">
                <a:solidFill>
                  <a:schemeClr val="tx1"/>
                </a:solidFill>
                <a:effectLst/>
                <a:latin typeface="+mn-lt"/>
                <a:ea typeface="+mn-ea"/>
                <a:cs typeface="+mn-cs"/>
              </a:rPr>
              <a:t>Mundos Inferiores</a:t>
            </a:r>
            <a:r>
              <a:rPr lang="pt-BR" sz="1200" b="0" i="0" kern="1200" dirty="0">
                <a:solidFill>
                  <a:schemeClr val="tx1"/>
                </a:solidFill>
                <a:effectLst/>
                <a:latin typeface="+mn-lt"/>
                <a:ea typeface="+mn-ea"/>
                <a:cs typeface="+mn-cs"/>
              </a:rPr>
              <a:t> – a existência é toda material, reinam as paixões, quase nula é a vida moral;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2. </a:t>
            </a:r>
            <a:r>
              <a:rPr lang="pt-BR" sz="1200" b="1" i="0" kern="1200" dirty="0">
                <a:solidFill>
                  <a:schemeClr val="tx1"/>
                </a:solidFill>
                <a:effectLst/>
                <a:latin typeface="+mn-lt"/>
                <a:ea typeface="+mn-ea"/>
                <a:cs typeface="+mn-cs"/>
              </a:rPr>
              <a:t>Mundos Intermediários </a:t>
            </a:r>
            <a:r>
              <a:rPr lang="pt-BR" sz="1200" b="0" i="0" kern="1200" dirty="0">
                <a:solidFill>
                  <a:schemeClr val="tx1"/>
                </a:solidFill>
                <a:effectLst/>
                <a:latin typeface="+mn-lt"/>
                <a:ea typeface="+mn-ea"/>
                <a:cs typeface="+mn-cs"/>
              </a:rPr>
              <a:t>– Misturam-se o bem e o mal, predominando um ao outro, segundo o grau de adiantamento da maioria dos que os habitam;</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Adiantados</a:t>
            </a:r>
            <a:r>
              <a:rPr lang="pt-BR" sz="1200" b="0" i="0" kern="1200" dirty="0">
                <a:solidFill>
                  <a:schemeClr val="tx1"/>
                </a:solidFill>
                <a:effectLst/>
                <a:latin typeface="+mn-lt"/>
                <a:ea typeface="+mn-ea"/>
                <a:cs typeface="+mn-cs"/>
              </a:rPr>
              <a:t> – A vida é por assim dizer toda espiritual;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endParaRPr lang="pt-BR" dirty="0"/>
          </a:p>
          <a:p>
            <a:pPr algn="l" eaLnBrk="0" hangingPunct="0">
              <a:lnSpc>
                <a:spcPct val="90000"/>
              </a:lnSpc>
            </a:pPr>
            <a:r>
              <a:rPr lang="pt-BR" sz="1200" b="0" i="0" kern="1200" dirty="0">
                <a:solidFill>
                  <a:schemeClr val="tx1"/>
                </a:solidFill>
                <a:effectLst/>
                <a:latin typeface="+mn-lt"/>
                <a:ea typeface="+mn-ea"/>
                <a:cs typeface="+mn-cs"/>
              </a:rPr>
              <a:t>2. Quanto ao estado em que se acham e da destinação que trazem:</a:t>
            </a:r>
            <a:r>
              <a:rPr lang="pt-BR" sz="1200" b="1" i="0" kern="1200" dirty="0">
                <a:solidFill>
                  <a:schemeClr val="tx1"/>
                </a:solidFill>
                <a:effectLst/>
                <a:latin typeface="+mn-lt"/>
                <a:ea typeface="+mn-ea"/>
                <a:cs typeface="+mn-cs"/>
              </a:rPr>
              <a:t/>
            </a:r>
            <a:br>
              <a:rPr lang="pt-BR" sz="1200" b="1" i="0" kern="1200" dirty="0">
                <a:solidFill>
                  <a:schemeClr val="tx1"/>
                </a:solidFill>
                <a:effectLst/>
                <a:latin typeface="+mn-lt"/>
                <a:ea typeface="+mn-ea"/>
                <a:cs typeface="+mn-cs"/>
              </a:rPr>
            </a:br>
            <a:r>
              <a:rPr lang="pt-BR" sz="1200" b="1"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1. </a:t>
            </a:r>
            <a:r>
              <a:rPr lang="pt-BR" sz="1200" b="1" i="0" kern="1200" dirty="0">
                <a:solidFill>
                  <a:schemeClr val="tx1"/>
                </a:solidFill>
                <a:effectLst/>
                <a:latin typeface="+mn-lt"/>
                <a:ea typeface="+mn-ea"/>
                <a:cs typeface="+mn-cs"/>
              </a:rPr>
              <a:t>Mundos Primitivos</a:t>
            </a:r>
            <a:r>
              <a:rPr lang="pt-BR" sz="1200" b="0" i="0" kern="1200" dirty="0">
                <a:solidFill>
                  <a:schemeClr val="tx1"/>
                </a:solidFill>
                <a:effectLst/>
                <a:latin typeface="+mn-lt"/>
                <a:ea typeface="+mn-ea"/>
                <a:cs typeface="+mn-cs"/>
              </a:rPr>
              <a:t> – destinados às primeiras encarnações da alma humana;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2. </a:t>
            </a:r>
            <a:r>
              <a:rPr lang="pt-BR" sz="1200" b="1" i="0" kern="1200" dirty="0">
                <a:solidFill>
                  <a:schemeClr val="tx1"/>
                </a:solidFill>
                <a:effectLst/>
                <a:latin typeface="+mn-lt"/>
                <a:ea typeface="+mn-ea"/>
                <a:cs typeface="+mn-cs"/>
              </a:rPr>
              <a:t>Mundos de Expiação e Provas</a:t>
            </a:r>
            <a:r>
              <a:rPr lang="pt-BR" sz="1200" b="0" i="0" kern="1200" dirty="0">
                <a:solidFill>
                  <a:schemeClr val="tx1"/>
                </a:solidFill>
                <a:effectLst/>
                <a:latin typeface="+mn-lt"/>
                <a:ea typeface="+mn-ea"/>
                <a:cs typeface="+mn-cs"/>
              </a:rPr>
              <a:t> – onde domina o mal (Terra);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de Regeneração</a:t>
            </a:r>
            <a:r>
              <a:rPr lang="pt-BR" sz="1200" b="0" i="0" kern="1200" dirty="0">
                <a:solidFill>
                  <a:schemeClr val="tx1"/>
                </a:solidFill>
                <a:effectLst/>
                <a:latin typeface="+mn-lt"/>
                <a:ea typeface="+mn-ea"/>
                <a:cs typeface="+mn-cs"/>
              </a:rPr>
              <a:t> – nos quais as almas ainda têm o que expiar, haurem novas forças repousando das fadigas da luta;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4. </a:t>
            </a:r>
            <a:r>
              <a:rPr lang="pt-BR" sz="1200" b="1" i="0" kern="1200" dirty="0">
                <a:solidFill>
                  <a:schemeClr val="tx1"/>
                </a:solidFill>
                <a:effectLst/>
                <a:latin typeface="+mn-lt"/>
                <a:ea typeface="+mn-ea"/>
                <a:cs typeface="+mn-cs"/>
              </a:rPr>
              <a:t>Mundos Ditosos</a:t>
            </a:r>
            <a:r>
              <a:rPr lang="pt-BR" sz="1200" b="0" i="0" kern="1200" dirty="0">
                <a:solidFill>
                  <a:schemeClr val="tx1"/>
                </a:solidFill>
                <a:effectLst/>
                <a:latin typeface="+mn-lt"/>
                <a:ea typeface="+mn-ea"/>
                <a:cs typeface="+mn-cs"/>
              </a:rPr>
              <a:t> – onde o bem sobrepuja o mal;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5. </a:t>
            </a:r>
            <a:r>
              <a:rPr lang="pt-BR" sz="1200" b="1" i="0" kern="1200" dirty="0">
                <a:solidFill>
                  <a:schemeClr val="tx1"/>
                </a:solidFill>
                <a:effectLst/>
                <a:latin typeface="+mn-lt"/>
                <a:ea typeface="+mn-ea"/>
                <a:cs typeface="+mn-cs"/>
              </a:rPr>
              <a:t>Mundos Celestes ou Divinos</a:t>
            </a:r>
            <a:r>
              <a:rPr lang="pt-BR" sz="1200" b="0" i="0" kern="1200" dirty="0">
                <a:solidFill>
                  <a:schemeClr val="tx1"/>
                </a:solidFill>
                <a:effectLst/>
                <a:latin typeface="+mn-lt"/>
                <a:ea typeface="+mn-ea"/>
                <a:cs typeface="+mn-cs"/>
              </a:rPr>
              <a:t> – habitações de espíritos depurados, onde exclusivamente reina o bem.</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Os mundos estão, também, sob a lei do Progresso.</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Características dos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a) Mundos Inferiores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seres rudimentares;</a:t>
            </a:r>
            <a:r>
              <a:rPr lang="pt-BR" dirty="0"/>
              <a:t/>
            </a:r>
            <a:br>
              <a:rPr lang="pt-BR" dirty="0"/>
            </a:br>
            <a:r>
              <a:rPr lang="pt-BR" sz="1200" b="0" i="0" kern="1200" dirty="0">
                <a:solidFill>
                  <a:schemeClr val="tx1"/>
                </a:solidFill>
                <a:effectLst/>
                <a:latin typeface="+mn-lt"/>
                <a:ea typeface="+mn-ea"/>
                <a:cs typeface="+mn-cs"/>
              </a:rPr>
              <a:t>    * forma humana sem beleza;</a:t>
            </a:r>
            <a:r>
              <a:rPr lang="pt-BR" dirty="0"/>
              <a:t/>
            </a:r>
            <a:br>
              <a:rPr lang="pt-BR" dirty="0"/>
            </a:br>
            <a:r>
              <a:rPr lang="pt-BR" sz="1200" b="0" i="0" kern="1200" dirty="0">
                <a:solidFill>
                  <a:schemeClr val="tx1"/>
                </a:solidFill>
                <a:effectLst/>
                <a:latin typeface="+mn-lt"/>
                <a:ea typeface="+mn-ea"/>
                <a:cs typeface="+mn-cs"/>
              </a:rPr>
              <a:t>    * instintos, não há sentimentos de delicadeza ou de benevolência;</a:t>
            </a:r>
            <a:r>
              <a:rPr lang="pt-BR" dirty="0"/>
              <a:t/>
            </a:r>
            <a:br>
              <a:rPr lang="pt-BR" dirty="0"/>
            </a:br>
            <a:r>
              <a:rPr lang="pt-BR" sz="1200" b="0" i="0" kern="1200" dirty="0">
                <a:solidFill>
                  <a:schemeClr val="tx1"/>
                </a:solidFill>
                <a:effectLst/>
                <a:latin typeface="+mn-lt"/>
                <a:ea typeface="+mn-ea"/>
                <a:cs typeface="+mn-cs"/>
              </a:rPr>
              <a:t>    * não tem noção do justo e do injusto;</a:t>
            </a:r>
            <a:r>
              <a:rPr lang="pt-BR" dirty="0"/>
              <a:t/>
            </a:r>
            <a:br>
              <a:rPr lang="pt-BR" dirty="0"/>
            </a:br>
            <a:r>
              <a:rPr lang="pt-BR" sz="1200" b="0" i="0" kern="1200" dirty="0">
                <a:solidFill>
                  <a:schemeClr val="tx1"/>
                </a:solidFill>
                <a:effectLst/>
                <a:latin typeface="+mn-lt"/>
                <a:ea typeface="+mn-ea"/>
                <a:cs typeface="+mn-cs"/>
              </a:rPr>
              <a:t>    * a força bruta é a única lei;</a:t>
            </a:r>
            <a:r>
              <a:rPr lang="pt-BR" dirty="0"/>
              <a:t/>
            </a:r>
            <a:br>
              <a:rPr lang="pt-BR" dirty="0"/>
            </a:br>
            <a:r>
              <a:rPr lang="pt-BR" sz="1200" b="0" i="0" kern="1200" dirty="0">
                <a:solidFill>
                  <a:schemeClr val="tx1"/>
                </a:solidFill>
                <a:effectLst/>
                <a:latin typeface="+mn-lt"/>
                <a:ea typeface="+mn-ea"/>
                <a:cs typeface="+mn-cs"/>
              </a:rPr>
              <a:t>    * carentes de indústrias e de invenções;</a:t>
            </a:r>
            <a:r>
              <a:rPr lang="pt-BR" dirty="0"/>
              <a:t/>
            </a:r>
            <a:br>
              <a:rPr lang="pt-BR" dirty="0"/>
            </a:br>
            <a:r>
              <a:rPr lang="pt-BR" sz="1200" b="0" i="0" kern="1200" dirty="0">
                <a:solidFill>
                  <a:schemeClr val="tx1"/>
                </a:solidFill>
                <a:effectLst/>
                <a:latin typeface="+mn-lt"/>
                <a:ea typeface="+mn-ea"/>
                <a:cs typeface="+mn-cs"/>
              </a:rPr>
              <a:t>    * passam a vida na conquista de alimentos.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b) Mundos Superiores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forma humana, mais embelezada, aperfeiçoada e, sobretudo, purificada;</a:t>
            </a:r>
            <a:r>
              <a:rPr lang="pt-BR" dirty="0"/>
              <a:t/>
            </a:r>
            <a:br>
              <a:rPr lang="pt-BR" dirty="0"/>
            </a:br>
            <a:r>
              <a:rPr lang="pt-BR" sz="1200" b="0" i="0" kern="1200" dirty="0">
                <a:solidFill>
                  <a:schemeClr val="tx1"/>
                </a:solidFill>
                <a:effectLst/>
                <a:latin typeface="+mn-lt"/>
                <a:ea typeface="+mn-ea"/>
                <a:cs typeface="+mn-cs"/>
              </a:rPr>
              <a:t>    * o corpo não tem a materialidade terrestre, não está sujeito às necessidades, nem às doenças ou deteriorações que predominância da matéria provoca;</a:t>
            </a:r>
            <a:r>
              <a:rPr lang="pt-BR" dirty="0"/>
              <a:t/>
            </a:r>
            <a:br>
              <a:rPr lang="pt-BR" dirty="0"/>
            </a:br>
            <a:r>
              <a:rPr lang="pt-BR" sz="1200" b="0" i="0" kern="1200" dirty="0">
                <a:solidFill>
                  <a:schemeClr val="tx1"/>
                </a:solidFill>
                <a:effectLst/>
                <a:latin typeface="+mn-lt"/>
                <a:ea typeface="+mn-ea"/>
                <a:cs typeface="+mn-cs"/>
              </a:rPr>
              <a:t>    * sentidos mais apurados;</a:t>
            </a:r>
            <a:r>
              <a:rPr lang="pt-BR" dirty="0"/>
              <a:t/>
            </a:r>
            <a:br>
              <a:rPr lang="pt-BR" dirty="0"/>
            </a:br>
            <a:r>
              <a:rPr lang="pt-BR" sz="1200" b="0" i="0" kern="1200" dirty="0">
                <a:solidFill>
                  <a:schemeClr val="tx1"/>
                </a:solidFill>
                <a:effectLst/>
                <a:latin typeface="+mn-lt"/>
                <a:ea typeface="+mn-ea"/>
                <a:cs typeface="+mn-cs"/>
              </a:rPr>
              <a:t>    * leveza do corpo permite locomoção rápida e fácil, deslizando pela superfície, usando apenas a vontade;</a:t>
            </a:r>
            <a:r>
              <a:rPr lang="pt-BR" dirty="0"/>
              <a:t/>
            </a:r>
            <a:br>
              <a:rPr lang="pt-BR" dirty="0"/>
            </a:br>
            <a:r>
              <a:rPr lang="pt-BR" sz="1200" b="0" i="0" kern="1200" dirty="0">
                <a:solidFill>
                  <a:schemeClr val="tx1"/>
                </a:solidFill>
                <a:effectLst/>
                <a:latin typeface="+mn-lt"/>
                <a:ea typeface="+mn-ea"/>
                <a:cs typeface="+mn-cs"/>
              </a:rPr>
              <a:t>    * é rápido o desenvolvimento dos corpos e curta ou quase nula a infância;</a:t>
            </a:r>
            <a:r>
              <a:rPr lang="pt-BR" dirty="0"/>
              <a:t/>
            </a:r>
            <a:br>
              <a:rPr lang="pt-BR" dirty="0"/>
            </a:br>
            <a:r>
              <a:rPr lang="pt-BR" sz="1200" b="0" i="0" kern="1200" dirty="0">
                <a:solidFill>
                  <a:schemeClr val="tx1"/>
                </a:solidFill>
                <a:effectLst/>
                <a:latin typeface="+mn-lt"/>
                <a:ea typeface="+mn-ea"/>
                <a:cs typeface="+mn-cs"/>
              </a:rPr>
              <a:t>    * vida mais longa do que na Terra;</a:t>
            </a:r>
            <a:r>
              <a:rPr lang="pt-BR" dirty="0"/>
              <a:t/>
            </a:r>
            <a:br>
              <a:rPr lang="pt-BR" dirty="0"/>
            </a:br>
            <a:r>
              <a:rPr lang="pt-BR" sz="1200" b="0" i="0" kern="1200" dirty="0">
                <a:solidFill>
                  <a:schemeClr val="tx1"/>
                </a:solidFill>
                <a:effectLst/>
                <a:latin typeface="+mn-lt"/>
                <a:ea typeface="+mn-ea"/>
                <a:cs typeface="+mn-cs"/>
              </a:rPr>
              <a:t>    * a morte não causa pavor, é considerada uma transformação feliz;</a:t>
            </a:r>
            <a:r>
              <a:rPr lang="pt-BR" dirty="0"/>
              <a:t/>
            </a:r>
            <a:br>
              <a:rPr lang="pt-BR" dirty="0"/>
            </a:br>
            <a:r>
              <a:rPr lang="pt-BR" sz="1200" b="0" i="0" kern="1200" dirty="0">
                <a:solidFill>
                  <a:schemeClr val="tx1"/>
                </a:solidFill>
                <a:effectLst/>
                <a:latin typeface="+mn-lt"/>
                <a:ea typeface="+mn-ea"/>
                <a:cs typeface="+mn-cs"/>
              </a:rPr>
              <a:t>    * a livre transmissão do pensamento;</a:t>
            </a:r>
            <a:r>
              <a:rPr lang="pt-BR" dirty="0"/>
              <a:t/>
            </a:r>
            <a:br>
              <a:rPr lang="pt-BR" dirty="0"/>
            </a:br>
            <a:r>
              <a:rPr lang="pt-BR" sz="1200" b="0" i="0" kern="1200" dirty="0">
                <a:solidFill>
                  <a:schemeClr val="tx1"/>
                </a:solidFill>
                <a:effectLst/>
                <a:latin typeface="+mn-lt"/>
                <a:ea typeface="+mn-ea"/>
                <a:cs typeface="+mn-cs"/>
              </a:rPr>
              <a:t>    * relações amistosas entre os povos;</a:t>
            </a:r>
            <a:r>
              <a:rPr lang="pt-BR" dirty="0"/>
              <a:t/>
            </a:r>
            <a:br>
              <a:rPr lang="pt-BR" dirty="0"/>
            </a:br>
            <a:r>
              <a:rPr lang="pt-BR" sz="1200" b="0" i="0" kern="1200" dirty="0">
                <a:solidFill>
                  <a:schemeClr val="tx1"/>
                </a:solidFill>
                <a:effectLst/>
                <a:latin typeface="+mn-lt"/>
                <a:ea typeface="+mn-ea"/>
                <a:cs typeface="+mn-cs"/>
              </a:rPr>
              <a:t>    * só a superioridade moral e intelectual estabelece diferença entre as condições e dá a supremacia;</a:t>
            </a:r>
            <a:r>
              <a:rPr lang="pt-BR" dirty="0"/>
              <a:t/>
            </a:r>
            <a:br>
              <a:rPr lang="pt-BR" dirty="0"/>
            </a:br>
            <a:r>
              <a:rPr lang="pt-BR" sz="1200" b="0" i="0" kern="1200" dirty="0">
                <a:solidFill>
                  <a:schemeClr val="tx1"/>
                </a:solidFill>
                <a:effectLst/>
                <a:latin typeface="+mn-lt"/>
                <a:ea typeface="+mn-ea"/>
                <a:cs typeface="+mn-cs"/>
              </a:rPr>
              <a:t>    * a autoridade merece o respeito de todos, pois está estabelecida no mérito e na justiça;</a:t>
            </a:r>
            <a:r>
              <a:rPr lang="pt-BR" dirty="0"/>
              <a:t/>
            </a:r>
            <a:br>
              <a:rPr lang="pt-BR" dirty="0"/>
            </a:br>
            <a:r>
              <a:rPr lang="pt-BR" sz="1200" b="0" i="0" kern="1200" dirty="0">
                <a:solidFill>
                  <a:schemeClr val="tx1"/>
                </a:solidFill>
                <a:effectLst/>
                <a:latin typeface="+mn-lt"/>
                <a:ea typeface="+mn-ea"/>
                <a:cs typeface="+mn-cs"/>
              </a:rPr>
              <a:t>    * amor e fraternidade prendem uns aos outros todos os homens;</a:t>
            </a:r>
            <a:r>
              <a:rPr lang="pt-BR" dirty="0"/>
              <a:t/>
            </a:r>
            <a:br>
              <a:rPr lang="pt-BR" dirty="0"/>
            </a:br>
            <a:r>
              <a:rPr lang="pt-BR" sz="1200" b="0" i="0" kern="1200" dirty="0">
                <a:solidFill>
                  <a:schemeClr val="tx1"/>
                </a:solidFill>
                <a:effectLst/>
                <a:latin typeface="+mn-lt"/>
                <a:ea typeface="+mn-ea"/>
                <a:cs typeface="+mn-cs"/>
              </a:rPr>
              <a:t>    * possuem bens adquiridos mais ou menos por meio da inteligência;</a:t>
            </a:r>
            <a:r>
              <a:rPr lang="pt-BR" dirty="0"/>
              <a:t/>
            </a:r>
            <a:br>
              <a:rPr lang="pt-BR" dirty="0"/>
            </a:br>
            <a:r>
              <a:rPr lang="pt-BR" sz="1200" b="0" i="0" kern="1200" dirty="0">
                <a:solidFill>
                  <a:schemeClr val="tx1"/>
                </a:solidFill>
                <a:effectLst/>
                <a:latin typeface="+mn-lt"/>
                <a:ea typeface="+mn-ea"/>
                <a:cs typeface="+mn-cs"/>
              </a:rPr>
              <a:t>    * o mal, nesses mundos, não existe;</a:t>
            </a:r>
            <a:r>
              <a:rPr lang="pt-BR" dirty="0"/>
              <a:t/>
            </a:r>
            <a:br>
              <a:rPr lang="pt-BR" dirty="0"/>
            </a:br>
            <a:r>
              <a:rPr lang="pt-BR" sz="1200" b="0" i="0" kern="1200" dirty="0">
                <a:solidFill>
                  <a:schemeClr val="tx1"/>
                </a:solidFill>
                <a:effectLst/>
                <a:latin typeface="+mn-lt"/>
                <a:ea typeface="+mn-ea"/>
                <a:cs typeface="+mn-cs"/>
              </a:rPr>
              <a:t>    * os mundos felizes não são orbes privilegiados, visto que Deus não é parcial para qualquer dos seus filhos; a todos dá os mesmos direitos e as mesmas facilidades para chegarmos a tais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c) Mundos Regeneradores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servem de transição entre os mundos de expiação e os mundos felizes;</a:t>
            </a:r>
            <a:r>
              <a:rPr lang="pt-BR" dirty="0"/>
              <a:t/>
            </a:r>
            <a:br>
              <a:rPr lang="pt-BR" dirty="0"/>
            </a:br>
            <a:r>
              <a:rPr lang="pt-BR" sz="1200" b="0" i="0" kern="1200" dirty="0">
                <a:solidFill>
                  <a:schemeClr val="tx1"/>
                </a:solidFill>
                <a:effectLst/>
                <a:latin typeface="+mn-lt"/>
                <a:ea typeface="+mn-ea"/>
                <a:cs typeface="+mn-cs"/>
              </a:rPr>
              <a:t>    * encontra neles a calma e o repouso, acabando por depurar-se;</a:t>
            </a:r>
            <a:r>
              <a:rPr lang="pt-BR" dirty="0"/>
              <a:t/>
            </a:r>
            <a:br>
              <a:rPr lang="pt-BR" dirty="0"/>
            </a:br>
            <a:r>
              <a:rPr lang="pt-BR" sz="1200" b="0" i="0" kern="1200" dirty="0">
                <a:solidFill>
                  <a:schemeClr val="tx1"/>
                </a:solidFill>
                <a:effectLst/>
                <a:latin typeface="+mn-lt"/>
                <a:ea typeface="+mn-ea"/>
                <a:cs typeface="+mn-cs"/>
              </a:rPr>
              <a:t>    * sujeição às leis que regem a matéria;</a:t>
            </a:r>
            <a:r>
              <a:rPr lang="pt-BR" dirty="0"/>
              <a:t/>
            </a:r>
            <a:br>
              <a:rPr lang="pt-BR" dirty="0"/>
            </a:br>
            <a:r>
              <a:rPr lang="pt-BR" sz="1200" b="0" i="0" kern="1200" dirty="0">
                <a:solidFill>
                  <a:schemeClr val="tx1"/>
                </a:solidFill>
                <a:effectLst/>
                <a:latin typeface="+mn-lt"/>
                <a:ea typeface="+mn-ea"/>
                <a:cs typeface="+mn-cs"/>
              </a:rPr>
              <a:t>    * libertos das paixões, isentos do orgulho, da inveja e do ódio;</a:t>
            </a:r>
            <a:r>
              <a:rPr lang="pt-BR" dirty="0"/>
              <a:t/>
            </a:r>
            <a:br>
              <a:rPr lang="pt-BR" dirty="0"/>
            </a:br>
            <a:r>
              <a:rPr lang="pt-BR" sz="1200" b="0" i="0" kern="1200" dirty="0">
                <a:solidFill>
                  <a:schemeClr val="tx1"/>
                </a:solidFill>
                <a:effectLst/>
                <a:latin typeface="+mn-lt"/>
                <a:ea typeface="+mn-ea"/>
                <a:cs typeface="+mn-cs"/>
              </a:rPr>
              <a:t>    * ainda não existe a felicidade perfeita, mas a aurora da felicidade;</a:t>
            </a:r>
            <a:r>
              <a:rPr lang="pt-BR" dirty="0"/>
              <a:t/>
            </a:r>
            <a:br>
              <a:rPr lang="pt-BR" dirty="0"/>
            </a:br>
            <a:r>
              <a:rPr lang="pt-BR" sz="1200" b="0" i="0" kern="1200" dirty="0">
                <a:solidFill>
                  <a:schemeClr val="tx1"/>
                </a:solidFill>
                <a:effectLst/>
                <a:latin typeface="+mn-lt"/>
                <a:ea typeface="+mn-ea"/>
                <a:cs typeface="+mn-cs"/>
              </a:rPr>
              <a:t>    * o homem lá é ainda de carne;</a:t>
            </a:r>
            <a:r>
              <a:rPr lang="pt-BR" dirty="0"/>
              <a:t/>
            </a:r>
            <a:br>
              <a:rPr lang="pt-BR" dirty="0"/>
            </a:br>
            <a:r>
              <a:rPr lang="pt-BR" sz="1200" b="0" i="0" kern="1200" dirty="0">
                <a:solidFill>
                  <a:schemeClr val="tx1"/>
                </a:solidFill>
                <a:effectLst/>
                <a:latin typeface="+mn-lt"/>
                <a:ea typeface="+mn-ea"/>
                <a:cs typeface="+mn-cs"/>
              </a:rPr>
              <a:t>    * ainda tem de suportar provas, porém, sem as pungentes angústias da expiação.</a:t>
            </a:r>
            <a:r>
              <a:rPr lang="pt-BR" dirty="0"/>
              <a:t/>
            </a:r>
            <a:br>
              <a:rPr lang="pt-BR" dirty="0"/>
            </a:br>
            <a:r>
              <a:rPr lang="pt-BR" dirty="0"/>
              <a:t/>
            </a:r>
            <a:br>
              <a:rPr lang="pt-BR" dirty="0"/>
            </a:b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l" eaLnBrk="0" hangingPunct="0">
              <a:lnSpc>
                <a:spcPct val="90000"/>
              </a:lnSpc>
            </a:pP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p:txBody>
      </p:sp>
      <p:sp>
        <p:nvSpPr>
          <p:cNvPr id="4" name="Espaço Reservado para Número de Slide 3"/>
          <p:cNvSpPr>
            <a:spLocks noGrp="1"/>
          </p:cNvSpPr>
          <p:nvPr>
            <p:ph type="sldNum" sz="quarter" idx="10"/>
          </p:nvPr>
        </p:nvSpPr>
        <p:spPr/>
        <p:txBody>
          <a:bodyPr/>
          <a:lstStyle/>
          <a:p>
            <a:fld id="{A0328AD2-DB44-4268-B7B4-51D0129C652A}" type="slidenum">
              <a:rPr lang="pt-BR" smtClean="0"/>
              <a:pPr/>
              <a:t>11</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fontScale="40000" lnSpcReduction="20000"/>
          </a:bodyPr>
          <a:lstStyle/>
          <a:p>
            <a:pPr algn="l" eaLnBrk="0" hangingPunct="0">
              <a:lnSpc>
                <a:spcPct val="90000"/>
              </a:lnSpc>
            </a:pPr>
            <a:r>
              <a:rPr lang="pt-BR" sz="1200" b="0" i="0" kern="1200" dirty="0">
                <a:solidFill>
                  <a:schemeClr val="tx1"/>
                </a:solidFill>
                <a:effectLst/>
                <a:latin typeface="+mn-lt"/>
                <a:ea typeface="+mn-ea"/>
                <a:cs typeface="+mn-cs"/>
              </a:rPr>
              <a:t>Classificação dos Mundos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1. Quanto ao grau de adiantamento ou inferioridade dos seus habitantes</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1. </a:t>
            </a:r>
            <a:r>
              <a:rPr lang="pt-BR" sz="1200" b="1" i="0" kern="1200" dirty="0">
                <a:solidFill>
                  <a:schemeClr val="tx1"/>
                </a:solidFill>
                <a:effectLst/>
                <a:latin typeface="+mn-lt"/>
                <a:ea typeface="+mn-ea"/>
                <a:cs typeface="+mn-cs"/>
              </a:rPr>
              <a:t>Mundos Inferiores</a:t>
            </a:r>
            <a:r>
              <a:rPr lang="pt-BR" sz="1200" b="0" i="0" kern="1200" dirty="0">
                <a:solidFill>
                  <a:schemeClr val="tx1"/>
                </a:solidFill>
                <a:effectLst/>
                <a:latin typeface="+mn-lt"/>
                <a:ea typeface="+mn-ea"/>
                <a:cs typeface="+mn-cs"/>
              </a:rPr>
              <a:t> – a existência é toda material, reinam as paixões, quase nula é a vida moral;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2. </a:t>
            </a:r>
            <a:r>
              <a:rPr lang="pt-BR" sz="1200" b="1" i="0" kern="1200" dirty="0">
                <a:solidFill>
                  <a:schemeClr val="tx1"/>
                </a:solidFill>
                <a:effectLst/>
                <a:latin typeface="+mn-lt"/>
                <a:ea typeface="+mn-ea"/>
                <a:cs typeface="+mn-cs"/>
              </a:rPr>
              <a:t>Mundos Intermediários </a:t>
            </a:r>
            <a:r>
              <a:rPr lang="pt-BR" sz="1200" b="0" i="0" kern="1200" dirty="0">
                <a:solidFill>
                  <a:schemeClr val="tx1"/>
                </a:solidFill>
                <a:effectLst/>
                <a:latin typeface="+mn-lt"/>
                <a:ea typeface="+mn-ea"/>
                <a:cs typeface="+mn-cs"/>
              </a:rPr>
              <a:t>– Misturam-se o bem e o mal, predominando um ao outro, segundo o grau de adiantamento da maioria dos que os habitam;</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Adiantados</a:t>
            </a:r>
            <a:r>
              <a:rPr lang="pt-BR" sz="1200" b="0" i="0" kern="1200" dirty="0">
                <a:solidFill>
                  <a:schemeClr val="tx1"/>
                </a:solidFill>
                <a:effectLst/>
                <a:latin typeface="+mn-lt"/>
                <a:ea typeface="+mn-ea"/>
                <a:cs typeface="+mn-cs"/>
              </a:rPr>
              <a:t> – A vida é por assim dizer toda espiritual;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endParaRPr lang="pt-BR" dirty="0"/>
          </a:p>
          <a:p>
            <a:pPr algn="l" eaLnBrk="0" hangingPunct="0">
              <a:lnSpc>
                <a:spcPct val="90000"/>
              </a:lnSpc>
            </a:pPr>
            <a:r>
              <a:rPr lang="pt-BR" sz="1200" b="0" i="0" kern="1200" dirty="0">
                <a:solidFill>
                  <a:schemeClr val="tx1"/>
                </a:solidFill>
                <a:effectLst/>
                <a:latin typeface="+mn-lt"/>
                <a:ea typeface="+mn-ea"/>
                <a:cs typeface="+mn-cs"/>
              </a:rPr>
              <a:t>2. Quanto ao estado em que se acham e da destinação que trazem:</a:t>
            </a:r>
            <a:r>
              <a:rPr lang="pt-BR" sz="1200" b="1" i="0" kern="1200" dirty="0">
                <a:solidFill>
                  <a:schemeClr val="tx1"/>
                </a:solidFill>
                <a:effectLst/>
                <a:latin typeface="+mn-lt"/>
                <a:ea typeface="+mn-ea"/>
                <a:cs typeface="+mn-cs"/>
              </a:rPr>
              <a:t/>
            </a:r>
            <a:br>
              <a:rPr lang="pt-BR" sz="1200" b="1" i="0" kern="1200" dirty="0">
                <a:solidFill>
                  <a:schemeClr val="tx1"/>
                </a:solidFill>
                <a:effectLst/>
                <a:latin typeface="+mn-lt"/>
                <a:ea typeface="+mn-ea"/>
                <a:cs typeface="+mn-cs"/>
              </a:rPr>
            </a:br>
            <a:r>
              <a:rPr lang="pt-BR" sz="1200" b="1"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1. </a:t>
            </a:r>
            <a:r>
              <a:rPr lang="pt-BR" sz="1200" b="1" i="0" kern="1200" dirty="0">
                <a:solidFill>
                  <a:schemeClr val="tx1"/>
                </a:solidFill>
                <a:effectLst/>
                <a:latin typeface="+mn-lt"/>
                <a:ea typeface="+mn-ea"/>
                <a:cs typeface="+mn-cs"/>
              </a:rPr>
              <a:t>Mundos Primitivos</a:t>
            </a:r>
            <a:r>
              <a:rPr lang="pt-BR" sz="1200" b="0" i="0" kern="1200" dirty="0">
                <a:solidFill>
                  <a:schemeClr val="tx1"/>
                </a:solidFill>
                <a:effectLst/>
                <a:latin typeface="+mn-lt"/>
                <a:ea typeface="+mn-ea"/>
                <a:cs typeface="+mn-cs"/>
              </a:rPr>
              <a:t> – destinados às primeiras encarnações da alma humana;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2. </a:t>
            </a:r>
            <a:r>
              <a:rPr lang="pt-BR" sz="1200" b="1" i="0" kern="1200" dirty="0">
                <a:solidFill>
                  <a:schemeClr val="tx1"/>
                </a:solidFill>
                <a:effectLst/>
                <a:latin typeface="+mn-lt"/>
                <a:ea typeface="+mn-ea"/>
                <a:cs typeface="+mn-cs"/>
              </a:rPr>
              <a:t>Mundos de Expiação e Provas</a:t>
            </a:r>
            <a:r>
              <a:rPr lang="pt-BR" sz="1200" b="0" i="0" kern="1200" dirty="0">
                <a:solidFill>
                  <a:schemeClr val="tx1"/>
                </a:solidFill>
                <a:effectLst/>
                <a:latin typeface="+mn-lt"/>
                <a:ea typeface="+mn-ea"/>
                <a:cs typeface="+mn-cs"/>
              </a:rPr>
              <a:t> – onde domina o mal (Terra);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de Regeneração</a:t>
            </a:r>
            <a:r>
              <a:rPr lang="pt-BR" sz="1200" b="0" i="0" kern="1200" dirty="0">
                <a:solidFill>
                  <a:schemeClr val="tx1"/>
                </a:solidFill>
                <a:effectLst/>
                <a:latin typeface="+mn-lt"/>
                <a:ea typeface="+mn-ea"/>
                <a:cs typeface="+mn-cs"/>
              </a:rPr>
              <a:t> – nos quais as almas ainda têm o que expiar, haurem novas forças repousando das fadigas da luta;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4. </a:t>
            </a:r>
            <a:r>
              <a:rPr lang="pt-BR" sz="1200" b="1" i="0" kern="1200" dirty="0">
                <a:solidFill>
                  <a:schemeClr val="tx1"/>
                </a:solidFill>
                <a:effectLst/>
                <a:latin typeface="+mn-lt"/>
                <a:ea typeface="+mn-ea"/>
                <a:cs typeface="+mn-cs"/>
              </a:rPr>
              <a:t>Mundos Ditosos</a:t>
            </a:r>
            <a:r>
              <a:rPr lang="pt-BR" sz="1200" b="0" i="0" kern="1200" dirty="0">
                <a:solidFill>
                  <a:schemeClr val="tx1"/>
                </a:solidFill>
                <a:effectLst/>
                <a:latin typeface="+mn-lt"/>
                <a:ea typeface="+mn-ea"/>
                <a:cs typeface="+mn-cs"/>
              </a:rPr>
              <a:t> – onde o bem sobrepuja o mal;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5. </a:t>
            </a:r>
            <a:r>
              <a:rPr lang="pt-BR" sz="1200" b="1" i="0" kern="1200" dirty="0">
                <a:solidFill>
                  <a:schemeClr val="tx1"/>
                </a:solidFill>
                <a:effectLst/>
                <a:latin typeface="+mn-lt"/>
                <a:ea typeface="+mn-ea"/>
                <a:cs typeface="+mn-cs"/>
              </a:rPr>
              <a:t>Mundos Celestes ou Divinos</a:t>
            </a:r>
            <a:r>
              <a:rPr lang="pt-BR" sz="1200" b="0" i="0" kern="1200" dirty="0">
                <a:solidFill>
                  <a:schemeClr val="tx1"/>
                </a:solidFill>
                <a:effectLst/>
                <a:latin typeface="+mn-lt"/>
                <a:ea typeface="+mn-ea"/>
                <a:cs typeface="+mn-cs"/>
              </a:rPr>
              <a:t> – habitações de espíritos depurados, onde exclusivamente reina o bem.</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Os mundos estão, também, sob a lei do Progresso.</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Características dos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a) Mundos Inferiores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seres rudimentares;</a:t>
            </a:r>
            <a:r>
              <a:rPr lang="pt-BR" dirty="0"/>
              <a:t/>
            </a:r>
            <a:br>
              <a:rPr lang="pt-BR" dirty="0"/>
            </a:br>
            <a:r>
              <a:rPr lang="pt-BR" sz="1200" b="0" i="0" kern="1200" dirty="0">
                <a:solidFill>
                  <a:schemeClr val="tx1"/>
                </a:solidFill>
                <a:effectLst/>
                <a:latin typeface="+mn-lt"/>
                <a:ea typeface="+mn-ea"/>
                <a:cs typeface="+mn-cs"/>
              </a:rPr>
              <a:t>    * forma humana sem beleza;</a:t>
            </a:r>
            <a:r>
              <a:rPr lang="pt-BR" dirty="0"/>
              <a:t/>
            </a:r>
            <a:br>
              <a:rPr lang="pt-BR" dirty="0"/>
            </a:br>
            <a:r>
              <a:rPr lang="pt-BR" sz="1200" b="0" i="0" kern="1200" dirty="0">
                <a:solidFill>
                  <a:schemeClr val="tx1"/>
                </a:solidFill>
                <a:effectLst/>
                <a:latin typeface="+mn-lt"/>
                <a:ea typeface="+mn-ea"/>
                <a:cs typeface="+mn-cs"/>
              </a:rPr>
              <a:t>    * instintos, não há sentimentos de delicadeza ou de benevolência;</a:t>
            </a:r>
            <a:r>
              <a:rPr lang="pt-BR" dirty="0"/>
              <a:t/>
            </a:r>
            <a:br>
              <a:rPr lang="pt-BR" dirty="0"/>
            </a:br>
            <a:r>
              <a:rPr lang="pt-BR" sz="1200" b="0" i="0" kern="1200" dirty="0">
                <a:solidFill>
                  <a:schemeClr val="tx1"/>
                </a:solidFill>
                <a:effectLst/>
                <a:latin typeface="+mn-lt"/>
                <a:ea typeface="+mn-ea"/>
                <a:cs typeface="+mn-cs"/>
              </a:rPr>
              <a:t>    * não tem noção do justo e do injusto;</a:t>
            </a:r>
            <a:r>
              <a:rPr lang="pt-BR" dirty="0"/>
              <a:t/>
            </a:r>
            <a:br>
              <a:rPr lang="pt-BR" dirty="0"/>
            </a:br>
            <a:r>
              <a:rPr lang="pt-BR" sz="1200" b="0" i="0" kern="1200" dirty="0">
                <a:solidFill>
                  <a:schemeClr val="tx1"/>
                </a:solidFill>
                <a:effectLst/>
                <a:latin typeface="+mn-lt"/>
                <a:ea typeface="+mn-ea"/>
                <a:cs typeface="+mn-cs"/>
              </a:rPr>
              <a:t>    * a força bruta é a única lei;</a:t>
            </a:r>
            <a:r>
              <a:rPr lang="pt-BR" dirty="0"/>
              <a:t/>
            </a:r>
            <a:br>
              <a:rPr lang="pt-BR" dirty="0"/>
            </a:br>
            <a:r>
              <a:rPr lang="pt-BR" sz="1200" b="0" i="0" kern="1200" dirty="0">
                <a:solidFill>
                  <a:schemeClr val="tx1"/>
                </a:solidFill>
                <a:effectLst/>
                <a:latin typeface="+mn-lt"/>
                <a:ea typeface="+mn-ea"/>
                <a:cs typeface="+mn-cs"/>
              </a:rPr>
              <a:t>    * carentes de indústrias e de invenções;</a:t>
            </a:r>
            <a:r>
              <a:rPr lang="pt-BR" dirty="0"/>
              <a:t/>
            </a:r>
            <a:br>
              <a:rPr lang="pt-BR" dirty="0"/>
            </a:br>
            <a:r>
              <a:rPr lang="pt-BR" sz="1200" b="0" i="0" kern="1200" dirty="0">
                <a:solidFill>
                  <a:schemeClr val="tx1"/>
                </a:solidFill>
                <a:effectLst/>
                <a:latin typeface="+mn-lt"/>
                <a:ea typeface="+mn-ea"/>
                <a:cs typeface="+mn-cs"/>
              </a:rPr>
              <a:t>    * passam a vida na conquista de alimentos.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b) Mundos Superiores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forma humana, mais embelezada, aperfeiçoada e, sobretudo, purificada;</a:t>
            </a:r>
            <a:r>
              <a:rPr lang="pt-BR" dirty="0"/>
              <a:t/>
            </a:r>
            <a:br>
              <a:rPr lang="pt-BR" dirty="0"/>
            </a:br>
            <a:r>
              <a:rPr lang="pt-BR" sz="1200" b="0" i="0" kern="1200" dirty="0">
                <a:solidFill>
                  <a:schemeClr val="tx1"/>
                </a:solidFill>
                <a:effectLst/>
                <a:latin typeface="+mn-lt"/>
                <a:ea typeface="+mn-ea"/>
                <a:cs typeface="+mn-cs"/>
              </a:rPr>
              <a:t>    * o corpo não tem a materialidade terrestre, não está sujeito às necessidades, nem às doenças ou deteriorações que predominância da matéria provoca;</a:t>
            </a:r>
            <a:r>
              <a:rPr lang="pt-BR" dirty="0"/>
              <a:t/>
            </a:r>
            <a:br>
              <a:rPr lang="pt-BR" dirty="0"/>
            </a:br>
            <a:r>
              <a:rPr lang="pt-BR" sz="1200" b="0" i="0" kern="1200" dirty="0">
                <a:solidFill>
                  <a:schemeClr val="tx1"/>
                </a:solidFill>
                <a:effectLst/>
                <a:latin typeface="+mn-lt"/>
                <a:ea typeface="+mn-ea"/>
                <a:cs typeface="+mn-cs"/>
              </a:rPr>
              <a:t>    * sentidos mais apurados;</a:t>
            </a:r>
            <a:r>
              <a:rPr lang="pt-BR" dirty="0"/>
              <a:t/>
            </a:r>
            <a:br>
              <a:rPr lang="pt-BR" dirty="0"/>
            </a:br>
            <a:r>
              <a:rPr lang="pt-BR" sz="1200" b="0" i="0" kern="1200" dirty="0">
                <a:solidFill>
                  <a:schemeClr val="tx1"/>
                </a:solidFill>
                <a:effectLst/>
                <a:latin typeface="+mn-lt"/>
                <a:ea typeface="+mn-ea"/>
                <a:cs typeface="+mn-cs"/>
              </a:rPr>
              <a:t>    * leveza do corpo permite locomoção rápida e fácil, deslizando pela superfície, usando apenas a vontade;</a:t>
            </a:r>
            <a:r>
              <a:rPr lang="pt-BR" dirty="0"/>
              <a:t/>
            </a:r>
            <a:br>
              <a:rPr lang="pt-BR" dirty="0"/>
            </a:br>
            <a:r>
              <a:rPr lang="pt-BR" sz="1200" b="0" i="0" kern="1200" dirty="0">
                <a:solidFill>
                  <a:schemeClr val="tx1"/>
                </a:solidFill>
                <a:effectLst/>
                <a:latin typeface="+mn-lt"/>
                <a:ea typeface="+mn-ea"/>
                <a:cs typeface="+mn-cs"/>
              </a:rPr>
              <a:t>    * é rápido o desenvolvimento dos corpos e curta ou quase nula a infância;</a:t>
            </a:r>
            <a:r>
              <a:rPr lang="pt-BR" dirty="0"/>
              <a:t/>
            </a:r>
            <a:br>
              <a:rPr lang="pt-BR" dirty="0"/>
            </a:br>
            <a:r>
              <a:rPr lang="pt-BR" sz="1200" b="0" i="0" kern="1200" dirty="0">
                <a:solidFill>
                  <a:schemeClr val="tx1"/>
                </a:solidFill>
                <a:effectLst/>
                <a:latin typeface="+mn-lt"/>
                <a:ea typeface="+mn-ea"/>
                <a:cs typeface="+mn-cs"/>
              </a:rPr>
              <a:t>    * vida mais longa do que na Terra;</a:t>
            </a:r>
            <a:r>
              <a:rPr lang="pt-BR" dirty="0"/>
              <a:t/>
            </a:r>
            <a:br>
              <a:rPr lang="pt-BR" dirty="0"/>
            </a:br>
            <a:r>
              <a:rPr lang="pt-BR" sz="1200" b="0" i="0" kern="1200" dirty="0">
                <a:solidFill>
                  <a:schemeClr val="tx1"/>
                </a:solidFill>
                <a:effectLst/>
                <a:latin typeface="+mn-lt"/>
                <a:ea typeface="+mn-ea"/>
                <a:cs typeface="+mn-cs"/>
              </a:rPr>
              <a:t>    * a morte não causa pavor, é considerada uma transformação feliz;</a:t>
            </a:r>
            <a:r>
              <a:rPr lang="pt-BR" dirty="0"/>
              <a:t/>
            </a:r>
            <a:br>
              <a:rPr lang="pt-BR" dirty="0"/>
            </a:br>
            <a:r>
              <a:rPr lang="pt-BR" sz="1200" b="0" i="0" kern="1200" dirty="0">
                <a:solidFill>
                  <a:schemeClr val="tx1"/>
                </a:solidFill>
                <a:effectLst/>
                <a:latin typeface="+mn-lt"/>
                <a:ea typeface="+mn-ea"/>
                <a:cs typeface="+mn-cs"/>
              </a:rPr>
              <a:t>    * a livre transmissão do pensamento;</a:t>
            </a:r>
            <a:r>
              <a:rPr lang="pt-BR" dirty="0"/>
              <a:t/>
            </a:r>
            <a:br>
              <a:rPr lang="pt-BR" dirty="0"/>
            </a:br>
            <a:r>
              <a:rPr lang="pt-BR" sz="1200" b="0" i="0" kern="1200" dirty="0">
                <a:solidFill>
                  <a:schemeClr val="tx1"/>
                </a:solidFill>
                <a:effectLst/>
                <a:latin typeface="+mn-lt"/>
                <a:ea typeface="+mn-ea"/>
                <a:cs typeface="+mn-cs"/>
              </a:rPr>
              <a:t>    * relações amistosas entre os povos;</a:t>
            </a:r>
            <a:r>
              <a:rPr lang="pt-BR" dirty="0"/>
              <a:t/>
            </a:r>
            <a:br>
              <a:rPr lang="pt-BR" dirty="0"/>
            </a:br>
            <a:r>
              <a:rPr lang="pt-BR" sz="1200" b="0" i="0" kern="1200" dirty="0">
                <a:solidFill>
                  <a:schemeClr val="tx1"/>
                </a:solidFill>
                <a:effectLst/>
                <a:latin typeface="+mn-lt"/>
                <a:ea typeface="+mn-ea"/>
                <a:cs typeface="+mn-cs"/>
              </a:rPr>
              <a:t>    * só a superioridade moral e intelectual estabelece diferença entre as condições e dá a supremacia;</a:t>
            </a:r>
            <a:r>
              <a:rPr lang="pt-BR" dirty="0"/>
              <a:t/>
            </a:r>
            <a:br>
              <a:rPr lang="pt-BR" dirty="0"/>
            </a:br>
            <a:r>
              <a:rPr lang="pt-BR" sz="1200" b="0" i="0" kern="1200" dirty="0">
                <a:solidFill>
                  <a:schemeClr val="tx1"/>
                </a:solidFill>
                <a:effectLst/>
                <a:latin typeface="+mn-lt"/>
                <a:ea typeface="+mn-ea"/>
                <a:cs typeface="+mn-cs"/>
              </a:rPr>
              <a:t>    * a autoridade merece o respeito de todos, pois está estabelecida no mérito e na justiça;</a:t>
            </a:r>
            <a:r>
              <a:rPr lang="pt-BR" dirty="0"/>
              <a:t/>
            </a:r>
            <a:br>
              <a:rPr lang="pt-BR" dirty="0"/>
            </a:br>
            <a:r>
              <a:rPr lang="pt-BR" sz="1200" b="0" i="0" kern="1200" dirty="0">
                <a:solidFill>
                  <a:schemeClr val="tx1"/>
                </a:solidFill>
                <a:effectLst/>
                <a:latin typeface="+mn-lt"/>
                <a:ea typeface="+mn-ea"/>
                <a:cs typeface="+mn-cs"/>
              </a:rPr>
              <a:t>    * amor e fraternidade prendem uns aos outros todos os homens;</a:t>
            </a:r>
            <a:r>
              <a:rPr lang="pt-BR" dirty="0"/>
              <a:t/>
            </a:r>
            <a:br>
              <a:rPr lang="pt-BR" dirty="0"/>
            </a:br>
            <a:r>
              <a:rPr lang="pt-BR" sz="1200" b="0" i="0" kern="1200" dirty="0">
                <a:solidFill>
                  <a:schemeClr val="tx1"/>
                </a:solidFill>
                <a:effectLst/>
                <a:latin typeface="+mn-lt"/>
                <a:ea typeface="+mn-ea"/>
                <a:cs typeface="+mn-cs"/>
              </a:rPr>
              <a:t>    * possuem bens adquiridos mais ou menos por meio da inteligência;</a:t>
            </a:r>
            <a:r>
              <a:rPr lang="pt-BR" dirty="0"/>
              <a:t/>
            </a:r>
            <a:br>
              <a:rPr lang="pt-BR" dirty="0"/>
            </a:br>
            <a:r>
              <a:rPr lang="pt-BR" sz="1200" b="0" i="0" kern="1200" dirty="0">
                <a:solidFill>
                  <a:schemeClr val="tx1"/>
                </a:solidFill>
                <a:effectLst/>
                <a:latin typeface="+mn-lt"/>
                <a:ea typeface="+mn-ea"/>
                <a:cs typeface="+mn-cs"/>
              </a:rPr>
              <a:t>    * o mal, nesses mundos, não existe;</a:t>
            </a:r>
            <a:r>
              <a:rPr lang="pt-BR" dirty="0"/>
              <a:t/>
            </a:r>
            <a:br>
              <a:rPr lang="pt-BR" dirty="0"/>
            </a:br>
            <a:r>
              <a:rPr lang="pt-BR" sz="1200" b="0" i="0" kern="1200" dirty="0">
                <a:solidFill>
                  <a:schemeClr val="tx1"/>
                </a:solidFill>
                <a:effectLst/>
                <a:latin typeface="+mn-lt"/>
                <a:ea typeface="+mn-ea"/>
                <a:cs typeface="+mn-cs"/>
              </a:rPr>
              <a:t>    * os mundos felizes não são orbes privilegiados, visto que Deus não é parcial para qualquer dos seus filhos; a todos dá os mesmos direitos e as mesmas facilidades para chegarmos a tais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c) Mundos Regeneradores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servem de transição entre os mundos de expiação e os mundos felizes;</a:t>
            </a:r>
            <a:r>
              <a:rPr lang="pt-BR" dirty="0"/>
              <a:t/>
            </a:r>
            <a:br>
              <a:rPr lang="pt-BR" dirty="0"/>
            </a:br>
            <a:r>
              <a:rPr lang="pt-BR" sz="1200" b="0" i="0" kern="1200" dirty="0">
                <a:solidFill>
                  <a:schemeClr val="tx1"/>
                </a:solidFill>
                <a:effectLst/>
                <a:latin typeface="+mn-lt"/>
                <a:ea typeface="+mn-ea"/>
                <a:cs typeface="+mn-cs"/>
              </a:rPr>
              <a:t>    * encontra neles a calma e o repouso, acabando por depurar-se;</a:t>
            </a:r>
            <a:r>
              <a:rPr lang="pt-BR" dirty="0"/>
              <a:t/>
            </a:r>
            <a:br>
              <a:rPr lang="pt-BR" dirty="0"/>
            </a:br>
            <a:r>
              <a:rPr lang="pt-BR" sz="1200" b="0" i="0" kern="1200" dirty="0">
                <a:solidFill>
                  <a:schemeClr val="tx1"/>
                </a:solidFill>
                <a:effectLst/>
                <a:latin typeface="+mn-lt"/>
                <a:ea typeface="+mn-ea"/>
                <a:cs typeface="+mn-cs"/>
              </a:rPr>
              <a:t>    * sujeição às leis que regem a matéria;</a:t>
            </a:r>
            <a:r>
              <a:rPr lang="pt-BR" dirty="0"/>
              <a:t/>
            </a:r>
            <a:br>
              <a:rPr lang="pt-BR" dirty="0"/>
            </a:br>
            <a:r>
              <a:rPr lang="pt-BR" sz="1200" b="0" i="0" kern="1200" dirty="0">
                <a:solidFill>
                  <a:schemeClr val="tx1"/>
                </a:solidFill>
                <a:effectLst/>
                <a:latin typeface="+mn-lt"/>
                <a:ea typeface="+mn-ea"/>
                <a:cs typeface="+mn-cs"/>
              </a:rPr>
              <a:t>    * libertos das paixões, isentos do orgulho, da inveja e do ódio;</a:t>
            </a:r>
            <a:r>
              <a:rPr lang="pt-BR" dirty="0"/>
              <a:t/>
            </a:r>
            <a:br>
              <a:rPr lang="pt-BR" dirty="0"/>
            </a:br>
            <a:r>
              <a:rPr lang="pt-BR" sz="1200" b="0" i="0" kern="1200" dirty="0">
                <a:solidFill>
                  <a:schemeClr val="tx1"/>
                </a:solidFill>
                <a:effectLst/>
                <a:latin typeface="+mn-lt"/>
                <a:ea typeface="+mn-ea"/>
                <a:cs typeface="+mn-cs"/>
              </a:rPr>
              <a:t>    * ainda não existe a felicidade perfeita, mas a aurora da felicidade;</a:t>
            </a:r>
            <a:r>
              <a:rPr lang="pt-BR" dirty="0"/>
              <a:t/>
            </a:r>
            <a:br>
              <a:rPr lang="pt-BR" dirty="0"/>
            </a:br>
            <a:r>
              <a:rPr lang="pt-BR" sz="1200" b="0" i="0" kern="1200" dirty="0">
                <a:solidFill>
                  <a:schemeClr val="tx1"/>
                </a:solidFill>
                <a:effectLst/>
                <a:latin typeface="+mn-lt"/>
                <a:ea typeface="+mn-ea"/>
                <a:cs typeface="+mn-cs"/>
              </a:rPr>
              <a:t>    * o homem lá é ainda de carne;</a:t>
            </a:r>
            <a:r>
              <a:rPr lang="pt-BR" dirty="0"/>
              <a:t/>
            </a:r>
            <a:br>
              <a:rPr lang="pt-BR" dirty="0"/>
            </a:br>
            <a:r>
              <a:rPr lang="pt-BR" sz="1200" b="0" i="0" kern="1200" dirty="0">
                <a:solidFill>
                  <a:schemeClr val="tx1"/>
                </a:solidFill>
                <a:effectLst/>
                <a:latin typeface="+mn-lt"/>
                <a:ea typeface="+mn-ea"/>
                <a:cs typeface="+mn-cs"/>
              </a:rPr>
              <a:t>    * ainda tem de suportar provas, porém, sem as pungentes angústias da expiação.</a:t>
            </a:r>
            <a:r>
              <a:rPr lang="pt-BR" dirty="0"/>
              <a:t/>
            </a:r>
            <a:br>
              <a:rPr lang="pt-BR" dirty="0"/>
            </a:br>
            <a:r>
              <a:rPr lang="pt-BR" dirty="0"/>
              <a:t/>
            </a:r>
            <a:br>
              <a:rPr lang="pt-BR" dirty="0"/>
            </a:b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l" eaLnBrk="0" hangingPunct="0">
              <a:lnSpc>
                <a:spcPct val="90000"/>
              </a:lnSpc>
            </a:pP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p:txBody>
      </p:sp>
      <p:sp>
        <p:nvSpPr>
          <p:cNvPr id="4" name="Espaço Reservado para Número de Slide 3"/>
          <p:cNvSpPr>
            <a:spLocks noGrp="1"/>
          </p:cNvSpPr>
          <p:nvPr>
            <p:ph type="sldNum" sz="quarter" idx="10"/>
          </p:nvPr>
        </p:nvSpPr>
        <p:spPr/>
        <p:txBody>
          <a:bodyPr/>
          <a:lstStyle/>
          <a:p>
            <a:fld id="{A0328AD2-DB44-4268-B7B4-51D0129C652A}" type="slidenum">
              <a:rPr lang="pt-BR" smtClean="0"/>
              <a:pPr/>
              <a:t>12</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fontScale="40000" lnSpcReduction="20000"/>
          </a:bodyPr>
          <a:lstStyle/>
          <a:p>
            <a:pPr algn="l" eaLnBrk="0" hangingPunct="0">
              <a:lnSpc>
                <a:spcPct val="90000"/>
              </a:lnSpc>
            </a:pPr>
            <a:r>
              <a:rPr lang="pt-BR" sz="1200" b="0" i="0" kern="1200" dirty="0">
                <a:solidFill>
                  <a:schemeClr val="tx1"/>
                </a:solidFill>
                <a:effectLst/>
                <a:latin typeface="+mn-lt"/>
                <a:ea typeface="+mn-ea"/>
                <a:cs typeface="+mn-cs"/>
              </a:rPr>
              <a:t>Classificação dos Mundos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1. Quanto ao grau de adiantamento ou inferioridade dos seus habitantes</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1. </a:t>
            </a:r>
            <a:r>
              <a:rPr lang="pt-BR" sz="1200" b="1" i="0" kern="1200" dirty="0">
                <a:solidFill>
                  <a:schemeClr val="tx1"/>
                </a:solidFill>
                <a:effectLst/>
                <a:latin typeface="+mn-lt"/>
                <a:ea typeface="+mn-ea"/>
                <a:cs typeface="+mn-cs"/>
              </a:rPr>
              <a:t>Mundos Inferiores</a:t>
            </a:r>
            <a:r>
              <a:rPr lang="pt-BR" sz="1200" b="0" i="0" kern="1200" dirty="0">
                <a:solidFill>
                  <a:schemeClr val="tx1"/>
                </a:solidFill>
                <a:effectLst/>
                <a:latin typeface="+mn-lt"/>
                <a:ea typeface="+mn-ea"/>
                <a:cs typeface="+mn-cs"/>
              </a:rPr>
              <a:t> – a existência é toda material, reinam as paixões, quase nula é a vida moral;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2. </a:t>
            </a:r>
            <a:r>
              <a:rPr lang="pt-BR" sz="1200" b="1" i="0" kern="1200" dirty="0">
                <a:solidFill>
                  <a:schemeClr val="tx1"/>
                </a:solidFill>
                <a:effectLst/>
                <a:latin typeface="+mn-lt"/>
                <a:ea typeface="+mn-ea"/>
                <a:cs typeface="+mn-cs"/>
              </a:rPr>
              <a:t>Mundos Intermediários </a:t>
            </a:r>
            <a:r>
              <a:rPr lang="pt-BR" sz="1200" b="0" i="0" kern="1200" dirty="0">
                <a:solidFill>
                  <a:schemeClr val="tx1"/>
                </a:solidFill>
                <a:effectLst/>
                <a:latin typeface="+mn-lt"/>
                <a:ea typeface="+mn-ea"/>
                <a:cs typeface="+mn-cs"/>
              </a:rPr>
              <a:t>– Misturam-se o bem e o mal, predominando um ao outro, segundo o grau de adiantamento da maioria dos que os habitam;</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Adiantados</a:t>
            </a:r>
            <a:r>
              <a:rPr lang="pt-BR" sz="1200" b="0" i="0" kern="1200" dirty="0">
                <a:solidFill>
                  <a:schemeClr val="tx1"/>
                </a:solidFill>
                <a:effectLst/>
                <a:latin typeface="+mn-lt"/>
                <a:ea typeface="+mn-ea"/>
                <a:cs typeface="+mn-cs"/>
              </a:rPr>
              <a:t> – A vida é por assim dizer toda espiritual;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endParaRPr lang="pt-BR" dirty="0"/>
          </a:p>
          <a:p>
            <a:pPr algn="l" eaLnBrk="0" hangingPunct="0">
              <a:lnSpc>
                <a:spcPct val="90000"/>
              </a:lnSpc>
            </a:pPr>
            <a:r>
              <a:rPr lang="pt-BR" sz="1200" b="0" i="0" kern="1200" dirty="0">
                <a:solidFill>
                  <a:schemeClr val="tx1"/>
                </a:solidFill>
                <a:effectLst/>
                <a:latin typeface="+mn-lt"/>
                <a:ea typeface="+mn-ea"/>
                <a:cs typeface="+mn-cs"/>
              </a:rPr>
              <a:t>2. Quanto ao estado em que se acham e da destinação que trazem:</a:t>
            </a:r>
            <a:r>
              <a:rPr lang="pt-BR" sz="1200" b="1" i="0" kern="1200" dirty="0">
                <a:solidFill>
                  <a:schemeClr val="tx1"/>
                </a:solidFill>
                <a:effectLst/>
                <a:latin typeface="+mn-lt"/>
                <a:ea typeface="+mn-ea"/>
                <a:cs typeface="+mn-cs"/>
              </a:rPr>
              <a:t/>
            </a:r>
            <a:br>
              <a:rPr lang="pt-BR" sz="1200" b="1" i="0" kern="1200" dirty="0">
                <a:solidFill>
                  <a:schemeClr val="tx1"/>
                </a:solidFill>
                <a:effectLst/>
                <a:latin typeface="+mn-lt"/>
                <a:ea typeface="+mn-ea"/>
                <a:cs typeface="+mn-cs"/>
              </a:rPr>
            </a:br>
            <a:r>
              <a:rPr lang="pt-BR" sz="1200" b="1"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1. </a:t>
            </a:r>
            <a:r>
              <a:rPr lang="pt-BR" sz="1200" b="1" i="0" kern="1200" dirty="0">
                <a:solidFill>
                  <a:schemeClr val="tx1"/>
                </a:solidFill>
                <a:effectLst/>
                <a:latin typeface="+mn-lt"/>
                <a:ea typeface="+mn-ea"/>
                <a:cs typeface="+mn-cs"/>
              </a:rPr>
              <a:t>Mundos Primitivos</a:t>
            </a:r>
            <a:r>
              <a:rPr lang="pt-BR" sz="1200" b="0" i="0" kern="1200" dirty="0">
                <a:solidFill>
                  <a:schemeClr val="tx1"/>
                </a:solidFill>
                <a:effectLst/>
                <a:latin typeface="+mn-lt"/>
                <a:ea typeface="+mn-ea"/>
                <a:cs typeface="+mn-cs"/>
              </a:rPr>
              <a:t> – destinados às primeiras encarnações da alma humana;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2. </a:t>
            </a:r>
            <a:r>
              <a:rPr lang="pt-BR" sz="1200" b="1" i="0" kern="1200" dirty="0">
                <a:solidFill>
                  <a:schemeClr val="tx1"/>
                </a:solidFill>
                <a:effectLst/>
                <a:latin typeface="+mn-lt"/>
                <a:ea typeface="+mn-ea"/>
                <a:cs typeface="+mn-cs"/>
              </a:rPr>
              <a:t>Mundos de Expiação e Provas</a:t>
            </a:r>
            <a:r>
              <a:rPr lang="pt-BR" sz="1200" b="0" i="0" kern="1200" dirty="0">
                <a:solidFill>
                  <a:schemeClr val="tx1"/>
                </a:solidFill>
                <a:effectLst/>
                <a:latin typeface="+mn-lt"/>
                <a:ea typeface="+mn-ea"/>
                <a:cs typeface="+mn-cs"/>
              </a:rPr>
              <a:t> – onde domina o mal (Terra);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de Regeneração</a:t>
            </a:r>
            <a:r>
              <a:rPr lang="pt-BR" sz="1200" b="0" i="0" kern="1200" dirty="0">
                <a:solidFill>
                  <a:schemeClr val="tx1"/>
                </a:solidFill>
                <a:effectLst/>
                <a:latin typeface="+mn-lt"/>
                <a:ea typeface="+mn-ea"/>
                <a:cs typeface="+mn-cs"/>
              </a:rPr>
              <a:t> – nos quais as almas ainda têm o que expiar, haurem novas forças repousando das fadigas da luta;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4. </a:t>
            </a:r>
            <a:r>
              <a:rPr lang="pt-BR" sz="1200" b="1" i="0" kern="1200" dirty="0">
                <a:solidFill>
                  <a:schemeClr val="tx1"/>
                </a:solidFill>
                <a:effectLst/>
                <a:latin typeface="+mn-lt"/>
                <a:ea typeface="+mn-ea"/>
                <a:cs typeface="+mn-cs"/>
              </a:rPr>
              <a:t>Mundos Ditosos</a:t>
            </a:r>
            <a:r>
              <a:rPr lang="pt-BR" sz="1200" b="0" i="0" kern="1200" dirty="0">
                <a:solidFill>
                  <a:schemeClr val="tx1"/>
                </a:solidFill>
                <a:effectLst/>
                <a:latin typeface="+mn-lt"/>
                <a:ea typeface="+mn-ea"/>
                <a:cs typeface="+mn-cs"/>
              </a:rPr>
              <a:t> – onde o bem sobrepuja o mal;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5. </a:t>
            </a:r>
            <a:r>
              <a:rPr lang="pt-BR" sz="1200" b="1" i="0" kern="1200" dirty="0">
                <a:solidFill>
                  <a:schemeClr val="tx1"/>
                </a:solidFill>
                <a:effectLst/>
                <a:latin typeface="+mn-lt"/>
                <a:ea typeface="+mn-ea"/>
                <a:cs typeface="+mn-cs"/>
              </a:rPr>
              <a:t>Mundos Celestes ou Divinos</a:t>
            </a:r>
            <a:r>
              <a:rPr lang="pt-BR" sz="1200" b="0" i="0" kern="1200" dirty="0">
                <a:solidFill>
                  <a:schemeClr val="tx1"/>
                </a:solidFill>
                <a:effectLst/>
                <a:latin typeface="+mn-lt"/>
                <a:ea typeface="+mn-ea"/>
                <a:cs typeface="+mn-cs"/>
              </a:rPr>
              <a:t> – habitações de espíritos depurados, onde exclusivamente reina o bem.</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Os mundos estão, também, sob a lei do Progresso.</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Características dos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a) Mundos Inferiores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seres rudimentares;</a:t>
            </a:r>
            <a:r>
              <a:rPr lang="pt-BR" dirty="0"/>
              <a:t/>
            </a:r>
            <a:br>
              <a:rPr lang="pt-BR" dirty="0"/>
            </a:br>
            <a:r>
              <a:rPr lang="pt-BR" sz="1200" b="0" i="0" kern="1200" dirty="0">
                <a:solidFill>
                  <a:schemeClr val="tx1"/>
                </a:solidFill>
                <a:effectLst/>
                <a:latin typeface="+mn-lt"/>
                <a:ea typeface="+mn-ea"/>
                <a:cs typeface="+mn-cs"/>
              </a:rPr>
              <a:t>    * forma humana sem beleza;</a:t>
            </a:r>
            <a:r>
              <a:rPr lang="pt-BR" dirty="0"/>
              <a:t/>
            </a:r>
            <a:br>
              <a:rPr lang="pt-BR" dirty="0"/>
            </a:br>
            <a:r>
              <a:rPr lang="pt-BR" sz="1200" b="0" i="0" kern="1200" dirty="0">
                <a:solidFill>
                  <a:schemeClr val="tx1"/>
                </a:solidFill>
                <a:effectLst/>
                <a:latin typeface="+mn-lt"/>
                <a:ea typeface="+mn-ea"/>
                <a:cs typeface="+mn-cs"/>
              </a:rPr>
              <a:t>    * instintos, não há sentimentos de delicadeza ou de benevolência;</a:t>
            </a:r>
            <a:r>
              <a:rPr lang="pt-BR" dirty="0"/>
              <a:t/>
            </a:r>
            <a:br>
              <a:rPr lang="pt-BR" dirty="0"/>
            </a:br>
            <a:r>
              <a:rPr lang="pt-BR" sz="1200" b="0" i="0" kern="1200" dirty="0">
                <a:solidFill>
                  <a:schemeClr val="tx1"/>
                </a:solidFill>
                <a:effectLst/>
                <a:latin typeface="+mn-lt"/>
                <a:ea typeface="+mn-ea"/>
                <a:cs typeface="+mn-cs"/>
              </a:rPr>
              <a:t>    * não tem noção do justo e do injusto;</a:t>
            </a:r>
            <a:r>
              <a:rPr lang="pt-BR" dirty="0"/>
              <a:t/>
            </a:r>
            <a:br>
              <a:rPr lang="pt-BR" dirty="0"/>
            </a:br>
            <a:r>
              <a:rPr lang="pt-BR" sz="1200" b="0" i="0" kern="1200" dirty="0">
                <a:solidFill>
                  <a:schemeClr val="tx1"/>
                </a:solidFill>
                <a:effectLst/>
                <a:latin typeface="+mn-lt"/>
                <a:ea typeface="+mn-ea"/>
                <a:cs typeface="+mn-cs"/>
              </a:rPr>
              <a:t>    * a força bruta é a única lei;</a:t>
            </a:r>
            <a:r>
              <a:rPr lang="pt-BR" dirty="0"/>
              <a:t/>
            </a:r>
            <a:br>
              <a:rPr lang="pt-BR" dirty="0"/>
            </a:br>
            <a:r>
              <a:rPr lang="pt-BR" sz="1200" b="0" i="0" kern="1200" dirty="0">
                <a:solidFill>
                  <a:schemeClr val="tx1"/>
                </a:solidFill>
                <a:effectLst/>
                <a:latin typeface="+mn-lt"/>
                <a:ea typeface="+mn-ea"/>
                <a:cs typeface="+mn-cs"/>
              </a:rPr>
              <a:t>    * carentes de indústrias e de invenções;</a:t>
            </a:r>
            <a:r>
              <a:rPr lang="pt-BR" dirty="0"/>
              <a:t/>
            </a:r>
            <a:br>
              <a:rPr lang="pt-BR" dirty="0"/>
            </a:br>
            <a:r>
              <a:rPr lang="pt-BR" sz="1200" b="0" i="0" kern="1200" dirty="0">
                <a:solidFill>
                  <a:schemeClr val="tx1"/>
                </a:solidFill>
                <a:effectLst/>
                <a:latin typeface="+mn-lt"/>
                <a:ea typeface="+mn-ea"/>
                <a:cs typeface="+mn-cs"/>
              </a:rPr>
              <a:t>    * passam a vida na conquista de alimentos.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b) Mundos Superiores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forma humana, mais embelezada, aperfeiçoada e, sobretudo, purificada;</a:t>
            </a:r>
            <a:r>
              <a:rPr lang="pt-BR" dirty="0"/>
              <a:t/>
            </a:r>
            <a:br>
              <a:rPr lang="pt-BR" dirty="0"/>
            </a:br>
            <a:r>
              <a:rPr lang="pt-BR" sz="1200" b="0" i="0" kern="1200" dirty="0">
                <a:solidFill>
                  <a:schemeClr val="tx1"/>
                </a:solidFill>
                <a:effectLst/>
                <a:latin typeface="+mn-lt"/>
                <a:ea typeface="+mn-ea"/>
                <a:cs typeface="+mn-cs"/>
              </a:rPr>
              <a:t>    * o corpo não tem a materialidade terrestre, não está sujeito às necessidades, nem às doenças ou deteriorações que predominância da matéria provoca;</a:t>
            </a:r>
            <a:r>
              <a:rPr lang="pt-BR" dirty="0"/>
              <a:t/>
            </a:r>
            <a:br>
              <a:rPr lang="pt-BR" dirty="0"/>
            </a:br>
            <a:r>
              <a:rPr lang="pt-BR" sz="1200" b="0" i="0" kern="1200" dirty="0">
                <a:solidFill>
                  <a:schemeClr val="tx1"/>
                </a:solidFill>
                <a:effectLst/>
                <a:latin typeface="+mn-lt"/>
                <a:ea typeface="+mn-ea"/>
                <a:cs typeface="+mn-cs"/>
              </a:rPr>
              <a:t>    * sentidos mais apurados;</a:t>
            </a:r>
            <a:r>
              <a:rPr lang="pt-BR" dirty="0"/>
              <a:t/>
            </a:r>
            <a:br>
              <a:rPr lang="pt-BR" dirty="0"/>
            </a:br>
            <a:r>
              <a:rPr lang="pt-BR" sz="1200" b="0" i="0" kern="1200" dirty="0">
                <a:solidFill>
                  <a:schemeClr val="tx1"/>
                </a:solidFill>
                <a:effectLst/>
                <a:latin typeface="+mn-lt"/>
                <a:ea typeface="+mn-ea"/>
                <a:cs typeface="+mn-cs"/>
              </a:rPr>
              <a:t>    * leveza do corpo permite locomoção rápida e fácil, deslizando pela superfície, usando apenas a vontade;</a:t>
            </a:r>
            <a:r>
              <a:rPr lang="pt-BR" dirty="0"/>
              <a:t/>
            </a:r>
            <a:br>
              <a:rPr lang="pt-BR" dirty="0"/>
            </a:br>
            <a:r>
              <a:rPr lang="pt-BR" sz="1200" b="0" i="0" kern="1200" dirty="0">
                <a:solidFill>
                  <a:schemeClr val="tx1"/>
                </a:solidFill>
                <a:effectLst/>
                <a:latin typeface="+mn-lt"/>
                <a:ea typeface="+mn-ea"/>
                <a:cs typeface="+mn-cs"/>
              </a:rPr>
              <a:t>    * é rápido o desenvolvimento dos corpos e curta ou quase nula a infância;</a:t>
            </a:r>
            <a:r>
              <a:rPr lang="pt-BR" dirty="0"/>
              <a:t/>
            </a:r>
            <a:br>
              <a:rPr lang="pt-BR" dirty="0"/>
            </a:br>
            <a:r>
              <a:rPr lang="pt-BR" sz="1200" b="0" i="0" kern="1200" dirty="0">
                <a:solidFill>
                  <a:schemeClr val="tx1"/>
                </a:solidFill>
                <a:effectLst/>
                <a:latin typeface="+mn-lt"/>
                <a:ea typeface="+mn-ea"/>
                <a:cs typeface="+mn-cs"/>
              </a:rPr>
              <a:t>    * vida mais longa do que na Terra;</a:t>
            </a:r>
            <a:r>
              <a:rPr lang="pt-BR" dirty="0"/>
              <a:t/>
            </a:r>
            <a:br>
              <a:rPr lang="pt-BR" dirty="0"/>
            </a:br>
            <a:r>
              <a:rPr lang="pt-BR" sz="1200" b="0" i="0" kern="1200" dirty="0">
                <a:solidFill>
                  <a:schemeClr val="tx1"/>
                </a:solidFill>
                <a:effectLst/>
                <a:latin typeface="+mn-lt"/>
                <a:ea typeface="+mn-ea"/>
                <a:cs typeface="+mn-cs"/>
              </a:rPr>
              <a:t>    * a morte não causa pavor, é considerada uma transformação feliz;</a:t>
            </a:r>
            <a:r>
              <a:rPr lang="pt-BR" dirty="0"/>
              <a:t/>
            </a:r>
            <a:br>
              <a:rPr lang="pt-BR" dirty="0"/>
            </a:br>
            <a:r>
              <a:rPr lang="pt-BR" sz="1200" b="0" i="0" kern="1200" dirty="0">
                <a:solidFill>
                  <a:schemeClr val="tx1"/>
                </a:solidFill>
                <a:effectLst/>
                <a:latin typeface="+mn-lt"/>
                <a:ea typeface="+mn-ea"/>
                <a:cs typeface="+mn-cs"/>
              </a:rPr>
              <a:t>    * a livre transmissão do pensamento;</a:t>
            </a:r>
            <a:r>
              <a:rPr lang="pt-BR" dirty="0"/>
              <a:t/>
            </a:r>
            <a:br>
              <a:rPr lang="pt-BR" dirty="0"/>
            </a:br>
            <a:r>
              <a:rPr lang="pt-BR" sz="1200" b="0" i="0" kern="1200" dirty="0">
                <a:solidFill>
                  <a:schemeClr val="tx1"/>
                </a:solidFill>
                <a:effectLst/>
                <a:latin typeface="+mn-lt"/>
                <a:ea typeface="+mn-ea"/>
                <a:cs typeface="+mn-cs"/>
              </a:rPr>
              <a:t>    * relações amistosas entre os povos;</a:t>
            </a:r>
            <a:r>
              <a:rPr lang="pt-BR" dirty="0"/>
              <a:t/>
            </a:r>
            <a:br>
              <a:rPr lang="pt-BR" dirty="0"/>
            </a:br>
            <a:r>
              <a:rPr lang="pt-BR" sz="1200" b="0" i="0" kern="1200" dirty="0">
                <a:solidFill>
                  <a:schemeClr val="tx1"/>
                </a:solidFill>
                <a:effectLst/>
                <a:latin typeface="+mn-lt"/>
                <a:ea typeface="+mn-ea"/>
                <a:cs typeface="+mn-cs"/>
              </a:rPr>
              <a:t>    * só a superioridade moral e intelectual estabelece diferença entre as condições e dá a supremacia;</a:t>
            </a:r>
            <a:r>
              <a:rPr lang="pt-BR" dirty="0"/>
              <a:t/>
            </a:r>
            <a:br>
              <a:rPr lang="pt-BR" dirty="0"/>
            </a:br>
            <a:r>
              <a:rPr lang="pt-BR" sz="1200" b="0" i="0" kern="1200" dirty="0">
                <a:solidFill>
                  <a:schemeClr val="tx1"/>
                </a:solidFill>
                <a:effectLst/>
                <a:latin typeface="+mn-lt"/>
                <a:ea typeface="+mn-ea"/>
                <a:cs typeface="+mn-cs"/>
              </a:rPr>
              <a:t>    * a autoridade merece o respeito de todos, pois está estabelecida no mérito e na justiça;</a:t>
            </a:r>
            <a:r>
              <a:rPr lang="pt-BR" dirty="0"/>
              <a:t/>
            </a:r>
            <a:br>
              <a:rPr lang="pt-BR" dirty="0"/>
            </a:br>
            <a:r>
              <a:rPr lang="pt-BR" sz="1200" b="0" i="0" kern="1200" dirty="0">
                <a:solidFill>
                  <a:schemeClr val="tx1"/>
                </a:solidFill>
                <a:effectLst/>
                <a:latin typeface="+mn-lt"/>
                <a:ea typeface="+mn-ea"/>
                <a:cs typeface="+mn-cs"/>
              </a:rPr>
              <a:t>    * amor e fraternidade prendem uns aos outros todos os homens;</a:t>
            </a:r>
            <a:r>
              <a:rPr lang="pt-BR" dirty="0"/>
              <a:t/>
            </a:r>
            <a:br>
              <a:rPr lang="pt-BR" dirty="0"/>
            </a:br>
            <a:r>
              <a:rPr lang="pt-BR" sz="1200" b="0" i="0" kern="1200" dirty="0">
                <a:solidFill>
                  <a:schemeClr val="tx1"/>
                </a:solidFill>
                <a:effectLst/>
                <a:latin typeface="+mn-lt"/>
                <a:ea typeface="+mn-ea"/>
                <a:cs typeface="+mn-cs"/>
              </a:rPr>
              <a:t>    * possuem bens adquiridos mais ou menos por meio da inteligência;</a:t>
            </a:r>
            <a:r>
              <a:rPr lang="pt-BR" dirty="0"/>
              <a:t/>
            </a:r>
            <a:br>
              <a:rPr lang="pt-BR" dirty="0"/>
            </a:br>
            <a:r>
              <a:rPr lang="pt-BR" sz="1200" b="0" i="0" kern="1200" dirty="0">
                <a:solidFill>
                  <a:schemeClr val="tx1"/>
                </a:solidFill>
                <a:effectLst/>
                <a:latin typeface="+mn-lt"/>
                <a:ea typeface="+mn-ea"/>
                <a:cs typeface="+mn-cs"/>
              </a:rPr>
              <a:t>    * o mal, nesses mundos, não existe;</a:t>
            </a:r>
            <a:r>
              <a:rPr lang="pt-BR" dirty="0"/>
              <a:t/>
            </a:r>
            <a:br>
              <a:rPr lang="pt-BR" dirty="0"/>
            </a:br>
            <a:r>
              <a:rPr lang="pt-BR" sz="1200" b="0" i="0" kern="1200" dirty="0">
                <a:solidFill>
                  <a:schemeClr val="tx1"/>
                </a:solidFill>
                <a:effectLst/>
                <a:latin typeface="+mn-lt"/>
                <a:ea typeface="+mn-ea"/>
                <a:cs typeface="+mn-cs"/>
              </a:rPr>
              <a:t>    * os mundos felizes não são orbes privilegiados, visto que Deus não é parcial para qualquer dos seus filhos; a todos dá os mesmos direitos e as mesmas facilidades para chegarmos a tais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c) Mundos Regeneradores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servem de transição entre os mundos de expiação e os mundos felizes;</a:t>
            </a:r>
            <a:r>
              <a:rPr lang="pt-BR" dirty="0"/>
              <a:t/>
            </a:r>
            <a:br>
              <a:rPr lang="pt-BR" dirty="0"/>
            </a:br>
            <a:r>
              <a:rPr lang="pt-BR" sz="1200" b="0" i="0" kern="1200" dirty="0">
                <a:solidFill>
                  <a:schemeClr val="tx1"/>
                </a:solidFill>
                <a:effectLst/>
                <a:latin typeface="+mn-lt"/>
                <a:ea typeface="+mn-ea"/>
                <a:cs typeface="+mn-cs"/>
              </a:rPr>
              <a:t>    * encontra neles a calma e o repouso, acabando por depurar-se;</a:t>
            </a:r>
            <a:r>
              <a:rPr lang="pt-BR" dirty="0"/>
              <a:t/>
            </a:r>
            <a:br>
              <a:rPr lang="pt-BR" dirty="0"/>
            </a:br>
            <a:r>
              <a:rPr lang="pt-BR" sz="1200" b="0" i="0" kern="1200" dirty="0">
                <a:solidFill>
                  <a:schemeClr val="tx1"/>
                </a:solidFill>
                <a:effectLst/>
                <a:latin typeface="+mn-lt"/>
                <a:ea typeface="+mn-ea"/>
                <a:cs typeface="+mn-cs"/>
              </a:rPr>
              <a:t>    * sujeição às leis que regem a matéria;</a:t>
            </a:r>
            <a:r>
              <a:rPr lang="pt-BR" dirty="0"/>
              <a:t/>
            </a:r>
            <a:br>
              <a:rPr lang="pt-BR" dirty="0"/>
            </a:br>
            <a:r>
              <a:rPr lang="pt-BR" sz="1200" b="0" i="0" kern="1200" dirty="0">
                <a:solidFill>
                  <a:schemeClr val="tx1"/>
                </a:solidFill>
                <a:effectLst/>
                <a:latin typeface="+mn-lt"/>
                <a:ea typeface="+mn-ea"/>
                <a:cs typeface="+mn-cs"/>
              </a:rPr>
              <a:t>    * libertos das paixões, isentos do orgulho, da inveja e do ódio;</a:t>
            </a:r>
            <a:r>
              <a:rPr lang="pt-BR" dirty="0"/>
              <a:t/>
            </a:r>
            <a:br>
              <a:rPr lang="pt-BR" dirty="0"/>
            </a:br>
            <a:r>
              <a:rPr lang="pt-BR" sz="1200" b="0" i="0" kern="1200" dirty="0">
                <a:solidFill>
                  <a:schemeClr val="tx1"/>
                </a:solidFill>
                <a:effectLst/>
                <a:latin typeface="+mn-lt"/>
                <a:ea typeface="+mn-ea"/>
                <a:cs typeface="+mn-cs"/>
              </a:rPr>
              <a:t>    * ainda não existe a felicidade perfeita, mas a aurora da felicidade;</a:t>
            </a:r>
            <a:r>
              <a:rPr lang="pt-BR" dirty="0"/>
              <a:t/>
            </a:r>
            <a:br>
              <a:rPr lang="pt-BR" dirty="0"/>
            </a:br>
            <a:r>
              <a:rPr lang="pt-BR" sz="1200" b="0" i="0" kern="1200" dirty="0">
                <a:solidFill>
                  <a:schemeClr val="tx1"/>
                </a:solidFill>
                <a:effectLst/>
                <a:latin typeface="+mn-lt"/>
                <a:ea typeface="+mn-ea"/>
                <a:cs typeface="+mn-cs"/>
              </a:rPr>
              <a:t>    * o homem lá é ainda de carne;</a:t>
            </a:r>
            <a:r>
              <a:rPr lang="pt-BR" dirty="0"/>
              <a:t/>
            </a:r>
            <a:br>
              <a:rPr lang="pt-BR" dirty="0"/>
            </a:br>
            <a:r>
              <a:rPr lang="pt-BR" sz="1200" b="0" i="0" kern="1200" dirty="0">
                <a:solidFill>
                  <a:schemeClr val="tx1"/>
                </a:solidFill>
                <a:effectLst/>
                <a:latin typeface="+mn-lt"/>
                <a:ea typeface="+mn-ea"/>
                <a:cs typeface="+mn-cs"/>
              </a:rPr>
              <a:t>    * ainda tem de suportar provas, porém, sem as pungentes angústias da expiação.</a:t>
            </a:r>
            <a:r>
              <a:rPr lang="pt-BR" dirty="0"/>
              <a:t/>
            </a:r>
            <a:br>
              <a:rPr lang="pt-BR" dirty="0"/>
            </a:br>
            <a:r>
              <a:rPr lang="pt-BR" dirty="0"/>
              <a:t/>
            </a:r>
            <a:br>
              <a:rPr lang="pt-BR" dirty="0"/>
            </a:b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l" eaLnBrk="0" hangingPunct="0">
              <a:lnSpc>
                <a:spcPct val="90000"/>
              </a:lnSpc>
            </a:pP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p:txBody>
      </p:sp>
      <p:sp>
        <p:nvSpPr>
          <p:cNvPr id="4" name="Espaço Reservado para Número de Slide 3"/>
          <p:cNvSpPr>
            <a:spLocks noGrp="1"/>
          </p:cNvSpPr>
          <p:nvPr>
            <p:ph type="sldNum" sz="quarter" idx="10"/>
          </p:nvPr>
        </p:nvSpPr>
        <p:spPr/>
        <p:txBody>
          <a:bodyPr/>
          <a:lstStyle/>
          <a:p>
            <a:fld id="{A0328AD2-DB44-4268-B7B4-51D0129C652A}" type="slidenum">
              <a:rPr lang="pt-BR" smtClean="0"/>
              <a:pPr/>
              <a:t>13</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fontScale="40000" lnSpcReduction="20000"/>
          </a:bodyPr>
          <a:lstStyle/>
          <a:p>
            <a:pPr algn="l" eaLnBrk="0" hangingPunct="0">
              <a:lnSpc>
                <a:spcPct val="90000"/>
              </a:lnSpc>
            </a:pPr>
            <a:r>
              <a:rPr lang="pt-BR" sz="1200" b="0" i="0" kern="1200" dirty="0">
                <a:solidFill>
                  <a:schemeClr val="tx1"/>
                </a:solidFill>
                <a:effectLst/>
                <a:latin typeface="+mn-lt"/>
                <a:ea typeface="+mn-ea"/>
                <a:cs typeface="+mn-cs"/>
              </a:rPr>
              <a:t>Classificação dos Mundos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1. Quanto ao grau de adiantamento ou inferioridade dos seus habitantes</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1. </a:t>
            </a:r>
            <a:r>
              <a:rPr lang="pt-BR" sz="1200" b="1" i="0" kern="1200" dirty="0">
                <a:solidFill>
                  <a:schemeClr val="tx1"/>
                </a:solidFill>
                <a:effectLst/>
                <a:latin typeface="+mn-lt"/>
                <a:ea typeface="+mn-ea"/>
                <a:cs typeface="+mn-cs"/>
              </a:rPr>
              <a:t>Mundos Inferiores</a:t>
            </a:r>
            <a:r>
              <a:rPr lang="pt-BR" sz="1200" b="0" i="0" kern="1200" dirty="0">
                <a:solidFill>
                  <a:schemeClr val="tx1"/>
                </a:solidFill>
                <a:effectLst/>
                <a:latin typeface="+mn-lt"/>
                <a:ea typeface="+mn-ea"/>
                <a:cs typeface="+mn-cs"/>
              </a:rPr>
              <a:t> – a existência é toda material, reinam as paixões, quase nula é a vida moral;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2. </a:t>
            </a:r>
            <a:r>
              <a:rPr lang="pt-BR" sz="1200" b="1" i="0" kern="1200" dirty="0">
                <a:solidFill>
                  <a:schemeClr val="tx1"/>
                </a:solidFill>
                <a:effectLst/>
                <a:latin typeface="+mn-lt"/>
                <a:ea typeface="+mn-ea"/>
                <a:cs typeface="+mn-cs"/>
              </a:rPr>
              <a:t>Mundos Intermediários </a:t>
            </a:r>
            <a:r>
              <a:rPr lang="pt-BR" sz="1200" b="0" i="0" kern="1200" dirty="0">
                <a:solidFill>
                  <a:schemeClr val="tx1"/>
                </a:solidFill>
                <a:effectLst/>
                <a:latin typeface="+mn-lt"/>
                <a:ea typeface="+mn-ea"/>
                <a:cs typeface="+mn-cs"/>
              </a:rPr>
              <a:t>– Misturam-se o bem e o mal, predominando um ao outro, segundo o grau de adiantamento da maioria dos que os habitam;</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Adiantados</a:t>
            </a:r>
            <a:r>
              <a:rPr lang="pt-BR" sz="1200" b="0" i="0" kern="1200" dirty="0">
                <a:solidFill>
                  <a:schemeClr val="tx1"/>
                </a:solidFill>
                <a:effectLst/>
                <a:latin typeface="+mn-lt"/>
                <a:ea typeface="+mn-ea"/>
                <a:cs typeface="+mn-cs"/>
              </a:rPr>
              <a:t> – A vida é por assim dizer toda espiritual;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endParaRPr lang="pt-BR" dirty="0"/>
          </a:p>
          <a:p>
            <a:pPr algn="l" eaLnBrk="0" hangingPunct="0">
              <a:lnSpc>
                <a:spcPct val="90000"/>
              </a:lnSpc>
            </a:pPr>
            <a:r>
              <a:rPr lang="pt-BR" sz="1200" b="0" i="0" kern="1200" dirty="0">
                <a:solidFill>
                  <a:schemeClr val="tx1"/>
                </a:solidFill>
                <a:effectLst/>
                <a:latin typeface="+mn-lt"/>
                <a:ea typeface="+mn-ea"/>
                <a:cs typeface="+mn-cs"/>
              </a:rPr>
              <a:t>2. Quanto ao estado em que se acham e da destinação que trazem:</a:t>
            </a:r>
            <a:r>
              <a:rPr lang="pt-BR" sz="1200" b="1" i="0" kern="1200" dirty="0">
                <a:solidFill>
                  <a:schemeClr val="tx1"/>
                </a:solidFill>
                <a:effectLst/>
                <a:latin typeface="+mn-lt"/>
                <a:ea typeface="+mn-ea"/>
                <a:cs typeface="+mn-cs"/>
              </a:rPr>
              <a:t/>
            </a:r>
            <a:br>
              <a:rPr lang="pt-BR" sz="1200" b="1" i="0" kern="1200" dirty="0">
                <a:solidFill>
                  <a:schemeClr val="tx1"/>
                </a:solidFill>
                <a:effectLst/>
                <a:latin typeface="+mn-lt"/>
                <a:ea typeface="+mn-ea"/>
                <a:cs typeface="+mn-cs"/>
              </a:rPr>
            </a:br>
            <a:r>
              <a:rPr lang="pt-BR" sz="1200" b="1"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1. </a:t>
            </a:r>
            <a:r>
              <a:rPr lang="pt-BR" sz="1200" b="1" i="0" kern="1200" dirty="0">
                <a:solidFill>
                  <a:schemeClr val="tx1"/>
                </a:solidFill>
                <a:effectLst/>
                <a:latin typeface="+mn-lt"/>
                <a:ea typeface="+mn-ea"/>
                <a:cs typeface="+mn-cs"/>
              </a:rPr>
              <a:t>Mundos Primitivos</a:t>
            </a:r>
            <a:r>
              <a:rPr lang="pt-BR" sz="1200" b="0" i="0" kern="1200" dirty="0">
                <a:solidFill>
                  <a:schemeClr val="tx1"/>
                </a:solidFill>
                <a:effectLst/>
                <a:latin typeface="+mn-lt"/>
                <a:ea typeface="+mn-ea"/>
                <a:cs typeface="+mn-cs"/>
              </a:rPr>
              <a:t> – destinados às primeiras encarnações da alma humana;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2. </a:t>
            </a:r>
            <a:r>
              <a:rPr lang="pt-BR" sz="1200" b="1" i="0" kern="1200" dirty="0">
                <a:solidFill>
                  <a:schemeClr val="tx1"/>
                </a:solidFill>
                <a:effectLst/>
                <a:latin typeface="+mn-lt"/>
                <a:ea typeface="+mn-ea"/>
                <a:cs typeface="+mn-cs"/>
              </a:rPr>
              <a:t>Mundos de Expiação e Provas</a:t>
            </a:r>
            <a:r>
              <a:rPr lang="pt-BR" sz="1200" b="0" i="0" kern="1200" dirty="0">
                <a:solidFill>
                  <a:schemeClr val="tx1"/>
                </a:solidFill>
                <a:effectLst/>
                <a:latin typeface="+mn-lt"/>
                <a:ea typeface="+mn-ea"/>
                <a:cs typeface="+mn-cs"/>
              </a:rPr>
              <a:t> – onde domina o mal (Terra);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 3. </a:t>
            </a:r>
            <a:r>
              <a:rPr lang="pt-BR" sz="1200" b="1" i="0" kern="1200" dirty="0">
                <a:solidFill>
                  <a:schemeClr val="tx1"/>
                </a:solidFill>
                <a:effectLst/>
                <a:latin typeface="+mn-lt"/>
                <a:ea typeface="+mn-ea"/>
                <a:cs typeface="+mn-cs"/>
              </a:rPr>
              <a:t>Mundos de Regeneração</a:t>
            </a:r>
            <a:r>
              <a:rPr lang="pt-BR" sz="1200" b="0" i="0" kern="1200" dirty="0">
                <a:solidFill>
                  <a:schemeClr val="tx1"/>
                </a:solidFill>
                <a:effectLst/>
                <a:latin typeface="+mn-lt"/>
                <a:ea typeface="+mn-ea"/>
                <a:cs typeface="+mn-cs"/>
              </a:rPr>
              <a:t> – nos quais as almas ainda têm o que expiar, haurem novas forças repousando das fadigas da luta;</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4. </a:t>
            </a:r>
            <a:r>
              <a:rPr lang="pt-BR" sz="1200" b="1" i="0" kern="1200" dirty="0">
                <a:solidFill>
                  <a:schemeClr val="tx1"/>
                </a:solidFill>
                <a:effectLst/>
                <a:latin typeface="+mn-lt"/>
                <a:ea typeface="+mn-ea"/>
                <a:cs typeface="+mn-cs"/>
              </a:rPr>
              <a:t>Mundos Ditosos</a:t>
            </a:r>
            <a:r>
              <a:rPr lang="pt-BR" sz="1200" b="0" i="0" kern="1200" dirty="0">
                <a:solidFill>
                  <a:schemeClr val="tx1"/>
                </a:solidFill>
                <a:effectLst/>
                <a:latin typeface="+mn-lt"/>
                <a:ea typeface="+mn-ea"/>
                <a:cs typeface="+mn-cs"/>
              </a:rPr>
              <a:t> – onde o bem sobrepuja o mal;</a:t>
            </a:r>
            <a:r>
              <a:rPr lang="pt-BR" dirty="0"/>
              <a:t/>
            </a:r>
            <a:br>
              <a:rPr lang="pt-BR" dirty="0"/>
            </a:br>
            <a:r>
              <a:rPr lang="pt-BR" sz="1200" b="0" i="0" kern="1200" dirty="0">
                <a:solidFill>
                  <a:schemeClr val="tx1"/>
                </a:solidFill>
                <a:effectLst/>
                <a:latin typeface="+mn-lt"/>
                <a:ea typeface="+mn-ea"/>
                <a:cs typeface="+mn-cs"/>
              </a:rPr>
              <a:t>         </a:t>
            </a:r>
            <a:r>
              <a:rPr lang="pt-BR" dirty="0"/>
              <a:t/>
            </a:r>
            <a:br>
              <a:rPr lang="pt-BR" dirty="0"/>
            </a:br>
            <a:r>
              <a:rPr lang="pt-BR" sz="1200" b="0" i="0" kern="1200" dirty="0">
                <a:solidFill>
                  <a:schemeClr val="tx1"/>
                </a:solidFill>
                <a:effectLst/>
                <a:latin typeface="+mn-lt"/>
                <a:ea typeface="+mn-ea"/>
                <a:cs typeface="+mn-cs"/>
              </a:rPr>
              <a:t>5. </a:t>
            </a:r>
            <a:r>
              <a:rPr lang="pt-BR" sz="1200" b="1" i="0" kern="1200" dirty="0">
                <a:solidFill>
                  <a:schemeClr val="tx1"/>
                </a:solidFill>
                <a:effectLst/>
                <a:latin typeface="+mn-lt"/>
                <a:ea typeface="+mn-ea"/>
                <a:cs typeface="+mn-cs"/>
              </a:rPr>
              <a:t>Mundos Celestes ou Divinos</a:t>
            </a:r>
            <a:r>
              <a:rPr lang="pt-BR" sz="1200" b="0" i="0" kern="1200" dirty="0">
                <a:solidFill>
                  <a:schemeClr val="tx1"/>
                </a:solidFill>
                <a:effectLst/>
                <a:latin typeface="+mn-lt"/>
                <a:ea typeface="+mn-ea"/>
                <a:cs typeface="+mn-cs"/>
              </a:rPr>
              <a:t> – habitações de espíritos depurados, onde exclusivamente reina o bem.</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Os mundos estão, também, sob a lei do Progresso.</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Características dos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a) Mundos Inferiores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seres rudimentares;</a:t>
            </a:r>
            <a:r>
              <a:rPr lang="pt-BR" dirty="0"/>
              <a:t/>
            </a:r>
            <a:br>
              <a:rPr lang="pt-BR" dirty="0"/>
            </a:br>
            <a:r>
              <a:rPr lang="pt-BR" sz="1200" b="0" i="0" kern="1200" dirty="0">
                <a:solidFill>
                  <a:schemeClr val="tx1"/>
                </a:solidFill>
                <a:effectLst/>
                <a:latin typeface="+mn-lt"/>
                <a:ea typeface="+mn-ea"/>
                <a:cs typeface="+mn-cs"/>
              </a:rPr>
              <a:t>    * forma humana sem beleza;</a:t>
            </a:r>
            <a:r>
              <a:rPr lang="pt-BR" dirty="0"/>
              <a:t/>
            </a:r>
            <a:br>
              <a:rPr lang="pt-BR" dirty="0"/>
            </a:br>
            <a:r>
              <a:rPr lang="pt-BR" sz="1200" b="0" i="0" kern="1200" dirty="0">
                <a:solidFill>
                  <a:schemeClr val="tx1"/>
                </a:solidFill>
                <a:effectLst/>
                <a:latin typeface="+mn-lt"/>
                <a:ea typeface="+mn-ea"/>
                <a:cs typeface="+mn-cs"/>
              </a:rPr>
              <a:t>    * instintos, não há sentimentos de delicadeza ou de benevolência;</a:t>
            </a:r>
            <a:r>
              <a:rPr lang="pt-BR" dirty="0"/>
              <a:t/>
            </a:r>
            <a:br>
              <a:rPr lang="pt-BR" dirty="0"/>
            </a:br>
            <a:r>
              <a:rPr lang="pt-BR" sz="1200" b="0" i="0" kern="1200" dirty="0">
                <a:solidFill>
                  <a:schemeClr val="tx1"/>
                </a:solidFill>
                <a:effectLst/>
                <a:latin typeface="+mn-lt"/>
                <a:ea typeface="+mn-ea"/>
                <a:cs typeface="+mn-cs"/>
              </a:rPr>
              <a:t>    * não tem noção do justo e do injusto;</a:t>
            </a:r>
            <a:r>
              <a:rPr lang="pt-BR" dirty="0"/>
              <a:t/>
            </a:r>
            <a:br>
              <a:rPr lang="pt-BR" dirty="0"/>
            </a:br>
            <a:r>
              <a:rPr lang="pt-BR" sz="1200" b="0" i="0" kern="1200" dirty="0">
                <a:solidFill>
                  <a:schemeClr val="tx1"/>
                </a:solidFill>
                <a:effectLst/>
                <a:latin typeface="+mn-lt"/>
                <a:ea typeface="+mn-ea"/>
                <a:cs typeface="+mn-cs"/>
              </a:rPr>
              <a:t>    * a força bruta é a única lei;</a:t>
            </a:r>
            <a:r>
              <a:rPr lang="pt-BR" dirty="0"/>
              <a:t/>
            </a:r>
            <a:br>
              <a:rPr lang="pt-BR" dirty="0"/>
            </a:br>
            <a:r>
              <a:rPr lang="pt-BR" sz="1200" b="0" i="0" kern="1200" dirty="0">
                <a:solidFill>
                  <a:schemeClr val="tx1"/>
                </a:solidFill>
                <a:effectLst/>
                <a:latin typeface="+mn-lt"/>
                <a:ea typeface="+mn-ea"/>
                <a:cs typeface="+mn-cs"/>
              </a:rPr>
              <a:t>    * carentes de indústrias e de invenções;</a:t>
            </a:r>
            <a:r>
              <a:rPr lang="pt-BR" dirty="0"/>
              <a:t/>
            </a:r>
            <a:br>
              <a:rPr lang="pt-BR" dirty="0"/>
            </a:br>
            <a:r>
              <a:rPr lang="pt-BR" sz="1200" b="0" i="0" kern="1200" dirty="0">
                <a:solidFill>
                  <a:schemeClr val="tx1"/>
                </a:solidFill>
                <a:effectLst/>
                <a:latin typeface="+mn-lt"/>
                <a:ea typeface="+mn-ea"/>
                <a:cs typeface="+mn-cs"/>
              </a:rPr>
              <a:t>    * passam a vida na conquista de alimentos.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b) Mundos Superiores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forma humana, mais embelezada, aperfeiçoada e, sobretudo, purificada;</a:t>
            </a:r>
            <a:r>
              <a:rPr lang="pt-BR" dirty="0"/>
              <a:t/>
            </a:r>
            <a:br>
              <a:rPr lang="pt-BR" dirty="0"/>
            </a:br>
            <a:r>
              <a:rPr lang="pt-BR" sz="1200" b="0" i="0" kern="1200" dirty="0">
                <a:solidFill>
                  <a:schemeClr val="tx1"/>
                </a:solidFill>
                <a:effectLst/>
                <a:latin typeface="+mn-lt"/>
                <a:ea typeface="+mn-ea"/>
                <a:cs typeface="+mn-cs"/>
              </a:rPr>
              <a:t>    * o corpo não tem a materialidade terrestre, não está sujeito às necessidades, nem às doenças ou deteriorações que predominância da matéria provoca;</a:t>
            </a:r>
            <a:r>
              <a:rPr lang="pt-BR" dirty="0"/>
              <a:t/>
            </a:r>
            <a:br>
              <a:rPr lang="pt-BR" dirty="0"/>
            </a:br>
            <a:r>
              <a:rPr lang="pt-BR" sz="1200" b="0" i="0" kern="1200" dirty="0">
                <a:solidFill>
                  <a:schemeClr val="tx1"/>
                </a:solidFill>
                <a:effectLst/>
                <a:latin typeface="+mn-lt"/>
                <a:ea typeface="+mn-ea"/>
                <a:cs typeface="+mn-cs"/>
              </a:rPr>
              <a:t>    * sentidos mais apurados;</a:t>
            </a:r>
            <a:r>
              <a:rPr lang="pt-BR" dirty="0"/>
              <a:t/>
            </a:r>
            <a:br>
              <a:rPr lang="pt-BR" dirty="0"/>
            </a:br>
            <a:r>
              <a:rPr lang="pt-BR" sz="1200" b="0" i="0" kern="1200" dirty="0">
                <a:solidFill>
                  <a:schemeClr val="tx1"/>
                </a:solidFill>
                <a:effectLst/>
                <a:latin typeface="+mn-lt"/>
                <a:ea typeface="+mn-ea"/>
                <a:cs typeface="+mn-cs"/>
              </a:rPr>
              <a:t>    * leveza do corpo permite locomoção rápida e fácil, deslizando pela superfície, usando apenas a vontade;</a:t>
            </a:r>
            <a:r>
              <a:rPr lang="pt-BR" dirty="0"/>
              <a:t/>
            </a:r>
            <a:br>
              <a:rPr lang="pt-BR" dirty="0"/>
            </a:br>
            <a:r>
              <a:rPr lang="pt-BR" sz="1200" b="0" i="0" kern="1200" dirty="0">
                <a:solidFill>
                  <a:schemeClr val="tx1"/>
                </a:solidFill>
                <a:effectLst/>
                <a:latin typeface="+mn-lt"/>
                <a:ea typeface="+mn-ea"/>
                <a:cs typeface="+mn-cs"/>
              </a:rPr>
              <a:t>    * é rápido o desenvolvimento dos corpos e curta ou quase nula a infância;</a:t>
            </a:r>
            <a:r>
              <a:rPr lang="pt-BR" dirty="0"/>
              <a:t/>
            </a:r>
            <a:br>
              <a:rPr lang="pt-BR" dirty="0"/>
            </a:br>
            <a:r>
              <a:rPr lang="pt-BR" sz="1200" b="0" i="0" kern="1200" dirty="0">
                <a:solidFill>
                  <a:schemeClr val="tx1"/>
                </a:solidFill>
                <a:effectLst/>
                <a:latin typeface="+mn-lt"/>
                <a:ea typeface="+mn-ea"/>
                <a:cs typeface="+mn-cs"/>
              </a:rPr>
              <a:t>    * vida mais longa do que na Terra;</a:t>
            </a:r>
            <a:r>
              <a:rPr lang="pt-BR" dirty="0"/>
              <a:t/>
            </a:r>
            <a:br>
              <a:rPr lang="pt-BR" dirty="0"/>
            </a:br>
            <a:r>
              <a:rPr lang="pt-BR" sz="1200" b="0" i="0" kern="1200" dirty="0">
                <a:solidFill>
                  <a:schemeClr val="tx1"/>
                </a:solidFill>
                <a:effectLst/>
                <a:latin typeface="+mn-lt"/>
                <a:ea typeface="+mn-ea"/>
                <a:cs typeface="+mn-cs"/>
              </a:rPr>
              <a:t>    * a morte não causa pavor, é considerada uma transformação feliz;</a:t>
            </a:r>
            <a:r>
              <a:rPr lang="pt-BR" dirty="0"/>
              <a:t/>
            </a:r>
            <a:br>
              <a:rPr lang="pt-BR" dirty="0"/>
            </a:br>
            <a:r>
              <a:rPr lang="pt-BR" sz="1200" b="0" i="0" kern="1200" dirty="0">
                <a:solidFill>
                  <a:schemeClr val="tx1"/>
                </a:solidFill>
                <a:effectLst/>
                <a:latin typeface="+mn-lt"/>
                <a:ea typeface="+mn-ea"/>
                <a:cs typeface="+mn-cs"/>
              </a:rPr>
              <a:t>    * a livre transmissão do pensamento;</a:t>
            </a:r>
            <a:r>
              <a:rPr lang="pt-BR" dirty="0"/>
              <a:t/>
            </a:r>
            <a:br>
              <a:rPr lang="pt-BR" dirty="0"/>
            </a:br>
            <a:r>
              <a:rPr lang="pt-BR" sz="1200" b="0" i="0" kern="1200" dirty="0">
                <a:solidFill>
                  <a:schemeClr val="tx1"/>
                </a:solidFill>
                <a:effectLst/>
                <a:latin typeface="+mn-lt"/>
                <a:ea typeface="+mn-ea"/>
                <a:cs typeface="+mn-cs"/>
              </a:rPr>
              <a:t>    * relações amistosas entre os povos;</a:t>
            </a:r>
            <a:r>
              <a:rPr lang="pt-BR" dirty="0"/>
              <a:t/>
            </a:r>
            <a:br>
              <a:rPr lang="pt-BR" dirty="0"/>
            </a:br>
            <a:r>
              <a:rPr lang="pt-BR" sz="1200" b="0" i="0" kern="1200" dirty="0">
                <a:solidFill>
                  <a:schemeClr val="tx1"/>
                </a:solidFill>
                <a:effectLst/>
                <a:latin typeface="+mn-lt"/>
                <a:ea typeface="+mn-ea"/>
                <a:cs typeface="+mn-cs"/>
              </a:rPr>
              <a:t>    * só a superioridade moral e intelectual estabelece diferença entre as condições e dá a supremacia;</a:t>
            </a:r>
            <a:r>
              <a:rPr lang="pt-BR" dirty="0"/>
              <a:t/>
            </a:r>
            <a:br>
              <a:rPr lang="pt-BR" dirty="0"/>
            </a:br>
            <a:r>
              <a:rPr lang="pt-BR" sz="1200" b="0" i="0" kern="1200" dirty="0">
                <a:solidFill>
                  <a:schemeClr val="tx1"/>
                </a:solidFill>
                <a:effectLst/>
                <a:latin typeface="+mn-lt"/>
                <a:ea typeface="+mn-ea"/>
                <a:cs typeface="+mn-cs"/>
              </a:rPr>
              <a:t>    * a autoridade merece o respeito de todos, pois está estabelecida no mérito e na justiça;</a:t>
            </a:r>
            <a:r>
              <a:rPr lang="pt-BR" dirty="0"/>
              <a:t/>
            </a:r>
            <a:br>
              <a:rPr lang="pt-BR" dirty="0"/>
            </a:br>
            <a:r>
              <a:rPr lang="pt-BR" sz="1200" b="0" i="0" kern="1200" dirty="0">
                <a:solidFill>
                  <a:schemeClr val="tx1"/>
                </a:solidFill>
                <a:effectLst/>
                <a:latin typeface="+mn-lt"/>
                <a:ea typeface="+mn-ea"/>
                <a:cs typeface="+mn-cs"/>
              </a:rPr>
              <a:t>    * amor e fraternidade prendem uns aos outros todos os homens;</a:t>
            </a:r>
            <a:r>
              <a:rPr lang="pt-BR" dirty="0"/>
              <a:t/>
            </a:r>
            <a:br>
              <a:rPr lang="pt-BR" dirty="0"/>
            </a:br>
            <a:r>
              <a:rPr lang="pt-BR" sz="1200" b="0" i="0" kern="1200" dirty="0">
                <a:solidFill>
                  <a:schemeClr val="tx1"/>
                </a:solidFill>
                <a:effectLst/>
                <a:latin typeface="+mn-lt"/>
                <a:ea typeface="+mn-ea"/>
                <a:cs typeface="+mn-cs"/>
              </a:rPr>
              <a:t>    * possuem bens adquiridos mais ou menos por meio da inteligência;</a:t>
            </a:r>
            <a:r>
              <a:rPr lang="pt-BR" dirty="0"/>
              <a:t/>
            </a:r>
            <a:br>
              <a:rPr lang="pt-BR" dirty="0"/>
            </a:br>
            <a:r>
              <a:rPr lang="pt-BR" sz="1200" b="0" i="0" kern="1200" dirty="0">
                <a:solidFill>
                  <a:schemeClr val="tx1"/>
                </a:solidFill>
                <a:effectLst/>
                <a:latin typeface="+mn-lt"/>
                <a:ea typeface="+mn-ea"/>
                <a:cs typeface="+mn-cs"/>
              </a:rPr>
              <a:t>    * o mal, nesses mundos, não existe;</a:t>
            </a:r>
            <a:r>
              <a:rPr lang="pt-BR" dirty="0"/>
              <a:t/>
            </a:r>
            <a:br>
              <a:rPr lang="pt-BR" dirty="0"/>
            </a:br>
            <a:r>
              <a:rPr lang="pt-BR" sz="1200" b="0" i="0" kern="1200" dirty="0">
                <a:solidFill>
                  <a:schemeClr val="tx1"/>
                </a:solidFill>
                <a:effectLst/>
                <a:latin typeface="+mn-lt"/>
                <a:ea typeface="+mn-ea"/>
                <a:cs typeface="+mn-cs"/>
              </a:rPr>
              <a:t>    * os mundos felizes não são orbes privilegiados, visto que Deus não é parcial para qualquer dos seus filhos; a todos dá os mesmos direitos e as mesmas facilidades para chegarmos a tais mundos.</a:t>
            </a:r>
            <a:r>
              <a:rPr lang="pt-BR" dirty="0"/>
              <a:t/>
            </a:r>
            <a:br>
              <a:rPr lang="pt-BR" dirty="0"/>
            </a:br>
            <a:r>
              <a:rPr lang="pt-BR" dirty="0"/>
              <a:t/>
            </a:r>
            <a:br>
              <a:rPr lang="pt-BR" dirty="0"/>
            </a:br>
            <a:r>
              <a:rPr lang="pt-BR" sz="1200" b="1" i="0" kern="1200" dirty="0">
                <a:solidFill>
                  <a:schemeClr val="tx1"/>
                </a:solidFill>
                <a:effectLst/>
                <a:latin typeface="+mn-lt"/>
                <a:ea typeface="+mn-ea"/>
                <a:cs typeface="+mn-cs"/>
              </a:rPr>
              <a:t>c) Mundos Regeneradores</a:t>
            </a:r>
            <a:r>
              <a:rPr lang="pt-BR" dirty="0"/>
              <a:t/>
            </a:r>
            <a:br>
              <a:rPr lang="pt-BR" dirty="0"/>
            </a:br>
            <a:r>
              <a:rPr lang="pt-BR" dirty="0"/>
              <a:t/>
            </a:r>
            <a:br>
              <a:rPr lang="pt-BR" dirty="0"/>
            </a:br>
            <a:r>
              <a:rPr lang="pt-BR" sz="1200" b="0" i="0" kern="1200" dirty="0">
                <a:solidFill>
                  <a:schemeClr val="tx1"/>
                </a:solidFill>
                <a:effectLst/>
                <a:latin typeface="+mn-lt"/>
                <a:ea typeface="+mn-ea"/>
                <a:cs typeface="+mn-cs"/>
              </a:rPr>
              <a:t>    * servem de transição entre os mundos de expiação e os mundos felizes;</a:t>
            </a:r>
            <a:r>
              <a:rPr lang="pt-BR" dirty="0"/>
              <a:t/>
            </a:r>
            <a:br>
              <a:rPr lang="pt-BR" dirty="0"/>
            </a:br>
            <a:r>
              <a:rPr lang="pt-BR" sz="1200" b="0" i="0" kern="1200" dirty="0">
                <a:solidFill>
                  <a:schemeClr val="tx1"/>
                </a:solidFill>
                <a:effectLst/>
                <a:latin typeface="+mn-lt"/>
                <a:ea typeface="+mn-ea"/>
                <a:cs typeface="+mn-cs"/>
              </a:rPr>
              <a:t>    * encontra neles a calma e o repouso, acabando por depurar-se;</a:t>
            </a:r>
            <a:r>
              <a:rPr lang="pt-BR" dirty="0"/>
              <a:t/>
            </a:r>
            <a:br>
              <a:rPr lang="pt-BR" dirty="0"/>
            </a:br>
            <a:r>
              <a:rPr lang="pt-BR" sz="1200" b="0" i="0" kern="1200" dirty="0">
                <a:solidFill>
                  <a:schemeClr val="tx1"/>
                </a:solidFill>
                <a:effectLst/>
                <a:latin typeface="+mn-lt"/>
                <a:ea typeface="+mn-ea"/>
                <a:cs typeface="+mn-cs"/>
              </a:rPr>
              <a:t>    * sujeição às leis que regem a matéria;</a:t>
            </a:r>
            <a:r>
              <a:rPr lang="pt-BR" dirty="0"/>
              <a:t/>
            </a:r>
            <a:br>
              <a:rPr lang="pt-BR" dirty="0"/>
            </a:br>
            <a:r>
              <a:rPr lang="pt-BR" sz="1200" b="0" i="0" kern="1200" dirty="0">
                <a:solidFill>
                  <a:schemeClr val="tx1"/>
                </a:solidFill>
                <a:effectLst/>
                <a:latin typeface="+mn-lt"/>
                <a:ea typeface="+mn-ea"/>
                <a:cs typeface="+mn-cs"/>
              </a:rPr>
              <a:t>    * libertos das paixões, isentos do orgulho, da inveja e do ódio;</a:t>
            </a:r>
            <a:r>
              <a:rPr lang="pt-BR" dirty="0"/>
              <a:t/>
            </a:r>
            <a:br>
              <a:rPr lang="pt-BR" dirty="0"/>
            </a:br>
            <a:r>
              <a:rPr lang="pt-BR" sz="1200" b="0" i="0" kern="1200" dirty="0">
                <a:solidFill>
                  <a:schemeClr val="tx1"/>
                </a:solidFill>
                <a:effectLst/>
                <a:latin typeface="+mn-lt"/>
                <a:ea typeface="+mn-ea"/>
                <a:cs typeface="+mn-cs"/>
              </a:rPr>
              <a:t>    * ainda não existe a felicidade perfeita, mas a aurora da felicidade;</a:t>
            </a:r>
            <a:r>
              <a:rPr lang="pt-BR" dirty="0"/>
              <a:t/>
            </a:r>
            <a:br>
              <a:rPr lang="pt-BR" dirty="0"/>
            </a:br>
            <a:r>
              <a:rPr lang="pt-BR" sz="1200" b="0" i="0" kern="1200" dirty="0">
                <a:solidFill>
                  <a:schemeClr val="tx1"/>
                </a:solidFill>
                <a:effectLst/>
                <a:latin typeface="+mn-lt"/>
                <a:ea typeface="+mn-ea"/>
                <a:cs typeface="+mn-cs"/>
              </a:rPr>
              <a:t>    * o homem lá é ainda de carne;</a:t>
            </a:r>
            <a:r>
              <a:rPr lang="pt-BR" dirty="0"/>
              <a:t/>
            </a:r>
            <a:br>
              <a:rPr lang="pt-BR" dirty="0"/>
            </a:br>
            <a:r>
              <a:rPr lang="pt-BR" sz="1200" b="0" i="0" kern="1200" dirty="0">
                <a:solidFill>
                  <a:schemeClr val="tx1"/>
                </a:solidFill>
                <a:effectLst/>
                <a:latin typeface="+mn-lt"/>
                <a:ea typeface="+mn-ea"/>
                <a:cs typeface="+mn-cs"/>
              </a:rPr>
              <a:t>    * ainda tem de suportar provas, porém, sem as pungentes angústias da expiação.</a:t>
            </a:r>
            <a:r>
              <a:rPr lang="pt-BR" dirty="0"/>
              <a:t/>
            </a:r>
            <a:br>
              <a:rPr lang="pt-BR" dirty="0"/>
            </a:br>
            <a:r>
              <a:rPr lang="pt-BR" dirty="0"/>
              <a:t/>
            </a:r>
            <a:br>
              <a:rPr lang="pt-BR" dirty="0"/>
            </a:b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l" eaLnBrk="0" hangingPunct="0">
              <a:lnSpc>
                <a:spcPct val="90000"/>
              </a:lnSpc>
            </a:pPr>
            <a:endParaRPr lang="pt-BR" sz="1200" b="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a:p>
            <a:pPr algn="ctr" eaLnBrk="0" hangingPunct="0">
              <a:lnSpc>
                <a:spcPct val="90000"/>
              </a:lnSpc>
            </a:pPr>
            <a:endParaRPr lang="pt-BR" sz="1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Times New Roman" pitchFamily="18" charset="0"/>
            </a:endParaRPr>
          </a:p>
          <a:p>
            <a:endParaRPr lang="pt-BR" dirty="0"/>
          </a:p>
        </p:txBody>
      </p:sp>
      <p:sp>
        <p:nvSpPr>
          <p:cNvPr id="4" name="Espaço Reservado para Número de Slide 3"/>
          <p:cNvSpPr>
            <a:spLocks noGrp="1"/>
          </p:cNvSpPr>
          <p:nvPr>
            <p:ph type="sldNum" sz="quarter" idx="10"/>
          </p:nvPr>
        </p:nvSpPr>
        <p:spPr/>
        <p:txBody>
          <a:bodyPr/>
          <a:lstStyle/>
          <a:p>
            <a:fld id="{A0328AD2-DB44-4268-B7B4-51D0129C652A}" type="slidenum">
              <a:rPr lang="pt-BR" smtClean="0"/>
              <a:pPr/>
              <a:t>14</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401903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3382939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1522082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1590325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2086281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3685389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1145308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221533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4347374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3571603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FA7EA74C-9A4F-4E40-8F99-03B217EA0C45}" type="datetimeFigureOut">
              <a:rPr lang="pt-BR" smtClean="0"/>
              <a:pPr/>
              <a:t>07/01/2026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7FD62348-3747-48F5-B14C-0632B94CE906}" type="slidenum">
              <a:rPr lang="pt-BR" smtClean="0"/>
              <a:pPr/>
              <a:t>‹#›</a:t>
            </a:fld>
            <a:endParaRPr lang="pt-BR"/>
          </a:p>
        </p:txBody>
      </p:sp>
    </p:spTree>
    <p:extLst>
      <p:ext uri="{BB962C8B-B14F-4D97-AF65-F5344CB8AC3E}">
        <p14:creationId xmlns:p14="http://schemas.microsoft.com/office/powerpoint/2010/main" val="933006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7EA74C-9A4F-4E40-8F99-03B217EA0C45}" type="datetimeFigureOut">
              <a:rPr lang="pt-BR" smtClean="0"/>
              <a:pPr/>
              <a:t>07/01/2026</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62348-3747-48F5-B14C-0632B94CE906}" type="slidenum">
              <a:rPr lang="pt-BR" smtClean="0"/>
              <a:pPr/>
              <a:t>‹#›</a:t>
            </a:fld>
            <a:endParaRPr lang="pt-BR"/>
          </a:p>
        </p:txBody>
      </p:sp>
    </p:spTree>
    <p:extLst>
      <p:ext uri="{BB962C8B-B14F-4D97-AF65-F5344CB8AC3E}">
        <p14:creationId xmlns:p14="http://schemas.microsoft.com/office/powerpoint/2010/main" val="3685240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4"/>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sp>
        <p:nvSpPr>
          <p:cNvPr id="3" name="Subtítulo 2"/>
          <p:cNvSpPr>
            <a:spLocks noGrp="1"/>
          </p:cNvSpPr>
          <p:nvPr>
            <p:ph type="subTitle" idx="1"/>
          </p:nvPr>
        </p:nvSpPr>
        <p:spPr>
          <a:xfrm>
            <a:off x="857224" y="285728"/>
            <a:ext cx="7543800" cy="2571768"/>
          </a:xfrm>
        </p:spPr>
        <p:txBody>
          <a:bodyPr>
            <a:noAutofit/>
          </a:bodyPr>
          <a:lstStyle/>
          <a:p>
            <a:pPr algn="ctr"/>
            <a:r>
              <a:rPr lang="pt-BR" sz="5400" dirty="0">
                <a:solidFill>
                  <a:schemeClr val="bg1"/>
                </a:solidFill>
                <a:effectLst>
                  <a:outerShdw blurRad="38100" dist="38100" dir="2700000" algn="tl">
                    <a:srgbClr val="000000">
                      <a:alpha val="43137"/>
                    </a:srgbClr>
                  </a:outerShdw>
                </a:effectLst>
                <a:latin typeface="AR CHRISTY" panose="02000000000000000000" pitchFamily="2" charset="0"/>
              </a:rPr>
              <a:t>Pluralidade dos Mundos Habitados</a:t>
            </a:r>
          </a:p>
        </p:txBody>
      </p:sp>
      <p:pic>
        <p:nvPicPr>
          <p:cNvPr id="2" name="BELA MUSICA">
            <a:hlinkClick r:id="" action="ppaction://media"/>
            <a:extLst>
              <a:ext uri="{FF2B5EF4-FFF2-40B4-BE49-F238E27FC236}">
                <a16:creationId xmlns:a16="http://schemas.microsoft.com/office/drawing/2014/main" id="{2365CBB9-E353-B729-A707-718F8A4F65D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22196" y="5988447"/>
            <a:ext cx="609600" cy="609600"/>
          </a:xfrm>
          <a:prstGeom prst="rect">
            <a:avLst/>
          </a:prstGeom>
        </p:spPr>
      </p:pic>
    </p:spTree>
    <p:extLst>
      <p:ext uri="{BB962C8B-B14F-4D97-AF65-F5344CB8AC3E}">
        <p14:creationId xmlns:p14="http://schemas.microsoft.com/office/powerpoint/2010/main" val="403028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xoplaneta UCF-1.01"/>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CaixaDeTexto 4"/>
          <p:cNvSpPr txBox="1"/>
          <p:nvPr/>
        </p:nvSpPr>
        <p:spPr>
          <a:xfrm>
            <a:off x="428596" y="285728"/>
            <a:ext cx="8419036" cy="1569660"/>
          </a:xfrm>
          <a:prstGeom prst="rect">
            <a:avLst/>
          </a:prstGeom>
          <a:noFill/>
        </p:spPr>
        <p:txBody>
          <a:bodyPr wrap="none" rtlCol="0">
            <a:spAutoFit/>
          </a:bodyPr>
          <a:lstStyle/>
          <a:p>
            <a:r>
              <a:rPr lang="pt-BR" sz="3200" b="1" dirty="0" err="1">
                <a:solidFill>
                  <a:schemeClr val="bg1"/>
                </a:solidFill>
              </a:rPr>
              <a:t>Nasa</a:t>
            </a:r>
            <a:r>
              <a:rPr lang="pt-BR" sz="3200" b="1" dirty="0">
                <a:solidFill>
                  <a:schemeClr val="bg1"/>
                </a:solidFill>
              </a:rPr>
              <a:t>  anuncia descoberta de 715 novos planetas</a:t>
            </a:r>
          </a:p>
          <a:p>
            <a:r>
              <a:rPr lang="pt-BR" sz="3200" b="1" dirty="0">
                <a:solidFill>
                  <a:schemeClr val="bg1"/>
                </a:solidFill>
              </a:rPr>
              <a:t> fora do Sistema Solar</a:t>
            </a:r>
          </a:p>
          <a:p>
            <a:endParaRPr lang="pt-BR" sz="3200" dirty="0">
              <a:solidFill>
                <a:schemeClr val="bg1"/>
              </a:solidFill>
            </a:endParaRPr>
          </a:p>
        </p:txBody>
      </p:sp>
      <p:sp>
        <p:nvSpPr>
          <p:cNvPr id="6" name="CaixaDeTexto 5"/>
          <p:cNvSpPr txBox="1"/>
          <p:nvPr/>
        </p:nvSpPr>
        <p:spPr>
          <a:xfrm>
            <a:off x="357158" y="1841242"/>
            <a:ext cx="4643470" cy="6001643"/>
          </a:xfrm>
          <a:prstGeom prst="rect">
            <a:avLst/>
          </a:prstGeom>
          <a:noFill/>
        </p:spPr>
        <p:txBody>
          <a:bodyPr wrap="square" rtlCol="0">
            <a:spAutoFit/>
          </a:bodyPr>
          <a:lstStyle/>
          <a:p>
            <a:r>
              <a:rPr lang="pt-BR" sz="3200" dirty="0">
                <a:solidFill>
                  <a:schemeClr val="bg1"/>
                </a:solidFill>
              </a:rPr>
              <a:t>Os novos mundos orbitam 305 estrelas e foram descobertos pelo telescópio Kepler, cuja missão é encontrar planetas semelhantes à Terra, a partir de um novo método de verificação.</a:t>
            </a:r>
          </a:p>
          <a:p>
            <a:r>
              <a:rPr lang="pt-BR" sz="3200" b="1" dirty="0">
                <a:solidFill>
                  <a:schemeClr val="bg1"/>
                </a:solidFill>
              </a:rPr>
              <a:t>(Revista Veja – 24 Fev. 2014)</a:t>
            </a:r>
            <a:endParaRPr lang="pt-BR" sz="3200" dirty="0">
              <a:solidFill>
                <a:schemeClr val="bg1"/>
              </a:solidFill>
            </a:endParaRPr>
          </a:p>
          <a:p>
            <a:r>
              <a:rPr lang="pt-BR" sz="3200" dirty="0">
                <a:solidFill>
                  <a:schemeClr val="bg1"/>
                </a:solidFill>
              </a:rPr>
              <a:t> </a:t>
            </a:r>
          </a:p>
          <a:p>
            <a:endParaRPr lang="pt-BR" sz="32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1417638"/>
          </a:xfrm>
        </p:spPr>
        <p:style>
          <a:lnRef idx="2">
            <a:schemeClr val="dk1">
              <a:shade val="50000"/>
            </a:schemeClr>
          </a:lnRef>
          <a:fillRef idx="1">
            <a:schemeClr val="dk1"/>
          </a:fillRef>
          <a:effectRef idx="0">
            <a:schemeClr val="dk1"/>
          </a:effectRef>
          <a:fontRef idx="minor">
            <a:schemeClr val="lt1"/>
          </a:fontRef>
        </p:style>
        <p:txBody>
          <a:bodyPr>
            <a:normAutofit fontScale="90000"/>
          </a:bodyPr>
          <a:lstStyle/>
          <a:p>
            <a:r>
              <a:rPr lang="pt-BR" b="1" dirty="0"/>
              <a:t/>
            </a:r>
            <a:br>
              <a:rPr lang="pt-BR" b="1" dirty="0"/>
            </a:br>
            <a:r>
              <a:rPr lang="pt-BR" b="1" dirty="0"/>
              <a:t>Cientistas apontam dois novos planetas no Sistema Solar</a:t>
            </a:r>
            <a:br>
              <a:rPr lang="pt-BR" b="1" dirty="0"/>
            </a:br>
            <a:endParaRPr lang="pt-BR" dirty="0"/>
          </a:p>
        </p:txBody>
      </p:sp>
      <p:pic>
        <p:nvPicPr>
          <p:cNvPr id="59394" name="Picture 2" descr="Concepção artística de um dos dois possíveis novos planetas"/>
          <p:cNvPicPr>
            <a:picLocks noChangeAspect="1" noChangeArrowheads="1"/>
          </p:cNvPicPr>
          <p:nvPr/>
        </p:nvPicPr>
        <p:blipFill>
          <a:blip r:embed="rId2"/>
          <a:srcRect/>
          <a:stretch>
            <a:fillRect/>
          </a:stretch>
        </p:blipFill>
        <p:spPr bwMode="auto">
          <a:xfrm>
            <a:off x="0" y="1357298"/>
            <a:ext cx="9144000" cy="5500702"/>
          </a:xfrm>
          <a:prstGeom prst="rect">
            <a:avLst/>
          </a:prstGeom>
          <a:noFill/>
        </p:spPr>
      </p:pic>
      <p:sp>
        <p:nvSpPr>
          <p:cNvPr id="7" name="CaixaDeTexto 6"/>
          <p:cNvSpPr txBox="1"/>
          <p:nvPr/>
        </p:nvSpPr>
        <p:spPr>
          <a:xfrm>
            <a:off x="4714876" y="1285860"/>
            <a:ext cx="4429124" cy="5262979"/>
          </a:xfrm>
          <a:prstGeom prst="rect">
            <a:avLst/>
          </a:prstGeom>
          <a:noFill/>
        </p:spPr>
        <p:txBody>
          <a:bodyPr wrap="square" rtlCol="0">
            <a:spAutoFit/>
          </a:bodyPr>
          <a:lstStyle/>
          <a:p>
            <a:r>
              <a:rPr lang="pt-BR" sz="2400" dirty="0">
                <a:solidFill>
                  <a:schemeClr val="bg1"/>
                </a:solidFill>
              </a:rPr>
              <a:t>Nosso Sistema Solar pode comportar mais planetas do que os oito que conhecemos atualmente. Os possíveis novos mundos não foram observados diretamente, mas determinados por meio de cálculos, e sua comprovação pode mudar o que sabemos sobre os arredores da Terra.</a:t>
            </a:r>
          </a:p>
          <a:p>
            <a:r>
              <a:rPr lang="pt-BR" sz="2400" dirty="0">
                <a:solidFill>
                  <a:schemeClr val="bg1"/>
                </a:solidFill>
              </a:rPr>
              <a:t>(Pesquisa feita em setembro de 2014 por  cientistas da Universidade </a:t>
            </a:r>
            <a:r>
              <a:rPr lang="pt-BR" sz="2400" dirty="0" err="1">
                <a:solidFill>
                  <a:schemeClr val="bg1"/>
                </a:solidFill>
              </a:rPr>
              <a:t>Complutense</a:t>
            </a:r>
            <a:r>
              <a:rPr lang="pt-BR" sz="2400" dirty="0">
                <a:solidFill>
                  <a:schemeClr val="bg1"/>
                </a:solidFill>
              </a:rPr>
              <a:t> de Madrid)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2285968"/>
          </a:xfrm>
        </p:spPr>
        <p:style>
          <a:lnRef idx="2">
            <a:schemeClr val="dk1">
              <a:shade val="50000"/>
            </a:schemeClr>
          </a:lnRef>
          <a:fillRef idx="1">
            <a:schemeClr val="dk1"/>
          </a:fillRef>
          <a:effectRef idx="0">
            <a:schemeClr val="dk1"/>
          </a:effectRef>
          <a:fontRef idx="minor">
            <a:schemeClr val="lt1"/>
          </a:fontRef>
        </p:style>
        <p:txBody>
          <a:bodyPr>
            <a:normAutofit fontScale="90000"/>
          </a:bodyPr>
          <a:lstStyle/>
          <a:p>
            <a:r>
              <a:rPr lang="pt-BR" dirty="0"/>
              <a:t/>
            </a:r>
            <a:br>
              <a:rPr lang="pt-BR" dirty="0"/>
            </a:br>
            <a:r>
              <a:rPr lang="pt-BR" b="1" dirty="0">
                <a:solidFill>
                  <a:schemeClr val="bg1"/>
                </a:solidFill>
              </a:rPr>
              <a:t>( 19 de janeiro de 2015)</a:t>
            </a:r>
            <a:br>
              <a:rPr lang="pt-BR" b="1" dirty="0">
                <a:solidFill>
                  <a:schemeClr val="bg1"/>
                </a:solidFill>
              </a:rPr>
            </a:br>
            <a:r>
              <a:rPr lang="pt-BR" dirty="0"/>
              <a:t>Descoberta de 1.284 novos planetas deve revolucionar o estudo do Universo</a:t>
            </a:r>
            <a:br>
              <a:rPr lang="pt-BR" dirty="0"/>
            </a:br>
            <a:endParaRPr lang="pt-BR" dirty="0"/>
          </a:p>
        </p:txBody>
      </p:sp>
      <p:sp>
        <p:nvSpPr>
          <p:cNvPr id="6" name="CaixaDeTexto 5"/>
          <p:cNvSpPr txBox="1"/>
          <p:nvPr/>
        </p:nvSpPr>
        <p:spPr>
          <a:xfrm>
            <a:off x="0" y="2214554"/>
            <a:ext cx="9144000" cy="4643446"/>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endParaRPr lang="pt-BR" sz="3200" b="1" dirty="0">
              <a:solidFill>
                <a:schemeClr val="bg1"/>
              </a:solidFill>
            </a:endParaRPr>
          </a:p>
          <a:p>
            <a:endParaRPr lang="pt-BR" sz="3200" b="1" dirty="0">
              <a:solidFill>
                <a:schemeClr val="bg1"/>
              </a:solidFill>
            </a:endParaRPr>
          </a:p>
          <a:p>
            <a:r>
              <a:rPr lang="pt-BR" sz="3200" b="1" dirty="0">
                <a:solidFill>
                  <a:schemeClr val="bg1"/>
                </a:solidFill>
              </a:rPr>
              <a:t>A análise de observações realizadas pelo telescópio espacial Kepler confirmou a existência de 1.284 novos planetas, quase dobrando o número de mundos fora do Sistema Solar conhecidos com a ajuda do equipamento. </a:t>
            </a:r>
          </a:p>
          <a:p>
            <a:endParaRPr lang="pt-BR" sz="3200" b="1" dirty="0">
              <a:solidFill>
                <a:schemeClr val="bg1"/>
              </a:solidFill>
            </a:endParaRPr>
          </a:p>
          <a:p>
            <a:r>
              <a:rPr lang="pt-BR" sz="3200" b="1" dirty="0">
                <a:solidFill>
                  <a:schemeClr val="bg1"/>
                </a:solidFill>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1785926"/>
          </a:xfrm>
        </p:spPr>
        <p:style>
          <a:lnRef idx="2">
            <a:schemeClr val="dk1">
              <a:shade val="50000"/>
            </a:schemeClr>
          </a:lnRef>
          <a:fillRef idx="1">
            <a:schemeClr val="dk1"/>
          </a:fillRef>
          <a:effectRef idx="0">
            <a:schemeClr val="dk1"/>
          </a:effectRef>
          <a:fontRef idx="minor">
            <a:schemeClr val="lt1"/>
          </a:fontRef>
        </p:style>
        <p:txBody>
          <a:bodyPr>
            <a:normAutofit fontScale="90000"/>
          </a:bodyPr>
          <a:lstStyle/>
          <a:p>
            <a:r>
              <a:rPr lang="pt-BR" dirty="0"/>
              <a:t/>
            </a:r>
            <a:br>
              <a:rPr lang="pt-BR" dirty="0"/>
            </a:br>
            <a:r>
              <a:rPr lang="pt-BR" dirty="0"/>
              <a:t/>
            </a:r>
            <a:br>
              <a:rPr lang="pt-BR" dirty="0"/>
            </a:br>
            <a:r>
              <a:rPr lang="pt-BR" dirty="0"/>
              <a:t>Kardec, pergunta em O Livro dos Espíritos:</a:t>
            </a:r>
            <a:br>
              <a:rPr lang="pt-BR" dirty="0"/>
            </a:br>
            <a:endParaRPr lang="pt-BR" dirty="0"/>
          </a:p>
        </p:txBody>
      </p:sp>
      <p:sp>
        <p:nvSpPr>
          <p:cNvPr id="3" name="Espaço Reservado para Conteúdo 2"/>
          <p:cNvSpPr>
            <a:spLocks noGrp="1"/>
          </p:cNvSpPr>
          <p:nvPr>
            <p:ph idx="1"/>
          </p:nvPr>
        </p:nvSpPr>
        <p:spPr>
          <a:xfrm>
            <a:off x="0" y="1785926"/>
            <a:ext cx="9144000" cy="5072074"/>
          </a:xfrm>
        </p:spPr>
        <p:style>
          <a:lnRef idx="2">
            <a:schemeClr val="dk1">
              <a:shade val="50000"/>
            </a:schemeClr>
          </a:lnRef>
          <a:fillRef idx="1">
            <a:schemeClr val="dk1"/>
          </a:fillRef>
          <a:effectRef idx="0">
            <a:schemeClr val="dk1"/>
          </a:effectRef>
          <a:fontRef idx="minor">
            <a:schemeClr val="lt1"/>
          </a:fontRef>
        </p:style>
        <p:txBody>
          <a:bodyPr>
            <a:normAutofit/>
          </a:bodyPr>
          <a:lstStyle/>
          <a:p>
            <a:endParaRPr lang="pt-BR" sz="3200" dirty="0">
              <a:latin typeface="Adobe Caslon Pro" panose="0205050205050A020403" pitchFamily="18" charset="0"/>
            </a:endParaRPr>
          </a:p>
          <a:p>
            <a:r>
              <a:rPr lang="pt-BR" sz="3200" dirty="0">
                <a:latin typeface="Adobe Caslon Pro" panose="0205050205050A020403" pitchFamily="18" charset="0"/>
              </a:rPr>
              <a:t>Pergunta 55: São habitados todos os globos que se movem no espaço?</a:t>
            </a:r>
          </a:p>
          <a:p>
            <a:r>
              <a:rPr lang="pt-BR" sz="3200" i="1" dirty="0">
                <a:latin typeface="Adobe Caslon Pro" panose="0205050205050A020403" pitchFamily="18" charset="0"/>
              </a:rPr>
              <a:t>Sim e o homem terreno está longe de ser, como supõe, o primeiro em inteligência, em bondade e em perfeição. </a:t>
            </a:r>
          </a:p>
          <a:p>
            <a:endParaRPr lang="pt-BR" dirty="0"/>
          </a:p>
          <a:p>
            <a:endParaRPr lang="pt-BR" dirty="0"/>
          </a:p>
        </p:txBody>
      </p:sp>
    </p:spTree>
    <p:extLst>
      <p:ext uri="{BB962C8B-B14F-4D97-AF65-F5344CB8AC3E}">
        <p14:creationId xmlns:p14="http://schemas.microsoft.com/office/powerpoint/2010/main" val="1972967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noAutofit/>
          </a:bodyPr>
          <a:lstStyle/>
          <a:p>
            <a:pPr marL="0" indent="0" algn="ctr">
              <a:buNone/>
            </a:pPr>
            <a:endParaRPr lang="pt-BR" sz="7200" b="1" i="1" dirty="0"/>
          </a:p>
          <a:p>
            <a:pPr marL="0" indent="0" algn="ctr">
              <a:buNone/>
            </a:pPr>
            <a:r>
              <a:rPr lang="pt-BR" sz="7200" b="1" i="1" dirty="0"/>
              <a:t>Há muitas moradas na casa de meu Pai...</a:t>
            </a:r>
          </a:p>
          <a:p>
            <a:pPr marL="0" indent="0" algn="ctr">
              <a:buNone/>
            </a:pPr>
            <a:r>
              <a:rPr lang="pt-BR" sz="7200" b="1" i="1" dirty="0"/>
              <a:t>(Jesus)</a:t>
            </a:r>
          </a:p>
          <a:p>
            <a:pPr marL="0" indent="0" algn="ctr">
              <a:buNone/>
            </a:pPr>
            <a:endParaRPr lang="pt-BR" sz="7200" b="1" i="1" dirty="0"/>
          </a:p>
          <a:p>
            <a:pPr marL="0" indent="0" algn="ctr">
              <a:buNone/>
            </a:pPr>
            <a:endParaRPr lang="pt-BR" sz="7200" b="1" i="1" dirty="0"/>
          </a:p>
          <a:p>
            <a:pPr marL="0" indent="0" algn="ctr">
              <a:buNone/>
            </a:pPr>
            <a:endParaRPr lang="pt-BR" sz="7200" b="1" i="1" dirty="0"/>
          </a:p>
        </p:txBody>
      </p:sp>
    </p:spTree>
    <p:extLst>
      <p:ext uri="{BB962C8B-B14F-4D97-AF65-F5344CB8AC3E}">
        <p14:creationId xmlns:p14="http://schemas.microsoft.com/office/powerpoint/2010/main" val="1628753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85728"/>
            <a:ext cx="9144000" cy="6357982"/>
          </a:xfrm>
          <a:prstGeom prst="rect">
            <a:avLst/>
          </a:prstGeom>
          <a:ln>
            <a:noFill/>
          </a:ln>
          <a:effectLst>
            <a:outerShdw blurRad="292100" dist="139700" dir="2700000" algn="tl" rotWithShape="0">
              <a:srgbClr val="333333">
                <a:alpha val="65000"/>
              </a:srgbClr>
            </a:outerShdw>
          </a:effectLst>
        </p:spPr>
      </p:pic>
      <p:sp>
        <p:nvSpPr>
          <p:cNvPr id="6" name="Título 1"/>
          <p:cNvSpPr>
            <a:spLocks noGrp="1"/>
          </p:cNvSpPr>
          <p:nvPr>
            <p:ph type="title"/>
          </p:nvPr>
        </p:nvSpPr>
        <p:spPr>
          <a:xfrm>
            <a:off x="785786" y="571480"/>
            <a:ext cx="7543800" cy="2357454"/>
          </a:xfrm>
        </p:spPr>
        <p:style>
          <a:lnRef idx="2">
            <a:schemeClr val="dk1">
              <a:shade val="50000"/>
            </a:schemeClr>
          </a:lnRef>
          <a:fillRef idx="1">
            <a:schemeClr val="dk1"/>
          </a:fillRef>
          <a:effectRef idx="0">
            <a:schemeClr val="dk1"/>
          </a:effectRef>
          <a:fontRef idx="minor">
            <a:schemeClr val="lt1"/>
          </a:fontRef>
        </p:style>
        <p:txBody>
          <a:bodyPr>
            <a:normAutofit fontScale="90000"/>
          </a:bodyPr>
          <a:lstStyle/>
          <a:p>
            <a:r>
              <a:rPr lang="pt-BR" dirty="0">
                <a:solidFill>
                  <a:schemeClr val="bg1"/>
                </a:solidFill>
              </a:rPr>
              <a:t>Assim como as Escolas, os Mundos são adequados às necessidades de cada grupo de Espíritos que ali vem aprender</a:t>
            </a:r>
            <a:r>
              <a:rPr lang="pt-BR" dirty="0"/>
              <a:t>.</a:t>
            </a:r>
          </a:p>
        </p:txBody>
      </p:sp>
    </p:spTree>
    <p:extLst>
      <p:ext uri="{BB962C8B-B14F-4D97-AF65-F5344CB8AC3E}">
        <p14:creationId xmlns:p14="http://schemas.microsoft.com/office/powerpoint/2010/main" val="123802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9144000" cy="1417638"/>
          </a:xfrm>
        </p:spPr>
        <p:style>
          <a:lnRef idx="2">
            <a:schemeClr val="dk1">
              <a:shade val="50000"/>
            </a:schemeClr>
          </a:lnRef>
          <a:fillRef idx="1">
            <a:schemeClr val="dk1"/>
          </a:fillRef>
          <a:effectRef idx="0">
            <a:schemeClr val="dk1"/>
          </a:effectRef>
          <a:fontRef idx="minor">
            <a:schemeClr val="lt1"/>
          </a:fontRef>
        </p:style>
        <p:txBody>
          <a:bodyPr/>
          <a:lstStyle/>
          <a:p>
            <a:r>
              <a:rPr lang="pt-BR" dirty="0"/>
              <a:t>Categorias de Mundos Habitados</a:t>
            </a:r>
          </a:p>
        </p:txBody>
      </p:sp>
      <p:sp>
        <p:nvSpPr>
          <p:cNvPr id="3" name="Espaço Reservado para Conteúdo 2"/>
          <p:cNvSpPr>
            <a:spLocks noGrp="1"/>
          </p:cNvSpPr>
          <p:nvPr>
            <p:ph idx="1"/>
          </p:nvPr>
        </p:nvSpPr>
        <p:spPr>
          <a:xfrm>
            <a:off x="0" y="1428736"/>
            <a:ext cx="9144000" cy="5429264"/>
          </a:xfrm>
        </p:spPr>
        <p:style>
          <a:lnRef idx="2">
            <a:schemeClr val="dk1">
              <a:shade val="50000"/>
            </a:schemeClr>
          </a:lnRef>
          <a:fillRef idx="1">
            <a:schemeClr val="dk1"/>
          </a:fillRef>
          <a:effectRef idx="0">
            <a:schemeClr val="dk1"/>
          </a:effectRef>
          <a:fontRef idx="minor">
            <a:schemeClr val="lt1"/>
          </a:fontRef>
        </p:style>
        <p:txBody>
          <a:bodyPr>
            <a:normAutofit/>
          </a:bodyPr>
          <a:lstStyle/>
          <a:p>
            <a:r>
              <a:rPr lang="pt-BR" sz="2400" dirty="0">
                <a:latin typeface="Adobe Caslon Pro" panose="0205050205050A020403" pitchFamily="18" charset="0"/>
              </a:rPr>
              <a:t>Os mundos estão em condições diferentes uns dos outros quanto ao grau de evolução de seus habitantes;</a:t>
            </a:r>
          </a:p>
          <a:p>
            <a:r>
              <a:rPr lang="pt-BR" sz="2400" dirty="0">
                <a:latin typeface="Adobe Caslon Pro" panose="0205050205050A020403" pitchFamily="18" charset="0"/>
              </a:rPr>
              <a:t>Há os que estão mais atrasados, adiantados ou no mesmo grau de evolução moral e intelectual que a Terra;</a:t>
            </a:r>
          </a:p>
          <a:p>
            <a:r>
              <a:rPr lang="pt-BR" sz="2400" dirty="0">
                <a:latin typeface="Adobe Caslon Pro" panose="0205050205050A020403" pitchFamily="18" charset="0"/>
              </a:rPr>
              <a:t>Nos mundos inferiores, a existência é toda material, reinam soberanas as paixões, sendo quase nula a vida moral;</a:t>
            </a:r>
          </a:p>
          <a:p>
            <a:r>
              <a:rPr lang="pt-BR" sz="2400" dirty="0">
                <a:latin typeface="Adobe Caslon Pro" panose="0205050205050A020403" pitchFamily="18" charset="0"/>
              </a:rPr>
              <a:t>Nos mundos intermédios, misturam-se o bem e o mal, predominando um ou outro, segundo o grau de adiantamento da maioria dos que os habitam;</a:t>
            </a:r>
          </a:p>
          <a:p>
            <a:r>
              <a:rPr lang="pt-BR" sz="2400" dirty="0">
                <a:latin typeface="Adobe Caslon Pro" panose="0205050205050A020403" pitchFamily="18" charset="0"/>
              </a:rPr>
              <a:t>Nos mundos mais adiantados, a vida é, por assim dizer, toda espiritual.</a:t>
            </a:r>
          </a:p>
          <a:p>
            <a:endParaRPr lang="pt-BR" dirty="0"/>
          </a:p>
        </p:txBody>
      </p:sp>
    </p:spTree>
    <p:extLst>
      <p:ext uri="{BB962C8B-B14F-4D97-AF65-F5344CB8AC3E}">
        <p14:creationId xmlns:p14="http://schemas.microsoft.com/office/powerpoint/2010/main" val="316949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ox(i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ox(in)">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08" y="-194"/>
            <a:ext cx="9179008" cy="6858194"/>
          </a:xfrm>
          <a:prstGeom prst="rect">
            <a:avLst/>
          </a:prstGeom>
        </p:spPr>
      </p:pic>
      <p:sp>
        <p:nvSpPr>
          <p:cNvPr id="3" name="Espaço Reservado para Conteúdo 2"/>
          <p:cNvSpPr>
            <a:spLocks noGrp="1"/>
          </p:cNvSpPr>
          <p:nvPr>
            <p:ph idx="1"/>
          </p:nvPr>
        </p:nvSpPr>
        <p:spPr>
          <a:xfrm>
            <a:off x="211096" y="260648"/>
            <a:ext cx="8686800" cy="4811426"/>
          </a:xfrm>
        </p:spPr>
        <p:txBody>
          <a:bodyPr>
            <a:noAutofit/>
          </a:bodyPr>
          <a:lstStyle/>
          <a:p>
            <a:pPr marL="0" indent="0" algn="just">
              <a:buNone/>
            </a:pPr>
            <a:r>
              <a:rPr lang="pt-BR" sz="3300" b="1" dirty="0">
                <a:solidFill>
                  <a:schemeClr val="bg1"/>
                </a:solidFill>
                <a:effectLst>
                  <a:outerShdw blurRad="38100" dist="38100" dir="2700000" algn="tl">
                    <a:srgbClr val="000000">
                      <a:alpha val="43137"/>
                    </a:srgbClr>
                  </a:outerShdw>
                </a:effectLst>
              </a:rPr>
              <a:t> Que tipo de progresso experimentam os planetas? </a:t>
            </a:r>
          </a:p>
          <a:p>
            <a:pPr marL="0" indent="0" algn="ctr">
              <a:buNone/>
            </a:pPr>
            <a:r>
              <a:rPr lang="pt-BR" sz="3600" b="1" i="1" dirty="0"/>
              <a:t>material e moralmente. </a:t>
            </a:r>
          </a:p>
          <a:p>
            <a:pPr marL="0" indent="0" algn="ctr">
              <a:buNone/>
            </a:pPr>
            <a:r>
              <a:rPr lang="pt-BR" sz="3600" b="1" i="1" dirty="0">
                <a:latin typeface="Arial Black"/>
              </a:rPr>
              <a:t>• </a:t>
            </a:r>
            <a:r>
              <a:rPr lang="pt-BR" sz="3600" b="1" i="1" dirty="0"/>
              <a:t>Materialmente, pela transformação dos elementos que os compõem.</a:t>
            </a:r>
          </a:p>
          <a:p>
            <a:pPr marL="0" indent="0" algn="ctr">
              <a:buNone/>
            </a:pPr>
            <a:r>
              <a:rPr lang="pt-BR" sz="3600" b="1" i="1" dirty="0"/>
              <a:t> • Moralmente, pela depuração dos Espíritos que os povoam</a:t>
            </a:r>
            <a:r>
              <a:rPr lang="pt-BR" sz="3300" b="1" i="1" dirty="0"/>
              <a:t>. </a:t>
            </a:r>
          </a:p>
        </p:txBody>
      </p:sp>
    </p:spTree>
    <p:extLst>
      <p:ext uri="{BB962C8B-B14F-4D97-AF65-F5344CB8AC3E}">
        <p14:creationId xmlns:p14="http://schemas.microsoft.com/office/powerpoint/2010/main" val="1679456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Espaço Reservado para Número de Slide 3"/>
          <p:cNvSpPr>
            <a:spLocks noGrp="1"/>
          </p:cNvSpPr>
          <p:nvPr>
            <p:ph type="sldNum" sz="quarter" idx="12"/>
          </p:nvPr>
        </p:nvSpPr>
        <p:spPr>
          <a:xfrm>
            <a:off x="7239000" y="6248400"/>
            <a:ext cx="1905000" cy="457200"/>
          </a:xfrm>
          <a:prstGeom prst="rect">
            <a:avLst/>
          </a:prstGeom>
        </p:spPr>
        <p:txBody>
          <a:bodyPr/>
          <a:lstStyle/>
          <a:p>
            <a:fld id="{46ADA9D5-5DF6-49BD-9911-77A7047DFE24}" type="slidenum">
              <a:rPr lang="pt-BR"/>
              <a:pPr/>
              <a:t>10</a:t>
            </a:fld>
            <a:endParaRPr lang="pt-BR"/>
          </a:p>
        </p:txBody>
      </p:sp>
      <p:sp>
        <p:nvSpPr>
          <p:cNvPr id="24" name="Retângulo 23"/>
          <p:cNvSpPr/>
          <p:nvPr/>
        </p:nvSpPr>
        <p:spPr bwMode="auto">
          <a:xfrm>
            <a:off x="0" y="0"/>
            <a:ext cx="9144000" cy="6858000"/>
          </a:xfrm>
          <a:prstGeom prst="rect">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algn="r" fontAlgn="base">
              <a:spcBef>
                <a:spcPct val="0"/>
              </a:spcBef>
              <a:spcAft>
                <a:spcPct val="0"/>
              </a:spcAft>
            </a:pPr>
            <a:endParaRPr kumimoji="0" lang="pt-BR" sz="1800" i="0" u="none" strike="noStrike" normalizeH="0" baseline="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p:txBody>
      </p:sp>
      <p:sp>
        <p:nvSpPr>
          <p:cNvPr id="26" name="Título 3"/>
          <p:cNvSpPr txBox="1">
            <a:spLocks/>
          </p:cNvSpPr>
          <p:nvPr/>
        </p:nvSpPr>
        <p:spPr bwMode="auto">
          <a:xfrm>
            <a:off x="0" y="642938"/>
            <a:ext cx="4843463"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lnSpcReduction="10000"/>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t>CICLOS EVOLUTIVOS </a:t>
            </a:r>
            <a:b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br>
            <a: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t>DOS PLANETAS</a:t>
            </a:r>
          </a:p>
        </p:txBody>
      </p:sp>
      <p:pic>
        <p:nvPicPr>
          <p:cNvPr id="27" name="Picture 2" descr="http://transitoriamente.files.wordpress.com/2009/01/planeta_terra1.jpg"/>
          <p:cNvPicPr>
            <a:picLocks noChangeAspect="1" noChangeArrowheads="1"/>
          </p:cNvPicPr>
          <p:nvPr/>
        </p:nvPicPr>
        <p:blipFill>
          <a:blip r:embed="rId3" cstate="print"/>
          <a:srcRect/>
          <a:stretch>
            <a:fillRect/>
          </a:stretch>
        </p:blipFill>
        <p:spPr bwMode="auto">
          <a:xfrm>
            <a:off x="1714500" y="4000500"/>
            <a:ext cx="1571625" cy="1571625"/>
          </a:xfrm>
          <a:prstGeom prst="rect">
            <a:avLst/>
          </a:prstGeom>
          <a:noFill/>
          <a:ln w="9525">
            <a:noFill/>
            <a:miter lim="800000"/>
            <a:headEnd/>
            <a:tailEnd/>
          </a:ln>
        </p:spPr>
      </p:pic>
      <p:pic>
        <p:nvPicPr>
          <p:cNvPr id="28" name="Picture 2" descr="http://transitoriamente.files.wordpress.com/2009/01/planeta_terra1.jpg"/>
          <p:cNvPicPr>
            <a:picLocks noChangeAspect="1" noChangeArrowheads="1"/>
          </p:cNvPicPr>
          <p:nvPr/>
        </p:nvPicPr>
        <p:blipFill>
          <a:blip r:embed="rId3" cstate="print"/>
          <a:srcRect/>
          <a:stretch>
            <a:fillRect/>
          </a:stretch>
        </p:blipFill>
        <p:spPr bwMode="auto">
          <a:xfrm>
            <a:off x="3357563" y="2857500"/>
            <a:ext cx="1571625" cy="1571625"/>
          </a:xfrm>
          <a:prstGeom prst="rect">
            <a:avLst/>
          </a:prstGeom>
          <a:noFill/>
          <a:ln w="9525">
            <a:noFill/>
            <a:miter lim="800000"/>
            <a:headEnd/>
            <a:tailEnd/>
          </a:ln>
        </p:spPr>
      </p:pic>
      <p:pic>
        <p:nvPicPr>
          <p:cNvPr id="29" name="Picture 2" descr="http://transitoriamente.files.wordpress.com/2009/01/planeta_terra1.jpg"/>
          <p:cNvPicPr>
            <a:picLocks noChangeAspect="1" noChangeArrowheads="1"/>
          </p:cNvPicPr>
          <p:nvPr/>
        </p:nvPicPr>
        <p:blipFill>
          <a:blip r:embed="rId3" cstate="print"/>
          <a:srcRect/>
          <a:stretch>
            <a:fillRect/>
          </a:stretch>
        </p:blipFill>
        <p:spPr bwMode="auto">
          <a:xfrm>
            <a:off x="5000625" y="1857375"/>
            <a:ext cx="1571625" cy="1571625"/>
          </a:xfrm>
          <a:prstGeom prst="rect">
            <a:avLst/>
          </a:prstGeom>
          <a:noFill/>
          <a:ln w="9525">
            <a:noFill/>
            <a:miter lim="800000"/>
            <a:headEnd/>
            <a:tailEnd/>
          </a:ln>
        </p:spPr>
      </p:pic>
      <p:sp>
        <p:nvSpPr>
          <p:cNvPr id="30" name="CaixaDeTexto 12"/>
          <p:cNvSpPr txBox="1">
            <a:spLocks noChangeArrowheads="1"/>
          </p:cNvSpPr>
          <p:nvPr/>
        </p:nvSpPr>
        <p:spPr bwMode="auto">
          <a:xfrm>
            <a:off x="214313" y="4845050"/>
            <a:ext cx="1285875" cy="369888"/>
          </a:xfrm>
          <a:prstGeom prst="rect">
            <a:avLst/>
          </a:prstGeom>
          <a:noFill/>
          <a:ln w="9525">
            <a:noFill/>
            <a:miter lim="800000"/>
            <a:headEnd/>
            <a:tailEnd/>
          </a:ln>
        </p:spPr>
        <p:txBody>
          <a:bodyPr>
            <a:spAutoFit/>
          </a:bodyPr>
          <a:lstStyle/>
          <a:p>
            <a:pPr algn="ctr"/>
            <a:r>
              <a:rPr lang="pt-BR" b="1" dirty="0">
                <a:solidFill>
                  <a:srgbClr val="FFFF00"/>
                </a:solidFill>
                <a:latin typeface="Arial Narrow" pitchFamily="34" charset="0"/>
              </a:rPr>
              <a:t>Primitivo</a:t>
            </a:r>
          </a:p>
        </p:txBody>
      </p:sp>
      <p:sp>
        <p:nvSpPr>
          <p:cNvPr id="31" name="CaixaDeTexto 13"/>
          <p:cNvSpPr txBox="1">
            <a:spLocks noChangeArrowheads="1"/>
          </p:cNvSpPr>
          <p:nvPr/>
        </p:nvSpPr>
        <p:spPr bwMode="auto">
          <a:xfrm>
            <a:off x="1857375" y="3429000"/>
            <a:ext cx="1285875" cy="646113"/>
          </a:xfrm>
          <a:prstGeom prst="rect">
            <a:avLst/>
          </a:prstGeom>
          <a:noFill/>
          <a:ln w="9525">
            <a:noFill/>
            <a:miter lim="800000"/>
            <a:headEnd/>
            <a:tailEnd/>
          </a:ln>
        </p:spPr>
        <p:txBody>
          <a:bodyPr>
            <a:spAutoFit/>
          </a:bodyPr>
          <a:lstStyle/>
          <a:p>
            <a:pPr algn="ctr"/>
            <a:r>
              <a:rPr lang="pt-BR" b="1" dirty="0">
                <a:solidFill>
                  <a:srgbClr val="FFFF00"/>
                </a:solidFill>
                <a:latin typeface="Arial Narrow" pitchFamily="34" charset="0"/>
              </a:rPr>
              <a:t>Expiação</a:t>
            </a:r>
          </a:p>
          <a:p>
            <a:pPr algn="ctr"/>
            <a:r>
              <a:rPr lang="pt-BR" b="1" dirty="0">
                <a:solidFill>
                  <a:srgbClr val="FFFF00"/>
                </a:solidFill>
                <a:latin typeface="Arial Narrow" pitchFamily="34" charset="0"/>
              </a:rPr>
              <a:t> e Provas</a:t>
            </a:r>
          </a:p>
        </p:txBody>
      </p:sp>
      <p:sp>
        <p:nvSpPr>
          <p:cNvPr id="32" name="CaixaDeTexto 14"/>
          <p:cNvSpPr txBox="1">
            <a:spLocks noChangeArrowheads="1"/>
          </p:cNvSpPr>
          <p:nvPr/>
        </p:nvSpPr>
        <p:spPr bwMode="auto">
          <a:xfrm>
            <a:off x="3357563" y="2487613"/>
            <a:ext cx="1428750" cy="369887"/>
          </a:xfrm>
          <a:prstGeom prst="rect">
            <a:avLst/>
          </a:prstGeom>
          <a:noFill/>
          <a:ln w="9525">
            <a:noFill/>
            <a:miter lim="800000"/>
            <a:headEnd/>
            <a:tailEnd/>
          </a:ln>
        </p:spPr>
        <p:txBody>
          <a:bodyPr>
            <a:spAutoFit/>
          </a:bodyPr>
          <a:lstStyle/>
          <a:p>
            <a:pPr algn="ctr"/>
            <a:r>
              <a:rPr lang="pt-BR" b="1">
                <a:solidFill>
                  <a:srgbClr val="FFFF00"/>
                </a:solidFill>
                <a:latin typeface="Arial Narrow" pitchFamily="34" charset="0"/>
              </a:rPr>
              <a:t>Regeneração</a:t>
            </a:r>
          </a:p>
        </p:txBody>
      </p:sp>
      <p:sp>
        <p:nvSpPr>
          <p:cNvPr id="33" name="CaixaDeTexto 16"/>
          <p:cNvSpPr txBox="1">
            <a:spLocks noChangeArrowheads="1"/>
          </p:cNvSpPr>
          <p:nvPr/>
        </p:nvSpPr>
        <p:spPr bwMode="auto">
          <a:xfrm>
            <a:off x="5436096" y="344488"/>
            <a:ext cx="2932049" cy="369332"/>
          </a:xfrm>
          <a:prstGeom prst="rect">
            <a:avLst/>
          </a:prstGeom>
          <a:noFill/>
          <a:ln w="9525">
            <a:noFill/>
            <a:miter lim="800000"/>
            <a:headEnd/>
            <a:tailEnd/>
          </a:ln>
        </p:spPr>
        <p:txBody>
          <a:bodyPr wrap="square">
            <a:spAutoFit/>
          </a:bodyPr>
          <a:lstStyle/>
          <a:p>
            <a:pPr algn="ctr"/>
            <a:r>
              <a:rPr lang="pt-BR" b="1" dirty="0">
                <a:solidFill>
                  <a:srgbClr val="FFFF00"/>
                </a:solidFill>
                <a:latin typeface="Arial Narrow" pitchFamily="34" charset="0"/>
              </a:rPr>
              <a:t>Celestes ou Divinos</a:t>
            </a:r>
          </a:p>
        </p:txBody>
      </p:sp>
      <p:cxnSp>
        <p:nvCxnSpPr>
          <p:cNvPr id="34" name="Conector angulado 21"/>
          <p:cNvCxnSpPr>
            <a:cxnSpLocks noChangeShapeType="1"/>
          </p:cNvCxnSpPr>
          <p:nvPr/>
        </p:nvCxnSpPr>
        <p:spPr bwMode="auto">
          <a:xfrm>
            <a:off x="3357563" y="4429125"/>
            <a:ext cx="714375" cy="428625"/>
          </a:xfrm>
          <a:prstGeom prst="bentConnector3">
            <a:avLst>
              <a:gd name="adj1" fmla="val 50000"/>
            </a:avLst>
          </a:prstGeom>
          <a:noFill/>
          <a:ln w="9525" algn="ctr">
            <a:solidFill>
              <a:schemeClr val="bg1"/>
            </a:solidFill>
            <a:round/>
            <a:headEnd/>
            <a:tailEnd type="arrow" w="med" len="med"/>
          </a:ln>
        </p:spPr>
      </p:cxnSp>
      <p:cxnSp>
        <p:nvCxnSpPr>
          <p:cNvPr id="35" name="Conector angulado 22"/>
          <p:cNvCxnSpPr>
            <a:cxnSpLocks noChangeShapeType="1"/>
          </p:cNvCxnSpPr>
          <p:nvPr/>
        </p:nvCxnSpPr>
        <p:spPr bwMode="auto">
          <a:xfrm>
            <a:off x="5072063" y="3500438"/>
            <a:ext cx="714375" cy="428625"/>
          </a:xfrm>
          <a:prstGeom prst="bentConnector3">
            <a:avLst>
              <a:gd name="adj1" fmla="val 50000"/>
            </a:avLst>
          </a:prstGeom>
          <a:noFill/>
          <a:ln w="9525" algn="ctr">
            <a:solidFill>
              <a:schemeClr val="bg1"/>
            </a:solidFill>
            <a:round/>
            <a:headEnd/>
            <a:tailEnd type="arrow" w="med" len="med"/>
          </a:ln>
        </p:spPr>
      </p:cxnSp>
      <p:cxnSp>
        <p:nvCxnSpPr>
          <p:cNvPr id="36" name="Conector angulado 23"/>
          <p:cNvCxnSpPr>
            <a:cxnSpLocks noChangeShapeType="1"/>
          </p:cNvCxnSpPr>
          <p:nvPr/>
        </p:nvCxnSpPr>
        <p:spPr bwMode="auto">
          <a:xfrm>
            <a:off x="6786563" y="2428875"/>
            <a:ext cx="714375" cy="428625"/>
          </a:xfrm>
          <a:prstGeom prst="bentConnector3">
            <a:avLst>
              <a:gd name="adj1" fmla="val 50000"/>
            </a:avLst>
          </a:prstGeom>
          <a:noFill/>
          <a:ln w="9525" algn="ctr">
            <a:solidFill>
              <a:schemeClr val="bg1"/>
            </a:solidFill>
            <a:round/>
            <a:headEnd/>
            <a:tailEnd type="arrow" w="med" len="med"/>
          </a:ln>
        </p:spPr>
      </p:cxnSp>
      <p:sp>
        <p:nvSpPr>
          <p:cNvPr id="37" name="CaixaDeTexto 25"/>
          <p:cNvSpPr txBox="1">
            <a:spLocks noChangeArrowheads="1"/>
          </p:cNvSpPr>
          <p:nvPr/>
        </p:nvSpPr>
        <p:spPr bwMode="auto">
          <a:xfrm>
            <a:off x="3929063" y="4643438"/>
            <a:ext cx="1285875" cy="338137"/>
          </a:xfrm>
          <a:prstGeom prst="rect">
            <a:avLst/>
          </a:prstGeom>
          <a:noFill/>
          <a:ln w="9525">
            <a:noFill/>
            <a:miter lim="800000"/>
            <a:headEnd/>
            <a:tailEnd/>
          </a:ln>
        </p:spPr>
        <p:txBody>
          <a:bodyPr>
            <a:spAutoFit/>
          </a:bodyPr>
          <a:lstStyle/>
          <a:p>
            <a:pPr algn="ctr"/>
            <a:r>
              <a:rPr lang="pt-BR" sz="160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rPr>
              <a:t>Transição</a:t>
            </a:r>
          </a:p>
        </p:txBody>
      </p:sp>
      <p:sp>
        <p:nvSpPr>
          <p:cNvPr id="38" name="CaixaDeTexto 26"/>
          <p:cNvSpPr txBox="1">
            <a:spLocks noChangeArrowheads="1"/>
          </p:cNvSpPr>
          <p:nvPr/>
        </p:nvSpPr>
        <p:spPr bwMode="auto">
          <a:xfrm>
            <a:off x="5715000" y="3714750"/>
            <a:ext cx="1285875" cy="338138"/>
          </a:xfrm>
          <a:prstGeom prst="rect">
            <a:avLst/>
          </a:prstGeom>
          <a:noFill/>
          <a:ln w="9525">
            <a:noFill/>
            <a:miter lim="800000"/>
            <a:headEnd/>
            <a:tailEnd/>
          </a:ln>
        </p:spPr>
        <p:txBody>
          <a:bodyPr>
            <a:spAutoFit/>
          </a:bodyPr>
          <a:lstStyle/>
          <a:p>
            <a:pPr algn="ctr"/>
            <a:r>
              <a:rPr lang="pt-BR" sz="1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rPr>
              <a:t>Transição</a:t>
            </a:r>
            <a:endParaRPr lang="pt-BR" sz="1600" b="1" dirty="0">
              <a:solidFill>
                <a:schemeClr val="bg1"/>
              </a:solidFill>
              <a:latin typeface="Arial Narrow" pitchFamily="34" charset="0"/>
            </a:endParaRPr>
          </a:p>
        </p:txBody>
      </p:sp>
      <p:sp>
        <p:nvSpPr>
          <p:cNvPr id="39" name="CaixaDeTexto 27"/>
          <p:cNvSpPr txBox="1">
            <a:spLocks noChangeArrowheads="1"/>
          </p:cNvSpPr>
          <p:nvPr/>
        </p:nvSpPr>
        <p:spPr bwMode="auto">
          <a:xfrm>
            <a:off x="7429500" y="2643188"/>
            <a:ext cx="1285875" cy="338137"/>
          </a:xfrm>
          <a:prstGeom prst="rect">
            <a:avLst/>
          </a:prstGeom>
          <a:noFill/>
          <a:ln w="9525">
            <a:noFill/>
            <a:miter lim="800000"/>
            <a:headEnd/>
            <a:tailEnd/>
          </a:ln>
        </p:spPr>
        <p:txBody>
          <a:bodyPr>
            <a:spAutoFit/>
          </a:bodyPr>
          <a:lstStyle/>
          <a:p>
            <a:pPr algn="ctr"/>
            <a:r>
              <a:rPr lang="pt-BR" sz="160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rPr>
              <a:t>Transição</a:t>
            </a:r>
          </a:p>
        </p:txBody>
      </p:sp>
      <p:pic>
        <p:nvPicPr>
          <p:cNvPr id="40" name="Picture 2" descr="http://transitoriamente.files.wordpress.com/2009/01/planeta_terra1.jpg"/>
          <p:cNvPicPr>
            <a:picLocks noChangeAspect="1" noChangeArrowheads="1"/>
          </p:cNvPicPr>
          <p:nvPr/>
        </p:nvPicPr>
        <p:blipFill>
          <a:blip r:embed="rId3" cstate="print"/>
          <a:srcRect/>
          <a:stretch>
            <a:fillRect/>
          </a:stretch>
        </p:blipFill>
        <p:spPr bwMode="auto">
          <a:xfrm>
            <a:off x="6858000" y="714375"/>
            <a:ext cx="1571625" cy="1571625"/>
          </a:xfrm>
          <a:prstGeom prst="rect">
            <a:avLst/>
          </a:prstGeom>
          <a:noFill/>
          <a:ln w="9525">
            <a:noFill/>
            <a:miter lim="800000"/>
            <a:headEnd/>
            <a:tailEnd/>
          </a:ln>
        </p:spPr>
      </p:pic>
      <p:sp>
        <p:nvSpPr>
          <p:cNvPr id="43" name="CaixaDeTexto 15"/>
          <p:cNvSpPr txBox="1">
            <a:spLocks noChangeArrowheads="1"/>
          </p:cNvSpPr>
          <p:nvPr/>
        </p:nvSpPr>
        <p:spPr bwMode="auto">
          <a:xfrm>
            <a:off x="5141828" y="1221105"/>
            <a:ext cx="1285875" cy="646331"/>
          </a:xfrm>
          <a:prstGeom prst="rect">
            <a:avLst/>
          </a:prstGeom>
          <a:noFill/>
          <a:ln w="9525">
            <a:noFill/>
            <a:miter lim="800000"/>
            <a:headEnd/>
            <a:tailEnd/>
          </a:ln>
        </p:spPr>
        <p:txBody>
          <a:bodyPr>
            <a:spAutoFit/>
          </a:bodyPr>
          <a:lstStyle/>
          <a:p>
            <a:pPr algn="ctr"/>
            <a:r>
              <a:rPr lang="pt-BR" b="1" dirty="0">
                <a:solidFill>
                  <a:srgbClr val="FFFF00"/>
                </a:solidFill>
                <a:latin typeface="Arial Narrow" pitchFamily="34" charset="0"/>
              </a:rPr>
              <a:t>Felizes ou Ditosos</a:t>
            </a:r>
          </a:p>
        </p:txBody>
      </p:sp>
      <p:cxnSp>
        <p:nvCxnSpPr>
          <p:cNvPr id="44" name="Conector angulado 18"/>
          <p:cNvCxnSpPr>
            <a:cxnSpLocks noChangeShapeType="1"/>
          </p:cNvCxnSpPr>
          <p:nvPr/>
        </p:nvCxnSpPr>
        <p:spPr bwMode="auto">
          <a:xfrm>
            <a:off x="1714500" y="5572125"/>
            <a:ext cx="714375" cy="428625"/>
          </a:xfrm>
          <a:prstGeom prst="bentConnector3">
            <a:avLst>
              <a:gd name="adj1" fmla="val 50000"/>
            </a:avLst>
          </a:prstGeom>
          <a:noFill/>
          <a:ln w="9525" algn="ctr">
            <a:solidFill>
              <a:schemeClr val="bg1"/>
            </a:solidFill>
            <a:round/>
            <a:headEnd/>
            <a:tailEnd type="arrow" w="med" len="med"/>
          </a:ln>
        </p:spPr>
      </p:cxnSp>
      <p:sp>
        <p:nvSpPr>
          <p:cNvPr id="45" name="CaixaDeTexto 19"/>
          <p:cNvSpPr txBox="1">
            <a:spLocks noChangeArrowheads="1"/>
          </p:cNvSpPr>
          <p:nvPr/>
        </p:nvSpPr>
        <p:spPr bwMode="auto">
          <a:xfrm>
            <a:off x="2357438" y="5786438"/>
            <a:ext cx="1285875" cy="338137"/>
          </a:xfrm>
          <a:prstGeom prst="rect">
            <a:avLst/>
          </a:prstGeom>
          <a:noFill/>
          <a:ln w="9525">
            <a:noFill/>
            <a:miter lim="800000"/>
            <a:headEnd/>
            <a:tailEnd/>
          </a:ln>
        </p:spPr>
        <p:txBody>
          <a:bodyPr>
            <a:spAutoFit/>
          </a:bodyPr>
          <a:lstStyle/>
          <a:p>
            <a:pPr algn="ctr"/>
            <a:r>
              <a:rPr lang="pt-BR" sz="1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rPr>
              <a:t>Transição</a:t>
            </a:r>
          </a:p>
        </p:txBody>
      </p:sp>
      <p:pic>
        <p:nvPicPr>
          <p:cNvPr id="46" name="Picture 2" descr="http://transitoriamente.files.wordpress.com/2009/01/planeta_terra1.jpg"/>
          <p:cNvPicPr>
            <a:picLocks noChangeAspect="1" noChangeArrowheads="1"/>
          </p:cNvPicPr>
          <p:nvPr/>
        </p:nvPicPr>
        <p:blipFill>
          <a:blip r:embed="rId3" cstate="print"/>
          <a:srcRect/>
          <a:stretch>
            <a:fillRect/>
          </a:stretch>
        </p:blipFill>
        <p:spPr bwMode="auto">
          <a:xfrm>
            <a:off x="71438" y="5214938"/>
            <a:ext cx="1571625" cy="1571625"/>
          </a:xfrm>
          <a:prstGeom prst="rect">
            <a:avLst/>
          </a:prstGeom>
          <a:noFill/>
          <a:ln w="9525">
            <a:noFill/>
            <a:miter lim="800000"/>
            <a:headEnd/>
            <a:tailEnd/>
          </a:ln>
        </p:spPr>
      </p:pic>
      <p:sp>
        <p:nvSpPr>
          <p:cNvPr id="47" name="CaixaDeTexto 46"/>
          <p:cNvSpPr txBox="1"/>
          <p:nvPr/>
        </p:nvSpPr>
        <p:spPr>
          <a:xfrm>
            <a:off x="6804248" y="6309320"/>
            <a:ext cx="2160240" cy="369332"/>
          </a:xfrm>
          <a:prstGeom prst="rect">
            <a:avLst/>
          </a:prstGeom>
          <a:noFill/>
        </p:spPr>
        <p:txBody>
          <a:bodyPr wrap="square" rtlCol="0">
            <a:spAutoFit/>
          </a:bodyPr>
          <a:lstStyle/>
          <a:p>
            <a:pPr algn="ctr"/>
            <a:r>
              <a:rPr lang="es-ES_tradnl" dirty="0">
                <a:ln w="18415" cmpd="sng">
                  <a:solidFill>
                    <a:srgbClr val="FFFFFF"/>
                  </a:solidFill>
                  <a:prstDash val="solid"/>
                </a:ln>
                <a:solidFill>
                  <a:srgbClr val="FFFFFF"/>
                </a:solidFill>
                <a:effectLst>
                  <a:outerShdw blurRad="63500" dir="3600000" algn="tl" rotWithShape="0">
                    <a:srgbClr val="000000">
                      <a:alpha val="70000"/>
                    </a:srgbClr>
                  </a:outerShdw>
                </a:effectLst>
                <a:cs typeface="Times New Roman" pitchFamily="18" charset="0"/>
              </a:rPr>
              <a:t>ESE Cap.III §.4</a:t>
            </a:r>
            <a:endParaRPr lang="pt-BR" dirty="0"/>
          </a:p>
        </p:txBody>
      </p:sp>
    </p:spTree>
    <p:extLst>
      <p:ext uri="{BB962C8B-B14F-4D97-AF65-F5344CB8AC3E}">
        <p14:creationId xmlns:p14="http://schemas.microsoft.com/office/powerpoint/2010/main" val="12097943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par>
                                <p:cTn id="8" presetID="22" presetClass="entr" presetSubtype="4" fill="hold"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wipe(down)">
                                      <p:cBhvr>
                                        <p:cTn id="10" dur="500"/>
                                        <p:tgtEl>
                                          <p:spTgt spid="4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barn(inVertical)">
                                      <p:cBhvr>
                                        <p:cTn id="15" dur="500"/>
                                        <p:tgtEl>
                                          <p:spTgt spid="44"/>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barn(inVertical)">
                                      <p:cBhvr>
                                        <p:cTn id="18" dur="500"/>
                                        <p:tgtEl>
                                          <p:spTgt spid="45"/>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down)">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down)">
                                      <p:cBhvr>
                                        <p:cTn id="31" dur="500"/>
                                        <p:tgtEl>
                                          <p:spTgt spid="34"/>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wipe(down)">
                                      <p:cBhvr>
                                        <p:cTn id="34" dur="500"/>
                                        <p:tgtEl>
                                          <p:spTgt spid="3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inVertical)">
                                      <p:cBhvr>
                                        <p:cTn id="39" dur="500"/>
                                        <p:tgtEl>
                                          <p:spTgt spid="28"/>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barn(inVertical)">
                                      <p:cBhvr>
                                        <p:cTn id="42" dur="500"/>
                                        <p:tgtEl>
                                          <p:spTgt spid="3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down)">
                                      <p:cBhvr>
                                        <p:cTn id="47" dur="500"/>
                                        <p:tgtEl>
                                          <p:spTgt spid="3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wipe(down)">
                                      <p:cBhvr>
                                        <p:cTn id="50" dur="500"/>
                                        <p:tgtEl>
                                          <p:spTgt spid="38"/>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nodeType="click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barn(inVertical)">
                                      <p:cBhvr>
                                        <p:cTn id="55" dur="500"/>
                                        <p:tgtEl>
                                          <p:spTgt spid="29"/>
                                        </p:tgtEl>
                                      </p:cBhvr>
                                    </p:animEffect>
                                  </p:childTnLst>
                                </p:cTn>
                              </p:par>
                              <p:par>
                                <p:cTn id="56" presetID="16" presetClass="entr" presetSubtype="21"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barn(inVertical)">
                                      <p:cBhvr>
                                        <p:cTn id="58" dur="500"/>
                                        <p:tgtEl>
                                          <p:spTgt spid="4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nodeType="click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wipe(down)">
                                      <p:cBhvr>
                                        <p:cTn id="63" dur="500"/>
                                        <p:tgtEl>
                                          <p:spTgt spid="36"/>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wipe(down)">
                                      <p:cBhvr>
                                        <p:cTn id="66" dur="500"/>
                                        <p:tgtEl>
                                          <p:spTgt spid="39"/>
                                        </p:tgtEl>
                                      </p:cBhvr>
                                    </p:animEffect>
                                  </p:childTnLst>
                                </p:cTn>
                              </p:par>
                            </p:childTnLst>
                          </p:cTn>
                        </p:par>
                      </p:childTnLst>
                    </p:cTn>
                  </p:par>
                  <p:par>
                    <p:cTn id="67" fill="hold">
                      <p:stCondLst>
                        <p:cond delay="indefinite"/>
                      </p:stCondLst>
                      <p:childTnLst>
                        <p:par>
                          <p:cTn id="68" fill="hold">
                            <p:stCondLst>
                              <p:cond delay="0"/>
                            </p:stCondLst>
                            <p:childTnLst>
                              <p:par>
                                <p:cTn id="69" presetID="16" presetClass="entr" presetSubtype="21" fill="hold" nodeType="click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barn(inVertical)">
                                      <p:cBhvr>
                                        <p:cTn id="71" dur="500"/>
                                        <p:tgtEl>
                                          <p:spTgt spid="40"/>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barn(inVertical)">
                                      <p:cBhvr>
                                        <p:cTn id="7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7" grpId="0"/>
      <p:bldP spid="38" grpId="0"/>
      <p:bldP spid="39" grpId="0"/>
      <p:bldP spid="43" grpId="0"/>
      <p:bldP spid="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Espaço Reservado para Número de Slide 3"/>
          <p:cNvSpPr>
            <a:spLocks noGrp="1"/>
          </p:cNvSpPr>
          <p:nvPr>
            <p:ph type="sldNum" sz="quarter" idx="12"/>
          </p:nvPr>
        </p:nvSpPr>
        <p:spPr>
          <a:xfrm>
            <a:off x="7239000" y="6248400"/>
            <a:ext cx="1905000" cy="457200"/>
          </a:xfrm>
          <a:prstGeom prst="rect">
            <a:avLst/>
          </a:prstGeom>
        </p:spPr>
        <p:txBody>
          <a:bodyPr/>
          <a:lstStyle/>
          <a:p>
            <a:fld id="{46ADA9D5-5DF6-49BD-9911-77A7047DFE24}" type="slidenum">
              <a:rPr lang="pt-BR"/>
              <a:pPr/>
              <a:t>11</a:t>
            </a:fld>
            <a:endParaRPr lang="pt-BR"/>
          </a:p>
        </p:txBody>
      </p:sp>
      <p:sp>
        <p:nvSpPr>
          <p:cNvPr id="24" name="Retângulo 23"/>
          <p:cNvSpPr/>
          <p:nvPr/>
        </p:nvSpPr>
        <p:spPr bwMode="auto">
          <a:xfrm>
            <a:off x="0" y="0"/>
            <a:ext cx="9144000" cy="6858000"/>
          </a:xfrm>
          <a:prstGeom prst="rect">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algn="r" fontAlgn="base">
              <a:spcBef>
                <a:spcPct val="0"/>
              </a:spcBef>
              <a:spcAft>
                <a:spcPct val="0"/>
              </a:spcAft>
            </a:pPr>
            <a:endParaRPr lang="pt-BR"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p:txBody>
      </p:sp>
      <p:sp>
        <p:nvSpPr>
          <p:cNvPr id="26" name="Título 3"/>
          <p:cNvSpPr txBox="1">
            <a:spLocks/>
          </p:cNvSpPr>
          <p:nvPr/>
        </p:nvSpPr>
        <p:spPr bwMode="auto">
          <a:xfrm>
            <a:off x="4300537" y="116632"/>
            <a:ext cx="4843463" cy="151216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0000" lnSpcReduction="10000"/>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t>CICLOS EVOLUTIVOS </a:t>
            </a:r>
            <a:b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br>
            <a: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t>DOS PLANETAS</a:t>
            </a:r>
          </a:p>
          <a:p>
            <a:pPr marL="0" marR="0" lvl="0" indent="0" algn="ctr" defTabSz="914400" rtl="0" eaLnBrk="1" fontAlgn="base" latinLnBrk="0" hangingPunct="1">
              <a:lnSpc>
                <a:spcPct val="100000"/>
              </a:lnSpc>
              <a:spcBef>
                <a:spcPct val="0"/>
              </a:spcBef>
              <a:spcAft>
                <a:spcPct val="0"/>
              </a:spcAft>
              <a:buClrTx/>
              <a:buSzTx/>
              <a:buFontTx/>
              <a:buNone/>
              <a:tabLst/>
              <a:defRPr/>
            </a:pPr>
            <a:r>
              <a:rPr lang="pt-BR" sz="360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ea typeface="+mj-ea"/>
                <a:cs typeface="+mj-cs"/>
              </a:rPr>
              <a:t>E SEUS HABITANTES</a:t>
            </a:r>
            <a:endPar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endParaRPr>
          </a:p>
        </p:txBody>
      </p:sp>
      <p:sp>
        <p:nvSpPr>
          <p:cNvPr id="30" name="CaixaDeTexto 12"/>
          <p:cNvSpPr txBox="1">
            <a:spLocks noChangeArrowheads="1"/>
          </p:cNvSpPr>
          <p:nvPr/>
        </p:nvSpPr>
        <p:spPr bwMode="auto">
          <a:xfrm>
            <a:off x="108834" y="1792295"/>
            <a:ext cx="2376264" cy="523220"/>
          </a:xfrm>
          <a:prstGeom prst="rect">
            <a:avLst/>
          </a:prstGeom>
          <a:noFill/>
          <a:ln w="9525">
            <a:noFill/>
            <a:miter lim="800000"/>
            <a:headEnd/>
            <a:tailEnd/>
          </a:ln>
        </p:spPr>
        <p:txBody>
          <a:bodyPr wrap="square">
            <a:spAutoFit/>
          </a:bodyPr>
          <a:lstStyle/>
          <a:p>
            <a:pPr algn="ctr"/>
            <a:r>
              <a:rPr lang="pt-BR" sz="2800" b="1" dirty="0">
                <a:solidFill>
                  <a:srgbClr val="FFFF00"/>
                </a:solidFill>
                <a:latin typeface="Arial Narrow" pitchFamily="34" charset="0"/>
              </a:rPr>
              <a:t>Primitivo</a:t>
            </a:r>
          </a:p>
        </p:txBody>
      </p:sp>
      <p:cxnSp>
        <p:nvCxnSpPr>
          <p:cNvPr id="34" name="Conector angulado 21"/>
          <p:cNvCxnSpPr>
            <a:cxnSpLocks noChangeShapeType="1"/>
          </p:cNvCxnSpPr>
          <p:nvPr/>
        </p:nvCxnSpPr>
        <p:spPr bwMode="auto">
          <a:xfrm>
            <a:off x="1725987" y="4145264"/>
            <a:ext cx="1045960" cy="795904"/>
          </a:xfrm>
          <a:prstGeom prst="bentConnector3">
            <a:avLst>
              <a:gd name="adj1" fmla="val 50000"/>
            </a:avLst>
          </a:prstGeom>
          <a:noFill/>
          <a:ln w="9525" algn="ctr">
            <a:solidFill>
              <a:schemeClr val="bg1"/>
            </a:solidFill>
            <a:round/>
            <a:headEnd/>
            <a:tailEnd type="arrow" w="med" len="med"/>
          </a:ln>
        </p:spPr>
      </p:cxnSp>
      <p:cxnSp>
        <p:nvCxnSpPr>
          <p:cNvPr id="44" name="Conector angulado 18"/>
          <p:cNvCxnSpPr>
            <a:cxnSpLocks noChangeShapeType="1"/>
          </p:cNvCxnSpPr>
          <p:nvPr/>
        </p:nvCxnSpPr>
        <p:spPr bwMode="auto">
          <a:xfrm>
            <a:off x="1747003" y="2619236"/>
            <a:ext cx="1765544" cy="144016"/>
          </a:xfrm>
          <a:prstGeom prst="bentConnector3">
            <a:avLst>
              <a:gd name="adj1" fmla="val 50000"/>
            </a:avLst>
          </a:prstGeom>
          <a:noFill/>
          <a:ln w="9525" algn="ctr">
            <a:solidFill>
              <a:schemeClr val="bg1"/>
            </a:solidFill>
            <a:round/>
            <a:headEnd/>
            <a:tailEnd type="arrow" w="med" len="med"/>
          </a:ln>
        </p:spPr>
      </p:cxnSp>
      <p:sp>
        <p:nvSpPr>
          <p:cNvPr id="41" name="Retângulo 40"/>
          <p:cNvSpPr/>
          <p:nvPr/>
        </p:nvSpPr>
        <p:spPr>
          <a:xfrm>
            <a:off x="2771947" y="2168986"/>
            <a:ext cx="6336704" cy="954107"/>
          </a:xfrm>
          <a:prstGeom prst="rect">
            <a:avLst/>
          </a:prstGeom>
        </p:spPr>
        <p:txBody>
          <a:bodyPr wrap="square">
            <a:spAutoFit/>
          </a:bodyPr>
          <a:lstStyle/>
          <a:p>
            <a:pPr algn="ctr"/>
            <a:r>
              <a:rPr lang="pt-BR" sz="2800" b="1" dirty="0">
                <a:solidFill>
                  <a:schemeClr val="bg1"/>
                </a:solidFill>
              </a:rPr>
              <a:t>Servem de morada para as primeiras encarnações dos espírito. </a:t>
            </a:r>
          </a:p>
        </p:txBody>
      </p:sp>
      <p:sp>
        <p:nvSpPr>
          <p:cNvPr id="42" name="Retângulo 41"/>
          <p:cNvSpPr/>
          <p:nvPr/>
        </p:nvSpPr>
        <p:spPr>
          <a:xfrm>
            <a:off x="2633417" y="3429000"/>
            <a:ext cx="6336704" cy="1384995"/>
          </a:xfrm>
          <a:prstGeom prst="rect">
            <a:avLst/>
          </a:prstGeom>
        </p:spPr>
        <p:txBody>
          <a:bodyPr wrap="square">
            <a:spAutoFit/>
          </a:bodyPr>
          <a:lstStyle/>
          <a:p>
            <a:pPr algn="ctr"/>
            <a:r>
              <a:rPr lang="pt-BR" sz="2800" b="1" dirty="0">
                <a:solidFill>
                  <a:schemeClr val="bg1"/>
                </a:solidFill>
              </a:rPr>
              <a:t>O homem preocupa-se apenas com a satisfação das suas necessidades materiais. </a:t>
            </a:r>
          </a:p>
        </p:txBody>
      </p:sp>
      <p:cxnSp>
        <p:nvCxnSpPr>
          <p:cNvPr id="48" name="Conector angulado 18"/>
          <p:cNvCxnSpPr>
            <a:cxnSpLocks noChangeShapeType="1"/>
          </p:cNvCxnSpPr>
          <p:nvPr/>
        </p:nvCxnSpPr>
        <p:spPr bwMode="auto">
          <a:xfrm>
            <a:off x="1747003" y="3291181"/>
            <a:ext cx="1765544" cy="144016"/>
          </a:xfrm>
          <a:prstGeom prst="bentConnector3">
            <a:avLst>
              <a:gd name="adj1" fmla="val 50000"/>
            </a:avLst>
          </a:prstGeom>
          <a:noFill/>
          <a:ln w="9525" algn="ctr">
            <a:solidFill>
              <a:schemeClr val="bg1"/>
            </a:solidFill>
            <a:round/>
            <a:headEnd/>
            <a:tailEnd type="arrow" w="med" len="med"/>
          </a:ln>
        </p:spPr>
      </p:cxnSp>
      <p:pic>
        <p:nvPicPr>
          <p:cNvPr id="46" name="Picture 2" descr="http://transitoriamente.files.wordpress.com/2009/01/planeta_terra1.jpg"/>
          <p:cNvPicPr>
            <a:picLocks noChangeAspect="1" noChangeArrowheads="1"/>
          </p:cNvPicPr>
          <p:nvPr/>
        </p:nvPicPr>
        <p:blipFill>
          <a:blip r:embed="rId3" cstate="print"/>
          <a:srcRect/>
          <a:stretch>
            <a:fillRect/>
          </a:stretch>
        </p:blipFill>
        <p:spPr bwMode="auto">
          <a:xfrm>
            <a:off x="107504" y="2425812"/>
            <a:ext cx="2304256" cy="2304256"/>
          </a:xfrm>
          <a:prstGeom prst="rect">
            <a:avLst/>
          </a:prstGeom>
          <a:noFill/>
          <a:ln w="9525">
            <a:noFill/>
            <a:miter lim="800000"/>
            <a:headEnd/>
            <a:tailEnd/>
          </a:ln>
        </p:spPr>
      </p:pic>
      <p:sp>
        <p:nvSpPr>
          <p:cNvPr id="50" name="Retângulo 49"/>
          <p:cNvSpPr/>
          <p:nvPr/>
        </p:nvSpPr>
        <p:spPr>
          <a:xfrm>
            <a:off x="2771947" y="4813995"/>
            <a:ext cx="6336704" cy="954107"/>
          </a:xfrm>
          <a:prstGeom prst="rect">
            <a:avLst/>
          </a:prstGeom>
        </p:spPr>
        <p:txBody>
          <a:bodyPr wrap="square">
            <a:spAutoFit/>
          </a:bodyPr>
          <a:lstStyle/>
          <a:p>
            <a:pPr algn="ctr"/>
            <a:r>
              <a:rPr lang="pt-BR" sz="2800" b="1" dirty="0">
                <a:solidFill>
                  <a:schemeClr val="bg1"/>
                </a:solidFill>
              </a:rPr>
              <a:t>A ignorância domina totalmente o conhecimento e a moral.</a:t>
            </a:r>
          </a:p>
        </p:txBody>
      </p:sp>
    </p:spTree>
    <p:extLst>
      <p:ext uri="{BB962C8B-B14F-4D97-AF65-F5344CB8AC3E}">
        <p14:creationId xmlns:p14="http://schemas.microsoft.com/office/powerpoint/2010/main" val="18255465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500" fill="hold"/>
                                        <p:tgtEl>
                                          <p:spTgt spid="42"/>
                                        </p:tgtEl>
                                        <p:attrNameLst>
                                          <p:attrName>ppt_x</p:attrName>
                                        </p:attrNameLst>
                                      </p:cBhvr>
                                      <p:tavLst>
                                        <p:tav tm="0">
                                          <p:val>
                                            <p:strVal val="#ppt_x"/>
                                          </p:val>
                                        </p:tav>
                                        <p:tav tm="100000">
                                          <p:val>
                                            <p:strVal val="#ppt_x"/>
                                          </p:val>
                                        </p:tav>
                                      </p:tavLst>
                                    </p:anim>
                                    <p:anim calcmode="lin" valueType="num">
                                      <p:cBhvr additive="base">
                                        <p:cTn id="1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Espaço Reservado para Número de Slide 3"/>
          <p:cNvSpPr>
            <a:spLocks noGrp="1"/>
          </p:cNvSpPr>
          <p:nvPr>
            <p:ph type="sldNum" sz="quarter" idx="12"/>
          </p:nvPr>
        </p:nvSpPr>
        <p:spPr>
          <a:xfrm>
            <a:off x="7239000" y="6248400"/>
            <a:ext cx="1905000" cy="457200"/>
          </a:xfrm>
          <a:prstGeom prst="rect">
            <a:avLst/>
          </a:prstGeom>
        </p:spPr>
        <p:txBody>
          <a:bodyPr/>
          <a:lstStyle/>
          <a:p>
            <a:fld id="{46ADA9D5-5DF6-49BD-9911-77A7047DFE24}" type="slidenum">
              <a:rPr lang="pt-BR"/>
              <a:pPr/>
              <a:t>12</a:t>
            </a:fld>
            <a:endParaRPr lang="pt-BR"/>
          </a:p>
        </p:txBody>
      </p:sp>
      <p:sp>
        <p:nvSpPr>
          <p:cNvPr id="24" name="Retângulo 23"/>
          <p:cNvSpPr/>
          <p:nvPr/>
        </p:nvSpPr>
        <p:spPr bwMode="auto">
          <a:xfrm>
            <a:off x="0" y="0"/>
            <a:ext cx="9144000" cy="6858000"/>
          </a:xfrm>
          <a:prstGeom prst="rect">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algn="r" fontAlgn="base">
              <a:spcBef>
                <a:spcPct val="0"/>
              </a:spcBef>
              <a:spcAft>
                <a:spcPct val="0"/>
              </a:spcAft>
            </a:pPr>
            <a:endParaRPr lang="pt-BR"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p:txBody>
      </p:sp>
      <p:sp>
        <p:nvSpPr>
          <p:cNvPr id="26" name="Título 3"/>
          <p:cNvSpPr txBox="1">
            <a:spLocks/>
          </p:cNvSpPr>
          <p:nvPr/>
        </p:nvSpPr>
        <p:spPr bwMode="auto">
          <a:xfrm>
            <a:off x="4265188" y="-1"/>
            <a:ext cx="4843463" cy="147648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0000" lnSpcReduction="10000"/>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t>CICLOS EVOLUTIVOS </a:t>
            </a:r>
            <a:b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br>
            <a: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t>DOS PLANETAS</a:t>
            </a:r>
          </a:p>
          <a:p>
            <a:pPr marL="0" marR="0" lvl="0" indent="0" algn="ctr" defTabSz="914400" rtl="0" eaLnBrk="1" fontAlgn="base" latinLnBrk="0" hangingPunct="1">
              <a:lnSpc>
                <a:spcPct val="100000"/>
              </a:lnSpc>
              <a:spcBef>
                <a:spcPct val="0"/>
              </a:spcBef>
              <a:spcAft>
                <a:spcPct val="0"/>
              </a:spcAft>
              <a:buClrTx/>
              <a:buSzTx/>
              <a:buFontTx/>
              <a:buNone/>
              <a:tabLst/>
              <a:defRPr/>
            </a:pPr>
            <a:r>
              <a:rPr lang="pt-BR" sz="360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ea typeface="+mj-ea"/>
                <a:cs typeface="+mj-cs"/>
              </a:rPr>
              <a:t>E SEUS HABITANTES</a:t>
            </a:r>
            <a:endPar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endParaRPr>
          </a:p>
        </p:txBody>
      </p:sp>
      <p:sp>
        <p:nvSpPr>
          <p:cNvPr id="30" name="CaixaDeTexto 12"/>
          <p:cNvSpPr txBox="1">
            <a:spLocks noChangeArrowheads="1"/>
          </p:cNvSpPr>
          <p:nvPr/>
        </p:nvSpPr>
        <p:spPr bwMode="auto">
          <a:xfrm>
            <a:off x="107504" y="1476489"/>
            <a:ext cx="2520941" cy="954107"/>
          </a:xfrm>
          <a:prstGeom prst="rect">
            <a:avLst/>
          </a:prstGeom>
          <a:noFill/>
          <a:ln w="9525">
            <a:noFill/>
            <a:miter lim="800000"/>
            <a:headEnd/>
            <a:tailEnd/>
          </a:ln>
        </p:spPr>
        <p:txBody>
          <a:bodyPr wrap="square">
            <a:spAutoFit/>
          </a:bodyPr>
          <a:lstStyle/>
          <a:p>
            <a:pPr algn="ctr"/>
            <a:r>
              <a:rPr lang="pt-BR" sz="2800" b="1" dirty="0">
                <a:solidFill>
                  <a:srgbClr val="FFFF00"/>
                </a:solidFill>
                <a:latin typeface="Arial Narrow" pitchFamily="34" charset="0"/>
              </a:rPr>
              <a:t>Expiação e Provas</a:t>
            </a:r>
          </a:p>
        </p:txBody>
      </p:sp>
      <p:cxnSp>
        <p:nvCxnSpPr>
          <p:cNvPr id="34" name="Conector angulado 21"/>
          <p:cNvCxnSpPr>
            <a:cxnSpLocks noChangeShapeType="1"/>
          </p:cNvCxnSpPr>
          <p:nvPr/>
        </p:nvCxnSpPr>
        <p:spPr bwMode="auto">
          <a:xfrm>
            <a:off x="1634440" y="4290293"/>
            <a:ext cx="1045960" cy="795904"/>
          </a:xfrm>
          <a:prstGeom prst="bentConnector3">
            <a:avLst>
              <a:gd name="adj1" fmla="val 50000"/>
            </a:avLst>
          </a:prstGeom>
          <a:noFill/>
          <a:ln w="9525" algn="ctr">
            <a:solidFill>
              <a:schemeClr val="bg1"/>
            </a:solidFill>
            <a:round/>
            <a:headEnd/>
            <a:tailEnd type="arrow" w="med" len="med"/>
          </a:ln>
        </p:spPr>
      </p:cxnSp>
      <p:cxnSp>
        <p:nvCxnSpPr>
          <p:cNvPr id="44" name="Conector angulado 18"/>
          <p:cNvCxnSpPr>
            <a:cxnSpLocks noChangeShapeType="1"/>
          </p:cNvCxnSpPr>
          <p:nvPr/>
        </p:nvCxnSpPr>
        <p:spPr bwMode="auto">
          <a:xfrm>
            <a:off x="1747003" y="2619236"/>
            <a:ext cx="1765544" cy="144016"/>
          </a:xfrm>
          <a:prstGeom prst="bentConnector3">
            <a:avLst>
              <a:gd name="adj1" fmla="val 50000"/>
            </a:avLst>
          </a:prstGeom>
          <a:noFill/>
          <a:ln w="9525" algn="ctr">
            <a:solidFill>
              <a:schemeClr val="bg1"/>
            </a:solidFill>
            <a:round/>
            <a:headEnd/>
            <a:tailEnd type="arrow" w="med" len="med"/>
          </a:ln>
        </p:spPr>
      </p:cxnSp>
      <p:sp>
        <p:nvSpPr>
          <p:cNvPr id="41" name="Retângulo 40"/>
          <p:cNvSpPr/>
          <p:nvPr/>
        </p:nvSpPr>
        <p:spPr>
          <a:xfrm>
            <a:off x="2771947" y="2168986"/>
            <a:ext cx="6336704" cy="523220"/>
          </a:xfrm>
          <a:prstGeom prst="rect">
            <a:avLst/>
          </a:prstGeom>
        </p:spPr>
        <p:txBody>
          <a:bodyPr wrap="square">
            <a:spAutoFit/>
          </a:bodyPr>
          <a:lstStyle/>
          <a:p>
            <a:pPr algn="ctr"/>
            <a:r>
              <a:rPr lang="pt-BR" sz="2800" b="1" dirty="0">
                <a:solidFill>
                  <a:schemeClr val="bg1"/>
                </a:solidFill>
              </a:rPr>
              <a:t>É a situação atual do nosso planeta. </a:t>
            </a:r>
          </a:p>
        </p:txBody>
      </p:sp>
      <p:sp>
        <p:nvSpPr>
          <p:cNvPr id="42" name="Retângulo 41"/>
          <p:cNvSpPr/>
          <p:nvPr/>
        </p:nvSpPr>
        <p:spPr>
          <a:xfrm>
            <a:off x="2633417" y="3429000"/>
            <a:ext cx="6336704" cy="523220"/>
          </a:xfrm>
          <a:prstGeom prst="rect">
            <a:avLst/>
          </a:prstGeom>
        </p:spPr>
        <p:txBody>
          <a:bodyPr wrap="square">
            <a:spAutoFit/>
          </a:bodyPr>
          <a:lstStyle/>
          <a:p>
            <a:pPr algn="ctr"/>
            <a:r>
              <a:rPr lang="pt-BR" sz="2800" b="1" dirty="0">
                <a:solidFill>
                  <a:schemeClr val="bg1"/>
                </a:solidFill>
              </a:rPr>
              <a:t>O mal predomina sobre o bem. </a:t>
            </a:r>
          </a:p>
        </p:txBody>
      </p:sp>
      <p:cxnSp>
        <p:nvCxnSpPr>
          <p:cNvPr id="48" name="Conector angulado 18"/>
          <p:cNvCxnSpPr>
            <a:cxnSpLocks noChangeShapeType="1"/>
          </p:cNvCxnSpPr>
          <p:nvPr/>
        </p:nvCxnSpPr>
        <p:spPr bwMode="auto">
          <a:xfrm>
            <a:off x="1747003" y="3291181"/>
            <a:ext cx="1765544" cy="144016"/>
          </a:xfrm>
          <a:prstGeom prst="bentConnector3">
            <a:avLst>
              <a:gd name="adj1" fmla="val 50000"/>
            </a:avLst>
          </a:prstGeom>
          <a:noFill/>
          <a:ln w="9525" algn="ctr">
            <a:solidFill>
              <a:schemeClr val="bg1"/>
            </a:solidFill>
            <a:round/>
            <a:headEnd/>
            <a:tailEnd type="arrow" w="med" len="med"/>
          </a:ln>
        </p:spPr>
      </p:cxnSp>
      <p:pic>
        <p:nvPicPr>
          <p:cNvPr id="46" name="Picture 2" descr="http://transitoriamente.files.wordpress.com/2009/01/planeta_terra1.jpg"/>
          <p:cNvPicPr>
            <a:picLocks noChangeAspect="1" noChangeArrowheads="1"/>
          </p:cNvPicPr>
          <p:nvPr/>
        </p:nvPicPr>
        <p:blipFill>
          <a:blip r:embed="rId3" cstate="print"/>
          <a:srcRect/>
          <a:stretch>
            <a:fillRect/>
          </a:stretch>
        </p:blipFill>
        <p:spPr bwMode="auto">
          <a:xfrm>
            <a:off x="107504" y="2425812"/>
            <a:ext cx="2443348" cy="2443348"/>
          </a:xfrm>
          <a:prstGeom prst="rect">
            <a:avLst/>
          </a:prstGeom>
          <a:noFill/>
          <a:ln w="9525">
            <a:noFill/>
            <a:miter lim="800000"/>
            <a:headEnd/>
            <a:tailEnd/>
          </a:ln>
        </p:spPr>
      </p:pic>
      <p:sp>
        <p:nvSpPr>
          <p:cNvPr id="50" name="Retângulo 49"/>
          <p:cNvSpPr/>
          <p:nvPr/>
        </p:nvSpPr>
        <p:spPr>
          <a:xfrm>
            <a:off x="2807296" y="4609143"/>
            <a:ext cx="6336704" cy="1384995"/>
          </a:xfrm>
          <a:prstGeom prst="rect">
            <a:avLst/>
          </a:prstGeom>
        </p:spPr>
        <p:txBody>
          <a:bodyPr wrap="square">
            <a:spAutoFit/>
          </a:bodyPr>
          <a:lstStyle/>
          <a:p>
            <a:pPr algn="ctr">
              <a:spcBef>
                <a:spcPct val="50000"/>
              </a:spcBef>
            </a:pPr>
            <a:r>
              <a:rPr lang="pt-BR" sz="2800" b="1" dirty="0">
                <a:solidFill>
                  <a:schemeClr val="bg1"/>
                </a:solidFill>
              </a:rPr>
              <a:t>Os espíritos aí encarnados têm que expiar suas faltas e ao mesmo tempo passar por provas.</a:t>
            </a:r>
            <a:r>
              <a:rPr lang="pt-BR" sz="2800" b="1" dirty="0"/>
              <a:t> </a:t>
            </a:r>
          </a:p>
        </p:txBody>
      </p:sp>
    </p:spTree>
    <p:extLst>
      <p:ext uri="{BB962C8B-B14F-4D97-AF65-F5344CB8AC3E}">
        <p14:creationId xmlns:p14="http://schemas.microsoft.com/office/powerpoint/2010/main" val="28916234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500" fill="hold"/>
                                        <p:tgtEl>
                                          <p:spTgt spid="42"/>
                                        </p:tgtEl>
                                        <p:attrNameLst>
                                          <p:attrName>ppt_x</p:attrName>
                                        </p:attrNameLst>
                                      </p:cBhvr>
                                      <p:tavLst>
                                        <p:tav tm="0">
                                          <p:val>
                                            <p:strVal val="#ppt_x"/>
                                          </p:val>
                                        </p:tav>
                                        <p:tav tm="100000">
                                          <p:val>
                                            <p:strVal val="#ppt_x"/>
                                          </p:val>
                                        </p:tav>
                                      </p:tavLst>
                                    </p:anim>
                                    <p:anim calcmode="lin" valueType="num">
                                      <p:cBhvr additive="base">
                                        <p:cTn id="1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5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Espaço Reservado para Número de Slide 3"/>
          <p:cNvSpPr>
            <a:spLocks noGrp="1"/>
          </p:cNvSpPr>
          <p:nvPr>
            <p:ph type="sldNum" sz="quarter" idx="12"/>
          </p:nvPr>
        </p:nvSpPr>
        <p:spPr>
          <a:xfrm>
            <a:off x="7239000" y="6248400"/>
            <a:ext cx="1905000" cy="457200"/>
          </a:xfrm>
          <a:prstGeom prst="rect">
            <a:avLst/>
          </a:prstGeom>
        </p:spPr>
        <p:txBody>
          <a:bodyPr/>
          <a:lstStyle/>
          <a:p>
            <a:fld id="{46ADA9D5-5DF6-49BD-9911-77A7047DFE24}" type="slidenum">
              <a:rPr lang="pt-BR"/>
              <a:pPr/>
              <a:t>13</a:t>
            </a:fld>
            <a:endParaRPr lang="pt-BR"/>
          </a:p>
        </p:txBody>
      </p:sp>
      <p:sp>
        <p:nvSpPr>
          <p:cNvPr id="24" name="Retângulo 23"/>
          <p:cNvSpPr/>
          <p:nvPr/>
        </p:nvSpPr>
        <p:spPr bwMode="auto">
          <a:xfrm>
            <a:off x="0" y="0"/>
            <a:ext cx="9144000" cy="6858000"/>
          </a:xfrm>
          <a:prstGeom prst="rect">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algn="r" fontAlgn="base">
              <a:spcBef>
                <a:spcPct val="0"/>
              </a:spcBef>
              <a:spcAft>
                <a:spcPct val="0"/>
              </a:spcAft>
            </a:pPr>
            <a:endParaRPr lang="pt-BR"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p:txBody>
      </p:sp>
      <p:sp>
        <p:nvSpPr>
          <p:cNvPr id="26" name="Título 3"/>
          <p:cNvSpPr txBox="1">
            <a:spLocks/>
          </p:cNvSpPr>
          <p:nvPr/>
        </p:nvSpPr>
        <p:spPr bwMode="auto">
          <a:xfrm>
            <a:off x="4265188" y="0"/>
            <a:ext cx="4843463" cy="1628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fontScale="97500" lnSpcReduction="10000"/>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t>CICLOS EVOLUTIVOS </a:t>
            </a:r>
            <a:b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br>
            <a:r>
              <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rPr>
              <a:t>DOS PLANETAS</a:t>
            </a:r>
          </a:p>
          <a:p>
            <a:pPr marL="0" marR="0" lvl="0" indent="0" algn="ctr" defTabSz="914400" rtl="0" eaLnBrk="1" fontAlgn="base" latinLnBrk="0" hangingPunct="1">
              <a:lnSpc>
                <a:spcPct val="100000"/>
              </a:lnSpc>
              <a:spcBef>
                <a:spcPct val="0"/>
              </a:spcBef>
              <a:spcAft>
                <a:spcPct val="0"/>
              </a:spcAft>
              <a:buClrTx/>
              <a:buSzTx/>
              <a:buFontTx/>
              <a:buNone/>
              <a:tabLst/>
              <a:defRPr/>
            </a:pPr>
            <a:r>
              <a:rPr lang="pt-BR" sz="3600"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ea typeface="+mj-ea"/>
                <a:cs typeface="+mj-cs"/>
              </a:rPr>
              <a:t>E SEUS HABITANTES</a:t>
            </a:r>
            <a:endParaRPr kumimoji="0" lang="pt-BR" sz="3600" i="0" u="none" strike="noStrike" kern="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Narrow" pitchFamily="34" charset="0"/>
              <a:ea typeface="+mj-ea"/>
              <a:cs typeface="+mj-cs"/>
            </a:endParaRPr>
          </a:p>
        </p:txBody>
      </p:sp>
      <p:sp>
        <p:nvSpPr>
          <p:cNvPr id="30" name="CaixaDeTexto 12"/>
          <p:cNvSpPr txBox="1">
            <a:spLocks noChangeArrowheads="1"/>
          </p:cNvSpPr>
          <p:nvPr/>
        </p:nvSpPr>
        <p:spPr bwMode="auto">
          <a:xfrm>
            <a:off x="107504" y="1476489"/>
            <a:ext cx="2520941" cy="523220"/>
          </a:xfrm>
          <a:prstGeom prst="rect">
            <a:avLst/>
          </a:prstGeom>
          <a:noFill/>
          <a:ln w="9525">
            <a:noFill/>
            <a:miter lim="800000"/>
            <a:headEnd/>
            <a:tailEnd/>
          </a:ln>
        </p:spPr>
        <p:txBody>
          <a:bodyPr wrap="square">
            <a:spAutoFit/>
          </a:bodyPr>
          <a:lstStyle/>
          <a:p>
            <a:pPr algn="ctr"/>
            <a:r>
              <a:rPr lang="pt-BR" sz="2800" b="1" dirty="0">
                <a:solidFill>
                  <a:srgbClr val="FFFF00"/>
                </a:solidFill>
                <a:latin typeface="Arial Narrow" pitchFamily="34" charset="0"/>
              </a:rPr>
              <a:t>Regeneração</a:t>
            </a:r>
          </a:p>
        </p:txBody>
      </p:sp>
      <p:cxnSp>
        <p:nvCxnSpPr>
          <p:cNvPr id="34" name="Conector angulado 21"/>
          <p:cNvCxnSpPr>
            <a:cxnSpLocks noChangeShapeType="1"/>
          </p:cNvCxnSpPr>
          <p:nvPr/>
        </p:nvCxnSpPr>
        <p:spPr bwMode="auto">
          <a:xfrm>
            <a:off x="1475656" y="4653136"/>
            <a:ext cx="1152789" cy="1131110"/>
          </a:xfrm>
          <a:prstGeom prst="bentConnector3">
            <a:avLst>
              <a:gd name="adj1" fmla="val 50000"/>
            </a:avLst>
          </a:prstGeom>
          <a:noFill/>
          <a:ln w="9525" algn="ctr">
            <a:solidFill>
              <a:schemeClr val="bg1"/>
            </a:solidFill>
            <a:round/>
            <a:headEnd/>
            <a:tailEnd type="arrow" w="med" len="med"/>
          </a:ln>
        </p:spPr>
      </p:cxnSp>
      <p:cxnSp>
        <p:nvCxnSpPr>
          <p:cNvPr id="44" name="Conector angulado 18"/>
          <p:cNvCxnSpPr>
            <a:cxnSpLocks noChangeShapeType="1"/>
          </p:cNvCxnSpPr>
          <p:nvPr/>
        </p:nvCxnSpPr>
        <p:spPr bwMode="auto">
          <a:xfrm>
            <a:off x="1747003" y="2353804"/>
            <a:ext cx="1765544" cy="144016"/>
          </a:xfrm>
          <a:prstGeom prst="bentConnector3">
            <a:avLst>
              <a:gd name="adj1" fmla="val 50000"/>
            </a:avLst>
          </a:prstGeom>
          <a:noFill/>
          <a:ln w="9525" algn="ctr">
            <a:solidFill>
              <a:schemeClr val="bg1"/>
            </a:solidFill>
            <a:round/>
            <a:headEnd/>
            <a:tailEnd type="arrow" w="med" len="med"/>
          </a:ln>
        </p:spPr>
      </p:cxnSp>
      <p:sp>
        <p:nvSpPr>
          <p:cNvPr id="41" name="Retângulo 40"/>
          <p:cNvSpPr/>
          <p:nvPr/>
        </p:nvSpPr>
        <p:spPr>
          <a:xfrm>
            <a:off x="2571072" y="2353804"/>
            <a:ext cx="6336704" cy="523220"/>
          </a:xfrm>
          <a:prstGeom prst="rect">
            <a:avLst/>
          </a:prstGeom>
        </p:spPr>
        <p:txBody>
          <a:bodyPr wrap="square">
            <a:spAutoFit/>
          </a:bodyPr>
          <a:lstStyle/>
          <a:p>
            <a:pPr algn="ctr"/>
            <a:r>
              <a:rPr lang="pt-BR" sz="2800" b="1" dirty="0">
                <a:solidFill>
                  <a:schemeClr val="bg1"/>
                </a:solidFill>
              </a:rPr>
              <a:t>Servem de transição.</a:t>
            </a:r>
          </a:p>
        </p:txBody>
      </p:sp>
      <p:sp>
        <p:nvSpPr>
          <p:cNvPr id="42" name="Retângulo 41"/>
          <p:cNvSpPr/>
          <p:nvPr/>
        </p:nvSpPr>
        <p:spPr>
          <a:xfrm>
            <a:off x="2648499" y="3151359"/>
            <a:ext cx="6336704" cy="954107"/>
          </a:xfrm>
          <a:prstGeom prst="rect">
            <a:avLst/>
          </a:prstGeom>
        </p:spPr>
        <p:txBody>
          <a:bodyPr wrap="square">
            <a:spAutoFit/>
          </a:bodyPr>
          <a:lstStyle/>
          <a:p>
            <a:pPr algn="ctr"/>
            <a:r>
              <a:rPr lang="pt-BR" sz="2800" b="1" dirty="0">
                <a:solidFill>
                  <a:schemeClr val="bg1"/>
                </a:solidFill>
              </a:rPr>
              <a:t>É o próximo passo evolutivo em que a Terra passará. </a:t>
            </a:r>
          </a:p>
        </p:txBody>
      </p:sp>
      <p:cxnSp>
        <p:nvCxnSpPr>
          <p:cNvPr id="48" name="Conector angulado 18"/>
          <p:cNvCxnSpPr>
            <a:cxnSpLocks noChangeShapeType="1"/>
          </p:cNvCxnSpPr>
          <p:nvPr/>
        </p:nvCxnSpPr>
        <p:spPr bwMode="auto">
          <a:xfrm>
            <a:off x="1797628" y="2996952"/>
            <a:ext cx="1765544" cy="144016"/>
          </a:xfrm>
          <a:prstGeom prst="bentConnector3">
            <a:avLst>
              <a:gd name="adj1" fmla="val 50000"/>
            </a:avLst>
          </a:prstGeom>
          <a:noFill/>
          <a:ln w="9525" algn="ctr">
            <a:solidFill>
              <a:schemeClr val="bg1"/>
            </a:solidFill>
            <a:round/>
            <a:headEnd/>
            <a:tailEnd type="arrow" w="med" len="med"/>
          </a:ln>
        </p:spPr>
      </p:cxnSp>
      <p:sp>
        <p:nvSpPr>
          <p:cNvPr id="50" name="Retângulo 49"/>
          <p:cNvSpPr/>
          <p:nvPr/>
        </p:nvSpPr>
        <p:spPr>
          <a:xfrm>
            <a:off x="2807296" y="4432188"/>
            <a:ext cx="6336704" cy="954107"/>
          </a:xfrm>
          <a:prstGeom prst="rect">
            <a:avLst/>
          </a:prstGeom>
        </p:spPr>
        <p:txBody>
          <a:bodyPr wrap="square">
            <a:spAutoFit/>
          </a:bodyPr>
          <a:lstStyle/>
          <a:p>
            <a:pPr algn="ctr">
              <a:spcBef>
                <a:spcPct val="50000"/>
              </a:spcBef>
            </a:pPr>
            <a:r>
              <a:rPr lang="pt-BR" sz="2800" b="1" dirty="0">
                <a:solidFill>
                  <a:schemeClr val="bg1"/>
                </a:solidFill>
              </a:rPr>
              <a:t>É a reconstrução da sociedade sobre novos valores morais. </a:t>
            </a:r>
          </a:p>
        </p:txBody>
      </p:sp>
      <p:cxnSp>
        <p:nvCxnSpPr>
          <p:cNvPr id="13" name="Conector angulado 18"/>
          <p:cNvCxnSpPr>
            <a:cxnSpLocks noChangeShapeType="1"/>
          </p:cNvCxnSpPr>
          <p:nvPr/>
        </p:nvCxnSpPr>
        <p:spPr bwMode="auto">
          <a:xfrm>
            <a:off x="1750645" y="4138619"/>
            <a:ext cx="1765544" cy="144016"/>
          </a:xfrm>
          <a:prstGeom prst="bentConnector3">
            <a:avLst>
              <a:gd name="adj1" fmla="val 50000"/>
            </a:avLst>
          </a:prstGeom>
          <a:noFill/>
          <a:ln w="9525" algn="ctr">
            <a:solidFill>
              <a:schemeClr val="bg1"/>
            </a:solidFill>
            <a:round/>
            <a:headEnd/>
            <a:tailEnd type="arrow" w="med" len="med"/>
          </a:ln>
        </p:spPr>
      </p:cxnSp>
      <p:pic>
        <p:nvPicPr>
          <p:cNvPr id="46" name="Picture 2" descr="http://transitoriamente.files.wordpress.com/2009/01/planeta_terra1.jpg"/>
          <p:cNvPicPr>
            <a:picLocks noChangeAspect="1" noChangeArrowheads="1"/>
          </p:cNvPicPr>
          <p:nvPr/>
        </p:nvPicPr>
        <p:blipFill>
          <a:blip r:embed="rId3" cstate="print"/>
          <a:srcRect/>
          <a:stretch>
            <a:fillRect/>
          </a:stretch>
        </p:blipFill>
        <p:spPr bwMode="auto">
          <a:xfrm>
            <a:off x="91968" y="2658208"/>
            <a:ext cx="2006376" cy="2006376"/>
          </a:xfrm>
          <a:prstGeom prst="rect">
            <a:avLst/>
          </a:prstGeom>
          <a:noFill/>
          <a:ln w="9525">
            <a:noFill/>
            <a:miter lim="800000"/>
            <a:headEnd/>
            <a:tailEnd/>
          </a:ln>
        </p:spPr>
      </p:pic>
      <p:sp>
        <p:nvSpPr>
          <p:cNvPr id="17" name="Retângulo 16"/>
          <p:cNvSpPr/>
          <p:nvPr/>
        </p:nvSpPr>
        <p:spPr>
          <a:xfrm>
            <a:off x="2651138" y="5522636"/>
            <a:ext cx="6336704" cy="523220"/>
          </a:xfrm>
          <a:prstGeom prst="rect">
            <a:avLst/>
          </a:prstGeom>
        </p:spPr>
        <p:txBody>
          <a:bodyPr wrap="square">
            <a:spAutoFit/>
          </a:bodyPr>
          <a:lstStyle/>
          <a:p>
            <a:pPr algn="ctr">
              <a:spcBef>
                <a:spcPct val="50000"/>
              </a:spcBef>
            </a:pPr>
            <a:r>
              <a:rPr lang="pt-BR" sz="2800" b="1" dirty="0">
                <a:solidFill>
                  <a:schemeClr val="bg1"/>
                </a:solidFill>
              </a:rPr>
              <a:t>O bem predomina sobre o mal. </a:t>
            </a:r>
          </a:p>
        </p:txBody>
      </p:sp>
    </p:spTree>
    <p:extLst>
      <p:ext uri="{BB962C8B-B14F-4D97-AF65-F5344CB8AC3E}">
        <p14:creationId xmlns:p14="http://schemas.microsoft.com/office/powerpoint/2010/main" val="15343136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500" fill="hold"/>
                                        <p:tgtEl>
                                          <p:spTgt spid="42"/>
                                        </p:tgtEl>
                                        <p:attrNameLst>
                                          <p:attrName>ppt_x</p:attrName>
                                        </p:attrNameLst>
                                      </p:cBhvr>
                                      <p:tavLst>
                                        <p:tav tm="0">
                                          <p:val>
                                            <p:strVal val="#ppt_x"/>
                                          </p:val>
                                        </p:tav>
                                        <p:tav tm="100000">
                                          <p:val>
                                            <p:strVal val="#ppt_x"/>
                                          </p:val>
                                        </p:tav>
                                      </p:tavLst>
                                    </p:anim>
                                    <p:anim calcmode="lin" valueType="num">
                                      <p:cBhvr additive="base">
                                        <p:cTn id="1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50"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Espaço Reservado para Número de Slide 3"/>
          <p:cNvSpPr>
            <a:spLocks noGrp="1"/>
          </p:cNvSpPr>
          <p:nvPr>
            <p:ph type="sldNum" sz="quarter" idx="12"/>
          </p:nvPr>
        </p:nvSpPr>
        <p:spPr>
          <a:xfrm>
            <a:off x="7239000" y="6248400"/>
            <a:ext cx="1905000" cy="457200"/>
          </a:xfrm>
          <a:prstGeom prst="rect">
            <a:avLst/>
          </a:prstGeom>
        </p:spPr>
        <p:txBody>
          <a:bodyPr/>
          <a:lstStyle/>
          <a:p>
            <a:fld id="{46ADA9D5-5DF6-49BD-9911-77A7047DFE24}" type="slidenum">
              <a:rPr lang="pt-BR"/>
              <a:pPr/>
              <a:t>14</a:t>
            </a:fld>
            <a:endParaRPr lang="pt-BR"/>
          </a:p>
        </p:txBody>
      </p:sp>
      <p:sp>
        <p:nvSpPr>
          <p:cNvPr id="24" name="Retângulo 23"/>
          <p:cNvSpPr/>
          <p:nvPr/>
        </p:nvSpPr>
        <p:spPr bwMode="auto">
          <a:xfrm>
            <a:off x="0" y="0"/>
            <a:ext cx="9144000" cy="6858000"/>
          </a:xfrm>
          <a:prstGeom prst="rect">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algn="r" fontAlgn="base">
              <a:spcBef>
                <a:spcPct val="0"/>
              </a:spcBef>
              <a:spcAft>
                <a:spcPct val="0"/>
              </a:spcAft>
            </a:pPr>
            <a:endParaRPr kumimoji="0" lang="pt-BR" sz="1800" i="0" u="none" strike="noStrike" normalizeH="0" baseline="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charset="0"/>
            </a:endParaRPr>
          </a:p>
        </p:txBody>
      </p:sp>
      <p:pic>
        <p:nvPicPr>
          <p:cNvPr id="29" name="Picture 2" descr="http://transitoriamente.files.wordpress.com/2009/01/planeta_terra1.jpg"/>
          <p:cNvPicPr>
            <a:picLocks noChangeAspect="1" noChangeArrowheads="1"/>
          </p:cNvPicPr>
          <p:nvPr/>
        </p:nvPicPr>
        <p:blipFill>
          <a:blip r:embed="rId3" cstate="print"/>
          <a:srcRect/>
          <a:stretch>
            <a:fillRect/>
          </a:stretch>
        </p:blipFill>
        <p:spPr bwMode="auto">
          <a:xfrm>
            <a:off x="2490043" y="344488"/>
            <a:ext cx="1571625" cy="1571625"/>
          </a:xfrm>
          <a:prstGeom prst="rect">
            <a:avLst/>
          </a:prstGeom>
          <a:noFill/>
          <a:ln w="9525">
            <a:noFill/>
            <a:miter lim="800000"/>
            <a:headEnd/>
            <a:tailEnd/>
          </a:ln>
        </p:spPr>
      </p:pic>
      <p:sp>
        <p:nvSpPr>
          <p:cNvPr id="33" name="CaixaDeTexto 16"/>
          <p:cNvSpPr txBox="1">
            <a:spLocks noChangeArrowheads="1"/>
          </p:cNvSpPr>
          <p:nvPr/>
        </p:nvSpPr>
        <p:spPr bwMode="auto">
          <a:xfrm>
            <a:off x="4274434" y="747976"/>
            <a:ext cx="2932049" cy="461665"/>
          </a:xfrm>
          <a:prstGeom prst="rect">
            <a:avLst/>
          </a:prstGeom>
          <a:noFill/>
          <a:ln w="9525">
            <a:noFill/>
            <a:miter lim="800000"/>
            <a:headEnd/>
            <a:tailEnd/>
          </a:ln>
        </p:spPr>
        <p:txBody>
          <a:bodyPr wrap="square">
            <a:spAutoFit/>
          </a:bodyPr>
          <a:lstStyle/>
          <a:p>
            <a:pPr algn="ctr"/>
            <a:r>
              <a:rPr lang="pt-BR" sz="2400" b="1" dirty="0">
                <a:solidFill>
                  <a:srgbClr val="FFFF00"/>
                </a:solidFill>
                <a:latin typeface="Arial Narrow" pitchFamily="34" charset="0"/>
              </a:rPr>
              <a:t>Celestes ou Divinos</a:t>
            </a:r>
          </a:p>
        </p:txBody>
      </p:sp>
      <p:pic>
        <p:nvPicPr>
          <p:cNvPr id="40" name="Picture 2" descr="http://transitoriamente.files.wordpress.com/2009/01/planeta_terra1.jpg"/>
          <p:cNvPicPr>
            <a:picLocks noChangeAspect="1" noChangeArrowheads="1"/>
          </p:cNvPicPr>
          <p:nvPr/>
        </p:nvPicPr>
        <p:blipFill>
          <a:blip r:embed="rId3" cstate="print"/>
          <a:srcRect/>
          <a:stretch>
            <a:fillRect/>
          </a:stretch>
        </p:blipFill>
        <p:spPr bwMode="auto">
          <a:xfrm>
            <a:off x="7407115" y="192995"/>
            <a:ext cx="1571625" cy="1571625"/>
          </a:xfrm>
          <a:prstGeom prst="rect">
            <a:avLst/>
          </a:prstGeom>
          <a:noFill/>
          <a:ln w="9525">
            <a:noFill/>
            <a:miter lim="800000"/>
            <a:headEnd/>
            <a:tailEnd/>
          </a:ln>
        </p:spPr>
      </p:pic>
      <p:sp>
        <p:nvSpPr>
          <p:cNvPr id="43" name="CaixaDeTexto 15"/>
          <p:cNvSpPr txBox="1">
            <a:spLocks noChangeArrowheads="1"/>
          </p:cNvSpPr>
          <p:nvPr/>
        </p:nvSpPr>
        <p:spPr bwMode="auto">
          <a:xfrm>
            <a:off x="323528" y="620688"/>
            <a:ext cx="2166515" cy="830997"/>
          </a:xfrm>
          <a:prstGeom prst="rect">
            <a:avLst/>
          </a:prstGeom>
          <a:noFill/>
          <a:ln w="9525">
            <a:noFill/>
            <a:miter lim="800000"/>
            <a:headEnd/>
            <a:tailEnd/>
          </a:ln>
        </p:spPr>
        <p:txBody>
          <a:bodyPr wrap="square">
            <a:spAutoFit/>
          </a:bodyPr>
          <a:lstStyle/>
          <a:p>
            <a:pPr algn="ctr"/>
            <a:r>
              <a:rPr lang="pt-BR" sz="2400" b="1" dirty="0">
                <a:solidFill>
                  <a:srgbClr val="FFFF00"/>
                </a:solidFill>
                <a:latin typeface="Arial Narrow" pitchFamily="34" charset="0"/>
              </a:rPr>
              <a:t>Felizes ou Ditosos</a:t>
            </a:r>
          </a:p>
        </p:txBody>
      </p:sp>
      <p:sp>
        <p:nvSpPr>
          <p:cNvPr id="2" name="Retângulo 1"/>
          <p:cNvSpPr/>
          <p:nvPr/>
        </p:nvSpPr>
        <p:spPr>
          <a:xfrm>
            <a:off x="53751" y="2060848"/>
            <a:ext cx="9036497" cy="4524315"/>
          </a:xfrm>
          <a:prstGeom prst="rect">
            <a:avLst/>
          </a:prstGeom>
        </p:spPr>
        <p:txBody>
          <a:bodyPr wrap="square">
            <a:spAutoFit/>
          </a:bodyPr>
          <a:lstStyle/>
          <a:p>
            <a:pPr algn="ctr"/>
            <a:r>
              <a:rPr lang="pt-BR" sz="3200" b="1" dirty="0">
                <a:solidFill>
                  <a:schemeClr val="bg1"/>
                </a:solidFill>
                <a:effectLst>
                  <a:outerShdw blurRad="38100" dist="38100" dir="2700000" algn="tl">
                    <a:srgbClr val="000000">
                      <a:alpha val="43137"/>
                    </a:srgbClr>
                  </a:outerShdw>
                </a:effectLst>
              </a:rPr>
              <a:t>(...) Deus não é parcial para qualquer de seus filhos; a todos dá os mesmos direitos e as mesmas facilidades para chegarem a tais mundos. Fá-los partir todos do mesmo ponto e a nenhum dota melhor do que aos outros; a todos são acessíveis as mais altas categorias: apenas lhes cumpre a eles conquistá-las pelo seu trabalho, alcançá-las mais depressa, ou permanecer inativos por séculos de séculos no lodaçal da Humanidade.</a:t>
            </a:r>
          </a:p>
        </p:txBody>
      </p:sp>
    </p:spTree>
    <p:extLst>
      <p:ext uri="{BB962C8B-B14F-4D97-AF65-F5344CB8AC3E}">
        <p14:creationId xmlns:p14="http://schemas.microsoft.com/office/powerpoint/2010/main" val="29694677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Vertical)">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barn(inVertical)">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body"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normAutofit/>
          </a:bodyPr>
          <a:lstStyle/>
          <a:p>
            <a:pPr>
              <a:lnSpc>
                <a:spcPct val="95000"/>
              </a:lnSpc>
              <a:buClr>
                <a:srgbClr val="CC0000"/>
              </a:buClr>
              <a:buSzPct val="80000"/>
              <a:buFont typeface="Wingdings" pitchFamily="2" charset="2"/>
              <a:buChar char="ð"/>
              <a:defRPr/>
            </a:pPr>
            <a:endParaRPr lang="pt-BR" sz="2400" b="1" dirty="0">
              <a:solidFill>
                <a:srgbClr val="000099"/>
              </a:solidFill>
              <a:effectLst>
                <a:outerShdw blurRad="38100" dist="38100" dir="2700000" algn="tl">
                  <a:srgbClr val="000000"/>
                </a:outerShdw>
              </a:effectLst>
              <a:latin typeface="Arial" charset="0"/>
            </a:endParaRPr>
          </a:p>
          <a:p>
            <a:pPr>
              <a:lnSpc>
                <a:spcPct val="95000"/>
              </a:lnSpc>
              <a:buClr>
                <a:srgbClr val="CC0000"/>
              </a:buClr>
              <a:buSzPct val="80000"/>
              <a:buNone/>
              <a:defRPr/>
            </a:pPr>
            <a:endParaRPr lang="pt-BR" sz="2400" b="1" dirty="0">
              <a:solidFill>
                <a:srgbClr val="000099"/>
              </a:solidFill>
              <a:effectLst>
                <a:outerShdw blurRad="38100" dist="38100" dir="2700000" algn="tl">
                  <a:srgbClr val="000000"/>
                </a:outerShdw>
              </a:effectLst>
              <a:latin typeface="Arial" charset="0"/>
            </a:endParaRPr>
          </a:p>
          <a:p>
            <a:pPr>
              <a:lnSpc>
                <a:spcPct val="95000"/>
              </a:lnSpc>
              <a:buClr>
                <a:srgbClr val="CC0000"/>
              </a:buClr>
              <a:buSzPct val="80000"/>
              <a:buNone/>
              <a:defRPr/>
            </a:pPr>
            <a:endParaRPr lang="pt-BR" sz="2400" b="1" dirty="0">
              <a:solidFill>
                <a:schemeClr val="bg1"/>
              </a:solidFill>
              <a:effectLst>
                <a:outerShdw blurRad="38100" dist="38100" dir="2700000" algn="tl">
                  <a:srgbClr val="000000"/>
                </a:outerShdw>
              </a:effectLst>
              <a:latin typeface="Arial" charset="0"/>
            </a:endParaRPr>
          </a:p>
          <a:p>
            <a:pPr>
              <a:lnSpc>
                <a:spcPct val="95000"/>
              </a:lnSpc>
              <a:buClr>
                <a:srgbClr val="CC0000"/>
              </a:buClr>
              <a:buSzPct val="80000"/>
              <a:buNone/>
              <a:defRPr/>
            </a:pPr>
            <a:r>
              <a:rPr lang="pt-BR" sz="2400" b="1" dirty="0">
                <a:solidFill>
                  <a:schemeClr val="bg1"/>
                </a:solidFill>
                <a:effectLst>
                  <a:outerShdw blurRad="38100" dist="38100" dir="2700000" algn="tl">
                    <a:srgbClr val="000000"/>
                  </a:outerShdw>
                </a:effectLst>
                <a:latin typeface="Arial" charset="0"/>
              </a:rPr>
              <a:t>    Emmanuel, no livro “Religião dos Espíritos”:</a:t>
            </a:r>
          </a:p>
          <a:p>
            <a:pPr>
              <a:lnSpc>
                <a:spcPct val="95000"/>
              </a:lnSpc>
              <a:buClr>
                <a:srgbClr val="CC0000"/>
              </a:buClr>
              <a:buSzPct val="80000"/>
              <a:buNone/>
              <a:defRPr/>
            </a:pPr>
            <a:endParaRPr lang="pt-BR" sz="2400" b="1" dirty="0">
              <a:solidFill>
                <a:schemeClr val="bg1"/>
              </a:solidFill>
              <a:effectLst>
                <a:outerShdw blurRad="38100" dist="38100" dir="2700000" algn="tl">
                  <a:srgbClr val="000000"/>
                </a:outerShdw>
              </a:effectLst>
              <a:latin typeface="Arial" charset="0"/>
            </a:endParaRPr>
          </a:p>
          <a:p>
            <a:pPr>
              <a:lnSpc>
                <a:spcPct val="95000"/>
              </a:lnSpc>
              <a:buClr>
                <a:srgbClr val="CC0000"/>
              </a:buClr>
              <a:buSzPct val="80000"/>
              <a:buNone/>
              <a:defRPr/>
            </a:pPr>
            <a:endParaRPr lang="pt-BR" sz="2400" b="1" dirty="0">
              <a:solidFill>
                <a:schemeClr val="bg1"/>
              </a:solidFill>
              <a:effectLst>
                <a:outerShdw blurRad="38100" dist="38100" dir="2700000" algn="tl">
                  <a:srgbClr val="000000"/>
                </a:outerShdw>
              </a:effectLst>
              <a:latin typeface="Arial" charset="0"/>
            </a:endParaRPr>
          </a:p>
          <a:p>
            <a:pPr>
              <a:lnSpc>
                <a:spcPct val="95000"/>
              </a:lnSpc>
              <a:buClr>
                <a:srgbClr val="CC0000"/>
              </a:buClr>
              <a:buSzPct val="80000"/>
              <a:buNone/>
              <a:defRPr/>
            </a:pPr>
            <a:r>
              <a:rPr lang="pt-BR" sz="2400" b="1" dirty="0">
                <a:solidFill>
                  <a:schemeClr val="bg1"/>
                </a:solidFill>
                <a:effectLst>
                  <a:outerShdw blurRad="38100" dist="38100" dir="2700000" algn="tl">
                    <a:srgbClr val="000000"/>
                  </a:outerShdw>
                </a:effectLst>
                <a:latin typeface="Arial" charset="0"/>
              </a:rPr>
              <a:t>“(... )temos, assim, no Espaço Incomensurável, </a:t>
            </a:r>
          </a:p>
          <a:p>
            <a:pPr>
              <a:lnSpc>
                <a:spcPct val="95000"/>
              </a:lnSpc>
              <a:buClr>
                <a:srgbClr val="CC0000"/>
              </a:buClr>
              <a:buSzPct val="80000"/>
              <a:buNone/>
              <a:defRPr/>
            </a:pPr>
            <a:r>
              <a:rPr lang="pt-BR" sz="2400" b="1" dirty="0">
                <a:solidFill>
                  <a:schemeClr val="bg1"/>
                </a:solidFill>
                <a:effectLst>
                  <a:outerShdw blurRad="38100" dist="38100" dir="2700000" algn="tl">
                    <a:srgbClr val="000000"/>
                  </a:outerShdw>
                </a:effectLst>
                <a:latin typeface="Arial" charset="0"/>
              </a:rPr>
              <a:t>    mundos-berços e mundos-experiências, mundos universidades e mundos-templos, mundos oficinas e mundos-reformatórios, mundos-hospitais e mundos-prisões ...”</a:t>
            </a:r>
          </a:p>
          <a:p>
            <a:pPr>
              <a:lnSpc>
                <a:spcPct val="95000"/>
              </a:lnSpc>
              <a:buClr>
                <a:srgbClr val="CC0000"/>
              </a:buClr>
              <a:buSzPct val="80000"/>
              <a:buFont typeface="Wingdings" pitchFamily="2" charset="2"/>
              <a:buChar char="ð"/>
              <a:defRPr/>
            </a:pPr>
            <a:endParaRPr lang="pt-BR" sz="2400" b="1" dirty="0">
              <a:solidFill>
                <a:srgbClr val="000099"/>
              </a:solidFill>
              <a:effectLst>
                <a:outerShdw blurRad="38100" dist="38100" dir="2700000" algn="tl">
                  <a:srgbClr val="000000"/>
                </a:outerShdw>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8194">
                                            <p:txEl>
                                              <p:pRg st="3" end="3"/>
                                            </p:txEl>
                                          </p:spTgt>
                                        </p:tgtEl>
                                        <p:attrNameLst>
                                          <p:attrName>style.visibility</p:attrName>
                                        </p:attrNameLst>
                                      </p:cBhvr>
                                      <p:to>
                                        <p:strVal val="visible"/>
                                      </p:to>
                                    </p:set>
                                    <p:animEffect transition="in" filter="blinds(vertical)">
                                      <p:cBhvr>
                                        <p:cTn id="7" dur="500"/>
                                        <p:tgtEl>
                                          <p:spTgt spid="8194">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8194">
                                            <p:txEl>
                                              <p:pRg st="6" end="6"/>
                                            </p:txEl>
                                          </p:spTgt>
                                        </p:tgtEl>
                                        <p:attrNameLst>
                                          <p:attrName>style.visibility</p:attrName>
                                        </p:attrNameLst>
                                      </p:cBhvr>
                                      <p:to>
                                        <p:strVal val="visible"/>
                                      </p:to>
                                    </p:set>
                                    <p:animEffect transition="in" filter="blinds(vertical)">
                                      <p:cBhvr>
                                        <p:cTn id="12" dur="500"/>
                                        <p:tgtEl>
                                          <p:spTgt spid="8194">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8194">
                                            <p:txEl>
                                              <p:pRg st="7" end="7"/>
                                            </p:txEl>
                                          </p:spTgt>
                                        </p:tgtEl>
                                        <p:attrNameLst>
                                          <p:attrName>style.visibility</p:attrName>
                                        </p:attrNameLst>
                                      </p:cBhvr>
                                      <p:to>
                                        <p:strVal val="visible"/>
                                      </p:to>
                                    </p:set>
                                    <p:animEffect transition="in" filter="blinds(vertical)">
                                      <p:cBhvr>
                                        <p:cTn id="17" dur="500"/>
                                        <p:tgtEl>
                                          <p:spTgt spid="819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build="p" bldLvl="5"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r="6892"/>
          <a:stretch/>
        </p:blipFill>
        <p:spPr>
          <a:xfrm>
            <a:off x="-1" y="-70758"/>
            <a:ext cx="9170527" cy="7028150"/>
          </a:xfrm>
          <a:prstGeom prst="rect">
            <a:avLst/>
          </a:prstGeom>
        </p:spPr>
      </p:pic>
      <p:sp>
        <p:nvSpPr>
          <p:cNvPr id="3" name="Subtítulo 2"/>
          <p:cNvSpPr>
            <a:spLocks noGrp="1"/>
          </p:cNvSpPr>
          <p:nvPr>
            <p:ph type="subTitle" idx="1"/>
          </p:nvPr>
        </p:nvSpPr>
        <p:spPr>
          <a:xfrm>
            <a:off x="-1" y="1728192"/>
            <a:ext cx="9144001" cy="3429000"/>
          </a:xfrm>
        </p:spPr>
        <p:txBody>
          <a:bodyPr>
            <a:normAutofit lnSpcReduction="10000"/>
          </a:bodyPr>
          <a:lstStyle/>
          <a:p>
            <a:r>
              <a:rPr lang="pt-BR" b="1" dirty="0">
                <a:solidFill>
                  <a:schemeClr val="tx1"/>
                </a:solidFill>
              </a:rPr>
              <a:t>.. </a:t>
            </a:r>
            <a:r>
              <a:rPr lang="pt-BR" b="1" dirty="0">
                <a:solidFill>
                  <a:schemeClr val="bg1"/>
                </a:solidFill>
              </a:rPr>
              <a:t>Entre essas moradas materiais, no intervalo desses mundos planetários, prisões ou presídios flutuam no Espaço, outros domínios da Vida se estendem, vida espiritual, vida gloriosa, que nossos sentidos espessos não podem perceber porque, sob suas radiações, quebrar-se-iam qual se rompe o vidro ao choque de uma pedra.</a:t>
            </a:r>
            <a:endParaRPr lang="pt-BR" dirty="0">
              <a:solidFill>
                <a:schemeClr val="bg1"/>
              </a:solidFill>
            </a:endParaRPr>
          </a:p>
          <a:p>
            <a:endParaRPr lang="pt-BR" dirty="0">
              <a:solidFill>
                <a:schemeClr val="bg1"/>
              </a:solidFill>
            </a:endParaRPr>
          </a:p>
        </p:txBody>
      </p:sp>
    </p:spTree>
    <p:extLst>
      <p:ext uri="{BB962C8B-B14F-4D97-AF65-F5344CB8AC3E}">
        <p14:creationId xmlns:p14="http://schemas.microsoft.com/office/powerpoint/2010/main" val="3497617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body"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lgn="ctr">
              <a:buFontTx/>
              <a:buNone/>
              <a:defRPr/>
            </a:pPr>
            <a:r>
              <a:rPr lang="pt-BR" sz="2400" b="1" dirty="0">
                <a:solidFill>
                  <a:schemeClr val="bg1"/>
                </a:solidFill>
                <a:effectLst>
                  <a:outerShdw blurRad="38100" dist="38100" dir="2700000" algn="tl">
                    <a:srgbClr val="000000"/>
                  </a:outerShdw>
                </a:effectLst>
                <a:latin typeface="Arial" charset="0"/>
              </a:rPr>
              <a:t>Mundos Transitórios</a:t>
            </a:r>
            <a:endParaRPr lang="pt-BR" sz="2400" b="1" dirty="0">
              <a:solidFill>
                <a:schemeClr val="bg1"/>
              </a:solidFill>
              <a:effectLst>
                <a:outerShdw blurRad="38100" dist="38100" dir="2700000" algn="tl">
                  <a:srgbClr val="FFFFFF"/>
                </a:outerShdw>
              </a:effectLst>
              <a:latin typeface="Arial" charset="0"/>
            </a:endParaRPr>
          </a:p>
          <a:p>
            <a:pPr>
              <a:buClr>
                <a:srgbClr val="CC0000"/>
              </a:buClr>
              <a:buSzPct val="85000"/>
              <a:buFont typeface="Wingdings" pitchFamily="2" charset="2"/>
              <a:buChar char="Ê"/>
              <a:defRPr/>
            </a:pPr>
            <a:r>
              <a:rPr lang="pt-BR" sz="2400" b="1" dirty="0">
                <a:solidFill>
                  <a:schemeClr val="bg1"/>
                </a:solidFill>
                <a:effectLst>
                  <a:outerShdw blurRad="38100" dist="38100" dir="2700000" algn="tl">
                    <a:srgbClr val="000000"/>
                  </a:outerShdw>
                </a:effectLst>
                <a:latin typeface="Arial" charset="0"/>
              </a:rPr>
              <a:t>são mundos que servem de estações ou ponto de repouso aos Espíritos Errantes.</a:t>
            </a:r>
          </a:p>
          <a:p>
            <a:pPr>
              <a:buClr>
                <a:srgbClr val="CC0000"/>
              </a:buClr>
              <a:buSzPct val="85000"/>
              <a:buFont typeface="Wingdings" pitchFamily="2" charset="2"/>
              <a:buChar char="Ê"/>
              <a:defRPr/>
            </a:pPr>
            <a:r>
              <a:rPr lang="pt-BR" sz="2400" b="1" dirty="0">
                <a:solidFill>
                  <a:schemeClr val="bg1"/>
                </a:solidFill>
                <a:effectLst>
                  <a:outerShdw blurRad="38100" dist="38100" dir="2700000" algn="tl">
                    <a:srgbClr val="000000"/>
                  </a:outerShdw>
                </a:effectLst>
                <a:latin typeface="Arial" charset="0"/>
              </a:rPr>
              <a:t>Existem mundos, conforme a natureza dos espíritos, a que eles tem acesso, onde gozam de maior ou menor bem-estar. Os espíritos que se encontram nesses mundos são livres para deixá-los, a fim de irem para onde devam ir	</a:t>
            </a:r>
          </a:p>
          <a:p>
            <a:pPr>
              <a:buClr>
                <a:srgbClr val="CC0000"/>
              </a:buClr>
              <a:buSzPct val="85000"/>
              <a:buFont typeface="Wingdings" pitchFamily="2" charset="2"/>
              <a:buChar char="Ê"/>
              <a:defRPr/>
            </a:pPr>
            <a:r>
              <a:rPr lang="pt-BR" sz="2400" b="1" dirty="0">
                <a:solidFill>
                  <a:schemeClr val="bg1"/>
                </a:solidFill>
                <a:effectLst>
                  <a:outerShdw blurRad="38100" dist="38100" dir="2700000" algn="tl">
                    <a:srgbClr val="000000"/>
                  </a:outerShdw>
                </a:effectLst>
                <a:latin typeface="Arial" charset="0"/>
              </a:rPr>
              <a:t>Os espíritos progridem nos mundos transitórios ao se instruírem com vistas à perfeição. 	</a:t>
            </a:r>
          </a:p>
          <a:p>
            <a:pPr>
              <a:buClr>
                <a:srgbClr val="CC0000"/>
              </a:buClr>
              <a:buSzPct val="85000"/>
              <a:buFont typeface="Wingdings" pitchFamily="2" charset="2"/>
              <a:buChar char="Ê"/>
              <a:defRPr/>
            </a:pPr>
            <a:r>
              <a:rPr lang="pt-BR" sz="2400" b="1" dirty="0">
                <a:solidFill>
                  <a:schemeClr val="bg1"/>
                </a:solidFill>
                <a:effectLst>
                  <a:outerShdw blurRad="38100" dist="38100" dir="2700000" algn="tl">
                    <a:srgbClr val="000000"/>
                  </a:outerShdw>
                </a:effectLst>
                <a:latin typeface="Arial" charset="0"/>
              </a:rPr>
              <a:t>Esses mundos não são habitados por seres corpóreos, sua superfície é estéril, pois os habitantes de nada necessitam da parte material. 	</a:t>
            </a:r>
          </a:p>
          <a:p>
            <a:pPr>
              <a:buClr>
                <a:srgbClr val="CC0000"/>
              </a:buClr>
              <a:buSzPct val="85000"/>
              <a:buFont typeface="Wingdings" pitchFamily="2" charset="2"/>
              <a:buChar char="Ê"/>
              <a:defRPr/>
            </a:pPr>
            <a:r>
              <a:rPr lang="pt-BR" sz="2400" b="1" dirty="0">
                <a:solidFill>
                  <a:schemeClr val="bg1"/>
                </a:solidFill>
                <a:effectLst>
                  <a:outerShdw blurRad="38100" dist="38100" dir="2700000" algn="tl">
                    <a:srgbClr val="000000"/>
                  </a:outerShdw>
                </a:effectLst>
                <a:latin typeface="Arial" charset="0"/>
              </a:rPr>
              <a:t>Estes mundos são estéreis apenas temporariamente. 	</a:t>
            </a:r>
          </a:p>
          <a:p>
            <a:pPr>
              <a:buClr>
                <a:srgbClr val="CC0000"/>
              </a:buClr>
              <a:buSzPct val="85000"/>
              <a:buFont typeface="Wingdings" pitchFamily="2" charset="2"/>
              <a:buChar char="Ê"/>
              <a:defRPr/>
            </a:pPr>
            <a:r>
              <a:rPr lang="pt-BR" sz="2400" b="1" dirty="0">
                <a:solidFill>
                  <a:schemeClr val="bg1"/>
                </a:solidFill>
                <a:effectLst>
                  <a:outerShdw blurRad="38100" dist="38100" dir="2700000" algn="tl">
                    <a:srgbClr val="000000"/>
                  </a:outerShdw>
                </a:effectLst>
                <a:latin typeface="Arial" charset="0"/>
              </a:rPr>
              <a:t>Mesmo não tendo belezas naturais, refletem as belezas da imensidade. 	</a:t>
            </a:r>
          </a:p>
          <a:p>
            <a:pPr>
              <a:buClr>
                <a:srgbClr val="CC0000"/>
              </a:buClr>
              <a:buSzPct val="85000"/>
              <a:buFont typeface="Wingdings" pitchFamily="2" charset="2"/>
              <a:buChar char="Ê"/>
              <a:defRPr/>
            </a:pPr>
            <a:r>
              <a:rPr lang="pt-BR" sz="2400" b="1" dirty="0">
                <a:solidFill>
                  <a:schemeClr val="bg1"/>
                </a:solidFill>
                <a:effectLst>
                  <a:outerShdw blurRad="38100" dist="38100" dir="2700000" algn="tl">
                    <a:srgbClr val="000000"/>
                  </a:outerShdw>
                </a:effectLst>
                <a:latin typeface="Arial" charset="0"/>
              </a:rPr>
              <a:t>A Terra já pertenceu à categoria de mundo transitório. Este fato ocorreu durante sua formação. </a:t>
            </a:r>
            <a:r>
              <a:rPr lang="pt-BR" sz="2400" b="1" dirty="0">
                <a:solidFill>
                  <a:srgbClr val="000099"/>
                </a:solidFill>
                <a:effectLst>
                  <a:outerShdw blurRad="38100" dist="38100" dir="2700000" algn="tl">
                    <a:srgbClr val="000000"/>
                  </a:outerShdw>
                </a:effectLst>
                <a:latin typeface="Arial" charset="0"/>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anim calcmode="lin" valueType="num">
                                      <p:cBhvr additive="base">
                                        <p:cTn id="7" dur="500" fill="hold"/>
                                        <p:tgtEl>
                                          <p:spTgt spid="4098">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09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098">
                                            <p:txEl>
                                              <p:pRg st="1" end="1"/>
                                            </p:txEl>
                                          </p:spTgt>
                                        </p:tgtEl>
                                        <p:attrNameLst>
                                          <p:attrName>style.visibility</p:attrName>
                                        </p:attrNameLst>
                                      </p:cBhvr>
                                      <p:to>
                                        <p:strVal val="visible"/>
                                      </p:to>
                                    </p:set>
                                    <p:anim calcmode="lin" valueType="num">
                                      <p:cBhvr additive="base">
                                        <p:cTn id="13" dur="500" fill="hold"/>
                                        <p:tgtEl>
                                          <p:spTgt spid="4098">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09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4098">
                                            <p:txEl>
                                              <p:pRg st="2" end="2"/>
                                            </p:txEl>
                                          </p:spTgt>
                                        </p:tgtEl>
                                        <p:attrNameLst>
                                          <p:attrName>style.visibility</p:attrName>
                                        </p:attrNameLst>
                                      </p:cBhvr>
                                      <p:to>
                                        <p:strVal val="visible"/>
                                      </p:to>
                                    </p:set>
                                    <p:anim calcmode="lin" valueType="num">
                                      <p:cBhvr additive="base">
                                        <p:cTn id="19" dur="500" fill="hold"/>
                                        <p:tgtEl>
                                          <p:spTgt spid="4098">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409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4098">
                                            <p:txEl>
                                              <p:pRg st="3" end="3"/>
                                            </p:txEl>
                                          </p:spTgt>
                                        </p:tgtEl>
                                        <p:attrNameLst>
                                          <p:attrName>style.visibility</p:attrName>
                                        </p:attrNameLst>
                                      </p:cBhvr>
                                      <p:to>
                                        <p:strVal val="visible"/>
                                      </p:to>
                                    </p:set>
                                    <p:anim calcmode="lin" valueType="num">
                                      <p:cBhvr additive="base">
                                        <p:cTn id="25" dur="500" fill="hold"/>
                                        <p:tgtEl>
                                          <p:spTgt spid="4098">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409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4098">
                                            <p:txEl>
                                              <p:pRg st="4" end="4"/>
                                            </p:txEl>
                                          </p:spTgt>
                                        </p:tgtEl>
                                        <p:attrNameLst>
                                          <p:attrName>style.visibility</p:attrName>
                                        </p:attrNameLst>
                                      </p:cBhvr>
                                      <p:to>
                                        <p:strVal val="visible"/>
                                      </p:to>
                                    </p:set>
                                    <p:anim calcmode="lin" valueType="num">
                                      <p:cBhvr additive="base">
                                        <p:cTn id="31" dur="500" fill="hold"/>
                                        <p:tgtEl>
                                          <p:spTgt spid="4098">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4098">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4098">
                                            <p:txEl>
                                              <p:pRg st="5" end="5"/>
                                            </p:txEl>
                                          </p:spTgt>
                                        </p:tgtEl>
                                        <p:attrNameLst>
                                          <p:attrName>style.visibility</p:attrName>
                                        </p:attrNameLst>
                                      </p:cBhvr>
                                      <p:to>
                                        <p:strVal val="visible"/>
                                      </p:to>
                                    </p:set>
                                    <p:anim calcmode="lin" valueType="num">
                                      <p:cBhvr additive="base">
                                        <p:cTn id="37" dur="500" fill="hold"/>
                                        <p:tgtEl>
                                          <p:spTgt spid="4098">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4098">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4098">
                                            <p:txEl>
                                              <p:pRg st="6" end="6"/>
                                            </p:txEl>
                                          </p:spTgt>
                                        </p:tgtEl>
                                        <p:attrNameLst>
                                          <p:attrName>style.visibility</p:attrName>
                                        </p:attrNameLst>
                                      </p:cBhvr>
                                      <p:to>
                                        <p:strVal val="visible"/>
                                      </p:to>
                                    </p:set>
                                    <p:anim calcmode="lin" valueType="num">
                                      <p:cBhvr additive="base">
                                        <p:cTn id="43" dur="500" fill="hold"/>
                                        <p:tgtEl>
                                          <p:spTgt spid="4098">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4098">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4098">
                                            <p:txEl>
                                              <p:pRg st="7" end="7"/>
                                            </p:txEl>
                                          </p:spTgt>
                                        </p:tgtEl>
                                        <p:attrNameLst>
                                          <p:attrName>style.visibility</p:attrName>
                                        </p:attrNameLst>
                                      </p:cBhvr>
                                      <p:to>
                                        <p:strVal val="visible"/>
                                      </p:to>
                                    </p:set>
                                    <p:anim calcmode="lin" valueType="num">
                                      <p:cBhvr additive="base">
                                        <p:cTn id="49" dur="500" fill="hold"/>
                                        <p:tgtEl>
                                          <p:spTgt spid="4098">
                                            <p:txEl>
                                              <p:pRg st="7" end="7"/>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4098">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nodeType="clickEffect">
                                  <p:stCondLst>
                                    <p:cond delay="0"/>
                                  </p:stCondLst>
                                  <p:childTnLst>
                                    <p:set>
                                      <p:cBhvr>
                                        <p:cTn id="54" dur="1" fill="hold">
                                          <p:stCondLst>
                                            <p:cond delay="0"/>
                                          </p:stCondLst>
                                        </p:cTn>
                                        <p:tgtEl>
                                          <p:spTgt spid="4098">
                                            <p:txEl>
                                              <p:pRg st="0" end="0"/>
                                            </p:txEl>
                                          </p:spTgt>
                                        </p:tgtEl>
                                        <p:attrNameLst>
                                          <p:attrName>style.visibility</p:attrName>
                                        </p:attrNameLst>
                                      </p:cBhvr>
                                      <p:to>
                                        <p:strVal val="visible"/>
                                      </p:to>
                                    </p:set>
                                    <p:animEffect transition="in" filter="box(in)">
                                      <p:cBhvr>
                                        <p:cTn id="55" dur="500"/>
                                        <p:tgtEl>
                                          <p:spTgt spid="409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build="p" bldLvl="5"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body"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lgn="ctr">
              <a:buFontTx/>
              <a:buNone/>
              <a:defRPr/>
            </a:pPr>
            <a:r>
              <a:rPr lang="pt-BR" sz="2400" b="1" dirty="0">
                <a:solidFill>
                  <a:schemeClr val="bg1"/>
                </a:solidFill>
                <a:effectLst>
                  <a:outerShdw blurRad="38100" dist="38100" dir="2700000" algn="tl">
                    <a:srgbClr val="000000"/>
                  </a:outerShdw>
                </a:effectLst>
                <a:latin typeface="Arial" charset="0"/>
              </a:rPr>
              <a:t>Colônias ou regiões espirituais</a:t>
            </a:r>
          </a:p>
          <a:p>
            <a:pPr algn="ctr">
              <a:buFontTx/>
              <a:buNone/>
              <a:defRPr/>
            </a:pPr>
            <a:endParaRPr lang="pt-BR" sz="2400" b="1" dirty="0">
              <a:solidFill>
                <a:schemeClr val="bg1"/>
              </a:solidFill>
              <a:effectLst>
                <a:outerShdw blurRad="38100" dist="38100" dir="2700000" algn="tl">
                  <a:srgbClr val="000000"/>
                </a:outerShdw>
              </a:effectLst>
              <a:latin typeface="Arial" charset="0"/>
            </a:endParaRPr>
          </a:p>
          <a:p>
            <a:pPr lvl="1">
              <a:buClr>
                <a:srgbClr val="CC0000"/>
              </a:buClr>
              <a:buSzPct val="85000"/>
              <a:buFont typeface="Wingdings" pitchFamily="2" charset="2"/>
              <a:buChar char="²"/>
              <a:defRPr/>
            </a:pPr>
            <a:r>
              <a:rPr lang="pt-BR" sz="2400" b="1" dirty="0">
                <a:solidFill>
                  <a:schemeClr val="bg1"/>
                </a:solidFill>
                <a:effectLst>
                  <a:outerShdw blurRad="38100" dist="38100" dir="2700000" algn="tl">
                    <a:srgbClr val="000000"/>
                  </a:outerShdw>
                </a:effectLst>
                <a:latin typeface="Arial" charset="0"/>
              </a:rPr>
              <a:t>são locais destinados aos Espíritos desencarnados, que ainda necessitam de reencarnação, e intimamente ligados a um planeta pelas ações cometidas no passado por esses espíritos, onde os mesmos podem ficar transitoriamente;</a:t>
            </a:r>
          </a:p>
          <a:p>
            <a:pPr lvl="1">
              <a:buClr>
                <a:srgbClr val="CC0000"/>
              </a:buClr>
              <a:buSzPct val="85000"/>
              <a:buFont typeface="Wingdings" pitchFamily="2" charset="2"/>
              <a:buChar char="²"/>
              <a:defRPr/>
            </a:pPr>
            <a:r>
              <a:rPr lang="pt-BR" sz="2400" b="1" dirty="0">
                <a:solidFill>
                  <a:schemeClr val="bg1"/>
                </a:solidFill>
                <a:effectLst>
                  <a:outerShdw blurRad="38100" dist="38100" dir="2700000" algn="tl">
                    <a:srgbClr val="000000"/>
                  </a:outerShdw>
                </a:effectLst>
                <a:latin typeface="Arial" charset="0"/>
              </a:rPr>
              <a:t>nessas colônias ou regiões, os espíritos necessitados recebem ajuda, tratamento, apoio e orientação de organizações de espíritos dedicados ao bem, como forma de auxiliá-los e prepará-los para o processo </a:t>
            </a:r>
            <a:r>
              <a:rPr lang="pt-BR" sz="2400" b="1" dirty="0" err="1">
                <a:solidFill>
                  <a:schemeClr val="bg1"/>
                </a:solidFill>
                <a:effectLst>
                  <a:outerShdw blurRad="38100" dist="38100" dir="2700000" algn="tl">
                    <a:srgbClr val="000000"/>
                  </a:outerShdw>
                </a:effectLst>
                <a:latin typeface="Arial" charset="0"/>
              </a:rPr>
              <a:t>reencarnatório</a:t>
            </a:r>
            <a:r>
              <a:rPr lang="pt-BR" sz="2400" b="1" dirty="0">
                <a:solidFill>
                  <a:schemeClr val="bg1"/>
                </a:solidFill>
                <a:effectLst>
                  <a:outerShdw blurRad="38100" dist="38100" dir="2700000" algn="tl">
                    <a:srgbClr val="000000"/>
                  </a:outerShdw>
                </a:effectLst>
                <a:latin typeface="Arial" charset="0"/>
              </a:rPr>
              <a:t> e/ou de prosseguimento na sua jornada evolutiva.</a:t>
            </a:r>
          </a:p>
          <a:p>
            <a:pPr lvl="1">
              <a:buClr>
                <a:srgbClr val="CC0000"/>
              </a:buClr>
              <a:buSzPct val="85000"/>
              <a:buFont typeface="Wingdings" pitchFamily="2" charset="2"/>
              <a:buChar char="²"/>
              <a:defRPr/>
            </a:pPr>
            <a:r>
              <a:rPr lang="pt-BR" sz="2400" b="1" dirty="0">
                <a:solidFill>
                  <a:schemeClr val="bg1"/>
                </a:solidFill>
                <a:effectLst>
                  <a:outerShdw blurRad="38100" dist="38100" dir="2700000" algn="tl">
                    <a:srgbClr val="000000"/>
                  </a:outerShdw>
                </a:effectLst>
                <a:latin typeface="Arial" charset="0"/>
              </a:rPr>
              <a:t>“Nosso Lar” é uma Colônia Espiritual situada nos planos vizinhos da esfera terrestre, cujo conhecimento nos foi trazido pela obra de André Luiz.</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r="6892"/>
          <a:stretch/>
        </p:blipFill>
        <p:spPr>
          <a:xfrm>
            <a:off x="-1" y="-70758"/>
            <a:ext cx="9170527" cy="7028150"/>
          </a:xfrm>
          <a:prstGeom prst="rect">
            <a:avLst/>
          </a:prstGeom>
        </p:spPr>
      </p:pic>
      <p:sp>
        <p:nvSpPr>
          <p:cNvPr id="3" name="Subtítulo 2"/>
          <p:cNvSpPr>
            <a:spLocks noGrp="1"/>
          </p:cNvSpPr>
          <p:nvPr>
            <p:ph type="subTitle" idx="1"/>
          </p:nvPr>
        </p:nvSpPr>
        <p:spPr>
          <a:xfrm>
            <a:off x="-1" y="1728192"/>
            <a:ext cx="9144001" cy="3429000"/>
          </a:xfrm>
        </p:spPr>
        <p:txBody>
          <a:bodyPr>
            <a:normAutofit/>
          </a:bodyPr>
          <a:lstStyle/>
          <a:p>
            <a:r>
              <a:rPr lang="pt-BR" sz="4000" b="1" dirty="0">
                <a:solidFill>
                  <a:schemeClr val="tx1"/>
                </a:solidFill>
              </a:rPr>
              <a:t>.. </a:t>
            </a:r>
            <a:endParaRPr lang="pt-BR" dirty="0">
              <a:solidFill>
                <a:schemeClr val="bg1"/>
              </a:solidFill>
            </a:endParaRPr>
          </a:p>
        </p:txBody>
      </p:sp>
      <p:sp>
        <p:nvSpPr>
          <p:cNvPr id="5" name="Retângulo 4"/>
          <p:cNvSpPr/>
          <p:nvPr/>
        </p:nvSpPr>
        <p:spPr>
          <a:xfrm>
            <a:off x="571472" y="1785926"/>
            <a:ext cx="8143932" cy="2957733"/>
          </a:xfrm>
          <a:prstGeom prst="rect">
            <a:avLst/>
          </a:prstGeom>
        </p:spPr>
        <p:txBody>
          <a:bodyPr wrap="square">
            <a:spAutoFit/>
          </a:bodyPr>
          <a:lstStyle/>
          <a:p>
            <a:pPr>
              <a:lnSpc>
                <a:spcPct val="95000"/>
              </a:lnSpc>
              <a:buClr>
                <a:srgbClr val="CC0000"/>
              </a:buClr>
              <a:buSzPct val="80000"/>
              <a:buNone/>
              <a:defRPr/>
            </a:pPr>
            <a:r>
              <a:rPr lang="pt-BR" sz="2800" b="1" dirty="0">
                <a:solidFill>
                  <a:schemeClr val="bg1"/>
                </a:solidFill>
                <a:effectLst>
                  <a:outerShdw blurRad="38100" dist="38100" dir="2700000" algn="tl">
                    <a:srgbClr val="000000"/>
                  </a:outerShdw>
                </a:effectLst>
                <a:latin typeface="Arial" charset="0"/>
              </a:rPr>
              <a:t>Emmanuel nos lembra também que :</a:t>
            </a:r>
          </a:p>
          <a:p>
            <a:pPr>
              <a:lnSpc>
                <a:spcPct val="95000"/>
              </a:lnSpc>
              <a:buClr>
                <a:srgbClr val="CC0000"/>
              </a:buClr>
              <a:buSzPct val="80000"/>
              <a:buNone/>
              <a:defRPr/>
            </a:pPr>
            <a:endParaRPr lang="pt-BR" sz="2800" b="1" dirty="0">
              <a:solidFill>
                <a:schemeClr val="bg1"/>
              </a:solidFill>
              <a:effectLst>
                <a:outerShdw blurRad="38100" dist="38100" dir="2700000" algn="tl">
                  <a:srgbClr val="000000"/>
                </a:outerShdw>
              </a:effectLst>
              <a:latin typeface="Arial" charset="0"/>
            </a:endParaRPr>
          </a:p>
          <a:p>
            <a:pPr algn="just">
              <a:lnSpc>
                <a:spcPct val="95000"/>
              </a:lnSpc>
              <a:buClr>
                <a:srgbClr val="CC0000"/>
              </a:buClr>
              <a:buSzPct val="80000"/>
              <a:buNone/>
              <a:defRPr/>
            </a:pPr>
            <a:r>
              <a:rPr lang="pt-BR" sz="2800" b="1" dirty="0">
                <a:solidFill>
                  <a:schemeClr val="bg1"/>
                </a:solidFill>
                <a:effectLst>
                  <a:outerShdw blurRad="38100" dist="38100" dir="2700000" algn="tl">
                    <a:srgbClr val="000000"/>
                  </a:outerShdw>
                </a:effectLst>
                <a:latin typeface="Arial" charset="0"/>
              </a:rPr>
              <a:t>Quando nos referimos aos mundos superiores, recordemos que a Terra, um dia, formará entre eles por estância divina. </a:t>
            </a:r>
          </a:p>
          <a:p>
            <a:pPr algn="just">
              <a:lnSpc>
                <a:spcPct val="95000"/>
              </a:lnSpc>
              <a:buClr>
                <a:srgbClr val="CC0000"/>
              </a:buClr>
              <a:buSzPct val="80000"/>
              <a:buNone/>
              <a:defRPr/>
            </a:pPr>
            <a:endParaRPr lang="pt-BR" sz="2800" b="1" dirty="0">
              <a:solidFill>
                <a:schemeClr val="bg1"/>
              </a:solidFill>
              <a:effectLst>
                <a:outerShdw blurRad="38100" dist="38100" dir="2700000" algn="tl">
                  <a:srgbClr val="000000"/>
                </a:outerShdw>
              </a:effectLst>
              <a:latin typeface="Arial" charset="0"/>
            </a:endParaRPr>
          </a:p>
          <a:p>
            <a:pPr algn="just">
              <a:lnSpc>
                <a:spcPct val="95000"/>
              </a:lnSpc>
              <a:buClr>
                <a:srgbClr val="CC0000"/>
              </a:buClr>
              <a:buSzPct val="80000"/>
              <a:buNone/>
              <a:defRPr/>
            </a:pPr>
            <a:r>
              <a:rPr lang="pt-BR" sz="2800" b="1" dirty="0">
                <a:solidFill>
                  <a:schemeClr val="bg1"/>
                </a:solidFill>
                <a:effectLst>
                  <a:outerShdw blurRad="38100" dist="38100" dir="2700000" algn="tl">
                    <a:srgbClr val="000000"/>
                  </a:outerShdw>
                </a:effectLst>
                <a:latin typeface="Arial" charset="0"/>
              </a:rPr>
              <a:t>                               Justiça Divina – lição 52</a:t>
            </a:r>
          </a:p>
        </p:txBody>
      </p:sp>
    </p:spTree>
    <p:extLst>
      <p:ext uri="{BB962C8B-B14F-4D97-AF65-F5344CB8AC3E}">
        <p14:creationId xmlns:p14="http://schemas.microsoft.com/office/powerpoint/2010/main" val="2552886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r="7522"/>
          <a:stretch/>
        </p:blipFill>
        <p:spPr>
          <a:xfrm>
            <a:off x="-1" y="-28988"/>
            <a:ext cx="9172899" cy="6986380"/>
          </a:xfrm>
        </p:spPr>
      </p:pic>
      <p:sp>
        <p:nvSpPr>
          <p:cNvPr id="5" name="Retângulo 4"/>
          <p:cNvSpPr/>
          <p:nvPr/>
        </p:nvSpPr>
        <p:spPr>
          <a:xfrm>
            <a:off x="251520" y="188640"/>
            <a:ext cx="8784976" cy="4093428"/>
          </a:xfrm>
          <a:prstGeom prst="rect">
            <a:avLst/>
          </a:prstGeom>
        </p:spPr>
        <p:txBody>
          <a:bodyPr wrap="square">
            <a:spAutoFit/>
          </a:bodyPr>
          <a:lstStyle/>
          <a:p>
            <a:pPr algn="ctr"/>
            <a:r>
              <a:rPr lang="pt-BR" sz="3200" b="1" dirty="0">
                <a:effectLst>
                  <a:outerShdw blurRad="38100" dist="38100" dir="2700000" algn="tl">
                    <a:srgbClr val="000000">
                      <a:alpha val="43137"/>
                    </a:srgbClr>
                  </a:outerShdw>
                </a:effectLst>
              </a:rPr>
              <a:t>Não olvidemos, contudo, que a Terra é uma escola.</a:t>
            </a:r>
          </a:p>
          <a:p>
            <a:pPr algn="ctr"/>
            <a:r>
              <a:rPr lang="pt-BR" sz="3200" b="1" dirty="0">
                <a:effectLst>
                  <a:outerShdw blurRad="38100" dist="38100" dir="2700000" algn="tl">
                    <a:srgbClr val="000000">
                      <a:alpha val="43137"/>
                    </a:srgbClr>
                  </a:outerShdw>
                </a:effectLst>
              </a:rPr>
              <a:t>Se não é possível conceder, por enquanto, um título de conhecimento total aos discípulos rebeldes e preguiçosos. Isso será possível um dia, quando a evolução moral houver atingido o nível indispensável ao aproveitamento dessa ou daquela força, em benefício de todos.</a:t>
            </a:r>
          </a:p>
          <a:p>
            <a:endParaRPr lang="pt-BR" dirty="0"/>
          </a:p>
          <a:p>
            <a:r>
              <a:rPr lang="pt-BR" b="1" dirty="0"/>
              <a:t>O consolador – Questão – 76 – Emmanuel </a:t>
            </a:r>
          </a:p>
        </p:txBody>
      </p:sp>
    </p:spTree>
    <p:extLst>
      <p:ext uri="{BB962C8B-B14F-4D97-AF65-F5344CB8AC3E}">
        <p14:creationId xmlns:p14="http://schemas.microsoft.com/office/powerpoint/2010/main" val="1920611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r="6591"/>
          <a:stretch/>
        </p:blipFill>
        <p:spPr>
          <a:xfrm>
            <a:off x="-5486" y="0"/>
            <a:ext cx="9149486" cy="6858000"/>
          </a:xfrm>
          <a:prstGeom prst="rect">
            <a:avLst/>
          </a:prstGeom>
        </p:spPr>
      </p:pic>
      <p:sp>
        <p:nvSpPr>
          <p:cNvPr id="2" name="Título 1"/>
          <p:cNvSpPr>
            <a:spLocks noGrp="1"/>
          </p:cNvSpPr>
          <p:nvPr>
            <p:ph type="title"/>
          </p:nvPr>
        </p:nvSpPr>
        <p:spPr>
          <a:xfrm>
            <a:off x="827584" y="116632"/>
            <a:ext cx="8079859" cy="1239839"/>
          </a:xfrm>
        </p:spPr>
        <p:txBody>
          <a:bodyPr>
            <a:normAutofit fontScale="90000"/>
          </a:bodyPr>
          <a:lstStyle/>
          <a:p>
            <a:pPr algn="ctr"/>
            <a:r>
              <a:rPr lang="pt-BR" dirty="0"/>
              <a:t/>
            </a:r>
            <a:br>
              <a:rPr lang="pt-BR" dirty="0"/>
            </a:br>
            <a:r>
              <a:rPr lang="pt-BR" b="1" dirty="0">
                <a:solidFill>
                  <a:srgbClr val="FFFF00"/>
                </a:solidFill>
                <a:effectLst>
                  <a:outerShdw blurRad="38100" dist="38100" dir="2700000" algn="tl">
                    <a:srgbClr val="000000">
                      <a:alpha val="43137"/>
                    </a:srgbClr>
                  </a:outerShdw>
                </a:effectLst>
              </a:rPr>
              <a:t>A DESTINAÇÃO FUTURA DA TERRA</a:t>
            </a:r>
            <a:br>
              <a:rPr lang="pt-BR" b="1" dirty="0">
                <a:solidFill>
                  <a:srgbClr val="FFFF00"/>
                </a:solidFill>
                <a:effectLst>
                  <a:outerShdw blurRad="38100" dist="38100" dir="2700000" algn="tl">
                    <a:srgbClr val="000000">
                      <a:alpha val="43137"/>
                    </a:srgbClr>
                  </a:outerShdw>
                </a:effectLst>
              </a:rPr>
            </a:br>
            <a:endParaRPr lang="pt-BR" b="1" dirty="0">
              <a:solidFill>
                <a:srgbClr val="FFFF00"/>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323528" y="1844824"/>
            <a:ext cx="8686800" cy="3375001"/>
          </a:xfrm>
        </p:spPr>
        <p:txBody>
          <a:bodyPr>
            <a:normAutofit lnSpcReduction="10000"/>
          </a:bodyPr>
          <a:lstStyle/>
          <a:p>
            <a:pPr marL="0" indent="0" algn="just">
              <a:buNone/>
            </a:pPr>
            <a:r>
              <a:rPr lang="pt-BR" sz="3700" b="1" i="1" dirty="0">
                <a:solidFill>
                  <a:srgbClr val="FFFF00"/>
                </a:solidFill>
                <a:effectLst>
                  <a:outerShdw blurRad="38100" dist="38100" dir="2700000" algn="tl">
                    <a:srgbClr val="000000">
                      <a:alpha val="43137"/>
                    </a:srgbClr>
                  </a:outerShdw>
                </a:effectLst>
              </a:rPr>
              <a:t>Sendo a Terra um mundo inferior destinado à purificação dos Espíritos </a:t>
            </a:r>
            <a:r>
              <a:rPr lang="pt-BR" sz="3700" b="1" i="1" dirty="0" err="1">
                <a:solidFill>
                  <a:srgbClr val="FFFF00"/>
                </a:solidFill>
                <a:effectLst>
                  <a:outerShdw blurRad="38100" dist="38100" dir="2700000" algn="tl">
                    <a:srgbClr val="000000">
                      <a:alpha val="43137"/>
                    </a:srgbClr>
                  </a:outerShdw>
                </a:effectLst>
              </a:rPr>
              <a:t>imperfeitosd</a:t>
            </a:r>
            <a:r>
              <a:rPr lang="pt-BR" sz="3700" b="1" i="1" dirty="0">
                <a:solidFill>
                  <a:srgbClr val="FFFF00"/>
                </a:solidFill>
                <a:effectLst>
                  <a:outerShdw blurRad="38100" dist="38100" dir="2700000" algn="tl">
                    <a:srgbClr val="000000">
                      <a:alpha val="43137"/>
                    </a:srgbClr>
                  </a:outerShdw>
                </a:effectLst>
              </a:rPr>
              <a:t>, está nisso a razão do mal que ai predomina, até que praza a Deus fazer dela morada de Espíritos mais adiantados.</a:t>
            </a:r>
          </a:p>
          <a:p>
            <a:pPr marL="0" indent="0" algn="just">
              <a:buNone/>
            </a:pPr>
            <a:r>
              <a:rPr lang="pt-BR" sz="3700" b="1" i="1" dirty="0">
                <a:solidFill>
                  <a:srgbClr val="FFFF00"/>
                </a:solidFill>
                <a:effectLst>
                  <a:outerShdw blurRad="38100" dist="38100" dir="2700000" algn="tl">
                    <a:srgbClr val="000000">
                      <a:alpha val="43137"/>
                    </a:srgbClr>
                  </a:outerShdw>
                </a:effectLst>
              </a:rPr>
              <a:t>(o Céu e o Inferno cap. III – item 11)</a:t>
            </a:r>
          </a:p>
        </p:txBody>
      </p:sp>
    </p:spTree>
    <p:extLst>
      <p:ext uri="{BB962C8B-B14F-4D97-AF65-F5344CB8AC3E}">
        <p14:creationId xmlns:p14="http://schemas.microsoft.com/office/powerpoint/2010/main" val="60747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r="6892"/>
          <a:stretch/>
        </p:blipFill>
        <p:spPr>
          <a:xfrm>
            <a:off x="-1" y="-70758"/>
            <a:ext cx="9170527" cy="7028150"/>
          </a:xfrm>
          <a:prstGeom prst="rect">
            <a:avLst/>
          </a:prstGeom>
        </p:spPr>
      </p:pic>
      <p:sp>
        <p:nvSpPr>
          <p:cNvPr id="3" name="Subtítulo 2"/>
          <p:cNvSpPr>
            <a:spLocks noGrp="1"/>
          </p:cNvSpPr>
          <p:nvPr>
            <p:ph type="subTitle" idx="1"/>
          </p:nvPr>
        </p:nvSpPr>
        <p:spPr>
          <a:xfrm>
            <a:off x="-1" y="1728192"/>
            <a:ext cx="9144001" cy="3429000"/>
          </a:xfrm>
        </p:spPr>
        <p:txBody>
          <a:bodyPr>
            <a:normAutofit fontScale="92500" lnSpcReduction="20000"/>
          </a:bodyPr>
          <a:lstStyle/>
          <a:p>
            <a:r>
              <a:rPr lang="pt-BR" sz="4000" b="1" dirty="0">
                <a:solidFill>
                  <a:schemeClr val="tx1"/>
                </a:solidFill>
              </a:rPr>
              <a:t>.. </a:t>
            </a:r>
            <a:r>
              <a:rPr lang="pt-BR" sz="4000" b="1" dirty="0">
                <a:solidFill>
                  <a:schemeClr val="bg1"/>
                </a:solidFill>
              </a:rPr>
              <a:t>(...) figure-se a Terra como um subúrbio,</a:t>
            </a:r>
          </a:p>
          <a:p>
            <a:r>
              <a:rPr lang="pt-BR" sz="4000" b="1" dirty="0">
                <a:solidFill>
                  <a:schemeClr val="bg1"/>
                </a:solidFill>
              </a:rPr>
              <a:t>um hospital, uma penitenciária, um sítio malsão, e ela é simultaneamente tudo isso (...)ora o que é a população da Terra comparada à população de todos esses mundos?</a:t>
            </a:r>
          </a:p>
          <a:p>
            <a:r>
              <a:rPr lang="pt-BR" sz="1400" b="1" dirty="0">
                <a:solidFill>
                  <a:schemeClr val="bg1"/>
                </a:solidFill>
              </a:rPr>
              <a:t>O Evangelho Segundo O Espiritismo – capitulo 3</a:t>
            </a:r>
          </a:p>
          <a:p>
            <a:endParaRPr lang="pt-BR" dirty="0">
              <a:solidFill>
                <a:schemeClr val="bg1"/>
              </a:solidFill>
            </a:endParaRPr>
          </a:p>
        </p:txBody>
      </p:sp>
    </p:spTree>
    <p:extLst>
      <p:ext uri="{BB962C8B-B14F-4D97-AF65-F5344CB8AC3E}">
        <p14:creationId xmlns:p14="http://schemas.microsoft.com/office/powerpoint/2010/main" val="25528865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r="6892"/>
          <a:stretch/>
        </p:blipFill>
        <p:spPr>
          <a:xfrm>
            <a:off x="-1" y="-70758"/>
            <a:ext cx="9170527" cy="7028150"/>
          </a:xfrm>
          <a:prstGeom prst="rect">
            <a:avLst/>
          </a:prstGeom>
        </p:spPr>
      </p:pic>
      <p:sp>
        <p:nvSpPr>
          <p:cNvPr id="3" name="Subtítulo 2"/>
          <p:cNvSpPr>
            <a:spLocks noGrp="1"/>
          </p:cNvSpPr>
          <p:nvPr>
            <p:ph type="subTitle" idx="1"/>
          </p:nvPr>
        </p:nvSpPr>
        <p:spPr>
          <a:xfrm>
            <a:off x="-1" y="1728192"/>
            <a:ext cx="9144001" cy="3429000"/>
          </a:xfrm>
        </p:spPr>
        <p:txBody>
          <a:bodyPr>
            <a:normAutofit/>
          </a:bodyPr>
          <a:lstStyle/>
          <a:p>
            <a:r>
              <a:rPr lang="pt-BR" sz="4000" b="1" dirty="0">
                <a:solidFill>
                  <a:schemeClr val="tx1"/>
                </a:solidFill>
              </a:rPr>
              <a:t>.. </a:t>
            </a:r>
            <a:r>
              <a:rPr lang="pt-BR" sz="4000" b="1" dirty="0">
                <a:solidFill>
                  <a:schemeClr val="bg1"/>
                </a:solidFill>
              </a:rPr>
              <a:t>(...) o homem deixa a Terra e vai para mundos mais felizes quando está curado das suas enfermidades morais.</a:t>
            </a:r>
          </a:p>
          <a:p>
            <a:r>
              <a:rPr lang="pt-BR" sz="1400" b="1" dirty="0">
                <a:solidFill>
                  <a:schemeClr val="bg1"/>
                </a:solidFill>
              </a:rPr>
              <a:t>O Evangelho Segundo O Espiritismo – capitulo 3 – item 7</a:t>
            </a:r>
          </a:p>
          <a:p>
            <a:endParaRPr lang="pt-BR" dirty="0">
              <a:solidFill>
                <a:schemeClr val="bg1"/>
              </a:solidFill>
            </a:endParaRPr>
          </a:p>
        </p:txBody>
      </p:sp>
    </p:spTree>
    <p:extLst>
      <p:ext uri="{BB962C8B-B14F-4D97-AF65-F5344CB8AC3E}">
        <p14:creationId xmlns:p14="http://schemas.microsoft.com/office/powerpoint/2010/main" val="2552886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r="6591"/>
          <a:stretch/>
        </p:blipFill>
        <p:spPr>
          <a:xfrm>
            <a:off x="-1" y="0"/>
            <a:ext cx="9144001" cy="6858000"/>
          </a:xfrm>
          <a:prstGeom prst="rect">
            <a:avLst/>
          </a:prstGeom>
        </p:spPr>
      </p:pic>
      <p:sp>
        <p:nvSpPr>
          <p:cNvPr id="2" name="Título 1"/>
          <p:cNvSpPr>
            <a:spLocks noGrp="1"/>
          </p:cNvSpPr>
          <p:nvPr>
            <p:ph type="title"/>
          </p:nvPr>
        </p:nvSpPr>
        <p:spPr>
          <a:xfrm>
            <a:off x="457199" y="116632"/>
            <a:ext cx="8229600" cy="1143000"/>
          </a:xfrm>
        </p:spPr>
        <p:txBody>
          <a:bodyPr>
            <a:normAutofit fontScale="90000"/>
          </a:bodyPr>
          <a:lstStyle/>
          <a:p>
            <a:pPr algn="ctr"/>
            <a:r>
              <a:rPr lang="pt-BR" dirty="0"/>
              <a:t/>
            </a:r>
            <a:br>
              <a:rPr lang="pt-BR" dirty="0"/>
            </a:br>
            <a:r>
              <a:rPr lang="pt-BR" b="1" dirty="0">
                <a:solidFill>
                  <a:schemeClr val="bg1"/>
                </a:solidFill>
                <a:effectLst>
                  <a:outerShdw blurRad="38100" dist="38100" dir="2700000" algn="tl">
                    <a:srgbClr val="000000">
                      <a:alpha val="43137"/>
                    </a:srgbClr>
                  </a:outerShdw>
                </a:effectLst>
              </a:rPr>
              <a:t>A GERAÇÃO FUTURA</a:t>
            </a:r>
            <a:br>
              <a:rPr lang="pt-BR" b="1" dirty="0">
                <a:solidFill>
                  <a:schemeClr val="bg1"/>
                </a:solidFill>
                <a:effectLst>
                  <a:outerShdw blurRad="38100" dist="38100" dir="2700000" algn="tl">
                    <a:srgbClr val="000000">
                      <a:alpha val="43137"/>
                    </a:srgbClr>
                  </a:outerShdw>
                </a:effectLst>
              </a:rPr>
            </a:br>
            <a:endParaRPr lang="pt-BR" b="1" dirty="0">
              <a:solidFill>
                <a:schemeClr val="bg1"/>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228599" y="1473378"/>
            <a:ext cx="8686800" cy="3911243"/>
          </a:xfrm>
        </p:spPr>
        <p:txBody>
          <a:bodyPr>
            <a:normAutofit lnSpcReduction="10000"/>
          </a:bodyPr>
          <a:lstStyle/>
          <a:p>
            <a:pPr marL="0" indent="0" algn="just">
              <a:buNone/>
            </a:pPr>
            <a:r>
              <a:rPr lang="pt-BR" sz="3700" b="1" dirty="0">
                <a:solidFill>
                  <a:schemeClr val="bg1"/>
                </a:solidFill>
                <a:effectLst>
                  <a:outerShdw blurRad="38100" dist="38100" dir="2700000" algn="tl">
                    <a:srgbClr val="000000">
                      <a:alpha val="43137"/>
                    </a:srgbClr>
                  </a:outerShdw>
                </a:effectLst>
              </a:rPr>
              <a:t>Havendo chegado o tempo, grande migração se verifica entre os planetas. </a:t>
            </a:r>
          </a:p>
          <a:p>
            <a:pPr marL="0" indent="0" algn="just">
              <a:buNone/>
            </a:pPr>
            <a:r>
              <a:rPr lang="pt-BR" sz="3700" b="1" dirty="0">
                <a:solidFill>
                  <a:schemeClr val="bg1"/>
                </a:solidFill>
                <a:effectLst>
                  <a:outerShdw blurRad="38100" dist="38100" dir="2700000" algn="tl">
                    <a:srgbClr val="000000">
                      <a:alpha val="43137"/>
                    </a:srgbClr>
                  </a:outerShdw>
                </a:effectLst>
              </a:rPr>
              <a:t>Os que praticam o mal pelo mal, ainda não tocados pelo sentimento do bem, não mais sendo dignos do planeta transformado, são dele </a:t>
            </a:r>
            <a:r>
              <a:rPr lang="pt-BR" sz="3700" b="1" dirty="0">
                <a:solidFill>
                  <a:srgbClr val="FFFF00"/>
                </a:solidFill>
                <a:effectLst>
                  <a:outerShdw blurRad="38100" dist="38100" dir="2700000" algn="tl">
                    <a:srgbClr val="000000">
                      <a:alpha val="43137"/>
                    </a:srgbClr>
                  </a:outerShdw>
                </a:effectLst>
              </a:rPr>
              <a:t>excluídos</a:t>
            </a:r>
            <a:r>
              <a:rPr lang="pt-BR" sz="3700" b="1" dirty="0">
                <a:solidFill>
                  <a:schemeClr val="bg1"/>
                </a:solidFill>
                <a:effectLst>
                  <a:outerShdw blurRad="38100" dist="38100" dir="2700000" algn="tl">
                    <a:srgbClr val="000000">
                      <a:alpha val="43137"/>
                    </a:srgbClr>
                  </a:outerShdw>
                </a:effectLst>
              </a:rPr>
              <a:t>, </a:t>
            </a:r>
            <a:r>
              <a:rPr lang="pt-BR" sz="3700" b="1" dirty="0">
                <a:solidFill>
                  <a:srgbClr val="FFFF00"/>
                </a:solidFill>
                <a:effectLst>
                  <a:outerShdw blurRad="38100" dist="38100" dir="2700000" algn="tl">
                    <a:srgbClr val="000000">
                      <a:alpha val="43137"/>
                    </a:srgbClr>
                  </a:outerShdw>
                </a:effectLst>
              </a:rPr>
              <a:t>porque sua presença constituiria obstáculo ao progresso.</a:t>
            </a:r>
          </a:p>
        </p:txBody>
      </p:sp>
    </p:spTree>
    <p:extLst>
      <p:ext uri="{BB962C8B-B14F-4D97-AF65-F5344CB8AC3E}">
        <p14:creationId xmlns:p14="http://schemas.microsoft.com/office/powerpoint/2010/main" val="2908756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323528" y="3645024"/>
            <a:ext cx="8686800" cy="2618690"/>
          </a:xfrm>
        </p:spPr>
        <p:txBody>
          <a:bodyPr>
            <a:noAutofit/>
          </a:bodyPr>
          <a:lstStyle/>
          <a:p>
            <a:pPr marL="0" indent="0" algn="just">
              <a:buNone/>
            </a:pPr>
            <a:r>
              <a:rPr lang="pt-BR" sz="3700" b="1" i="1" dirty="0"/>
              <a:t>Em cada criança que nascer, em vez de um Espírito atrasado e inclinado ao mal, que antes nela encarnaria, virá um Espírito mais adiantado e propenso ao bem.</a:t>
            </a:r>
          </a:p>
        </p:txBody>
      </p:sp>
    </p:spTree>
    <p:extLst>
      <p:ext uri="{BB962C8B-B14F-4D97-AF65-F5344CB8AC3E}">
        <p14:creationId xmlns:p14="http://schemas.microsoft.com/office/powerpoint/2010/main" val="733204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r="6591"/>
          <a:stretch/>
        </p:blipFill>
        <p:spPr>
          <a:xfrm>
            <a:off x="-1" y="0"/>
            <a:ext cx="9144001" cy="6858000"/>
          </a:xfrm>
          <a:prstGeom prst="rect">
            <a:avLst/>
          </a:prstGeom>
        </p:spPr>
      </p:pic>
      <p:sp>
        <p:nvSpPr>
          <p:cNvPr id="3" name="Espaço Reservado para Conteúdo 2"/>
          <p:cNvSpPr>
            <a:spLocks noGrp="1"/>
          </p:cNvSpPr>
          <p:nvPr>
            <p:ph idx="1"/>
          </p:nvPr>
        </p:nvSpPr>
        <p:spPr>
          <a:xfrm>
            <a:off x="66835" y="4725144"/>
            <a:ext cx="9010328" cy="3983052"/>
          </a:xfrm>
        </p:spPr>
        <p:txBody>
          <a:bodyPr>
            <a:normAutofit/>
          </a:bodyPr>
          <a:lstStyle/>
          <a:p>
            <a:pPr marL="0" indent="0" algn="ctr">
              <a:buNone/>
            </a:pPr>
            <a:r>
              <a:rPr lang="pt-BR" sz="2800" b="1" dirty="0">
                <a:solidFill>
                  <a:schemeClr val="bg1"/>
                </a:solidFill>
                <a:effectLst>
                  <a:outerShdw blurRad="38100" dist="38100" dir="2700000" algn="tl">
                    <a:srgbClr val="000000">
                      <a:alpha val="43137"/>
                    </a:srgbClr>
                  </a:outerShdw>
                </a:effectLst>
              </a:rPr>
              <a:t>A época atual é de transição; confundem-se os elementos das duas gerações. Colocados no ponto intermédio, assistimos à partida de uma e à chegada de outra, já se assinalando cada uma, no mundo, pelos caracteres que lhes são peculiares.  </a:t>
            </a:r>
          </a:p>
        </p:txBody>
      </p:sp>
    </p:spTree>
    <p:extLst>
      <p:ext uri="{BB962C8B-B14F-4D97-AF65-F5344CB8AC3E}">
        <p14:creationId xmlns:p14="http://schemas.microsoft.com/office/powerpoint/2010/main" val="29020512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p:cNvPicPr>
            <a:picLocks noChangeAspect="1"/>
          </p:cNvPicPr>
          <p:nvPr/>
        </p:nvPicPr>
        <p:blipFill rotWithShape="1">
          <a:blip r:embed="rId2">
            <a:extLst>
              <a:ext uri="{28A0092B-C50C-407E-A947-70E740481C1C}">
                <a14:useLocalDpi xmlns:a14="http://schemas.microsoft.com/office/drawing/2010/main" val="0"/>
              </a:ext>
            </a:extLst>
          </a:blip>
          <a:srcRect l="962" r="6363"/>
          <a:stretch/>
        </p:blipFill>
        <p:spPr>
          <a:xfrm>
            <a:off x="0" y="15296"/>
            <a:ext cx="9144000" cy="6842704"/>
          </a:xfrm>
          <a:prstGeom prst="rect">
            <a:avLst/>
          </a:prstGeom>
        </p:spPr>
      </p:pic>
      <p:sp>
        <p:nvSpPr>
          <p:cNvPr id="3" name="Espaço Reservado para Conteúdo 2"/>
          <p:cNvSpPr>
            <a:spLocks noGrp="1"/>
          </p:cNvSpPr>
          <p:nvPr>
            <p:ph idx="1"/>
          </p:nvPr>
        </p:nvSpPr>
        <p:spPr>
          <a:xfrm>
            <a:off x="0" y="2636912"/>
            <a:ext cx="9144000" cy="3193158"/>
          </a:xfrm>
        </p:spPr>
        <p:txBody>
          <a:bodyPr>
            <a:normAutofit/>
          </a:bodyPr>
          <a:lstStyle/>
          <a:p>
            <a:pPr marL="0" indent="0" algn="ctr">
              <a:buNone/>
            </a:pPr>
            <a:r>
              <a:rPr lang="pt-BR" b="1" dirty="0">
                <a:solidFill>
                  <a:schemeClr val="bg1"/>
                </a:solidFill>
                <a:effectLst>
                  <a:outerShdw blurRad="38100" dist="38100" dir="2700000" algn="tl">
                    <a:srgbClr val="000000">
                      <a:alpha val="43137"/>
                    </a:srgbClr>
                  </a:outerShdw>
                </a:effectLst>
              </a:rPr>
              <a:t>Cabendo-lhe fundar a era do progresso moral, a nova geração se distinguirá por inteligência e razão geralmente precoces, juntas ao sentimento inato do bem e à crença espiritualista, o que constitui sinal indubitável de certo grau de adiantamento anterior.</a:t>
            </a:r>
          </a:p>
        </p:txBody>
      </p:sp>
    </p:spTree>
    <p:extLst>
      <p:ext uri="{BB962C8B-B14F-4D97-AF65-F5344CB8AC3E}">
        <p14:creationId xmlns:p14="http://schemas.microsoft.com/office/powerpoint/2010/main" val="32960691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59632" y="32048"/>
            <a:ext cx="7725544" cy="4525963"/>
          </a:xfrm>
        </p:spPr>
        <p:txBody>
          <a:bodyPr>
            <a:noAutofit/>
          </a:bodyPr>
          <a:lstStyle/>
          <a:p>
            <a:pPr marL="0" indent="0" algn="ctr">
              <a:buNone/>
            </a:pPr>
            <a:r>
              <a:rPr lang="pt-BR" sz="2800" b="1" dirty="0"/>
              <a:t>“A fim de que o mundo se transforme é necessário que haja a modificação do ser humano para melhor, por ser a célula </a:t>
            </a:r>
            <a:r>
              <a:rPr lang="pt-BR" sz="2800" b="1" dirty="0" err="1"/>
              <a:t>máter</a:t>
            </a:r>
            <a:r>
              <a:rPr lang="pt-BR" sz="2800" b="1" dirty="0"/>
              <a:t>  da sociedade. Enquanto mantiver a enfermidade espiritual resultante do atraso evolutivo, nenhuma força externa conseguirá alterar a marcha moral do planeta, desde que os seus habitantes recusem-se à transformação interior.</a:t>
            </a:r>
            <a:br>
              <a:rPr lang="pt-BR" sz="2800" b="1" dirty="0"/>
            </a:br>
            <a:r>
              <a:rPr lang="pt-BR" sz="2800" b="1" dirty="0"/>
              <a:t/>
            </a:r>
            <a:br>
              <a:rPr lang="pt-BR" sz="2800" b="1" dirty="0"/>
            </a:br>
            <a:r>
              <a:rPr lang="pt-BR" sz="2800" b="1" dirty="0"/>
              <a:t>Os momentos que vivemos são de esforço auto iluminativo, graças às revelações que descem à Terra com maior frequência e às informações seguras em torno do processo de mudança, oferecendo a visão do futuro que a todos nos espera.</a:t>
            </a:r>
          </a:p>
          <a:p>
            <a:pPr marL="0" indent="0" algn="ctr">
              <a:buNone/>
            </a:pPr>
            <a:r>
              <a:rPr lang="pt-BR" sz="1400" b="1" dirty="0"/>
              <a:t>Manoel Philomeno de Miranda</a:t>
            </a:r>
            <a:br>
              <a:rPr lang="pt-BR" sz="1400" b="1" dirty="0"/>
            </a:br>
            <a:r>
              <a:rPr lang="pt-BR" sz="1400" b="1" dirty="0"/>
              <a:t/>
            </a:r>
            <a:br>
              <a:rPr lang="pt-BR" sz="1400" b="1" dirty="0"/>
            </a:br>
            <a:endParaRPr lang="pt-BR" sz="1400" b="1"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509" y="4509120"/>
            <a:ext cx="1464821" cy="2201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0658" name="Picture 2" descr="Resultado de imagem para transição planetária livro"/>
          <p:cNvPicPr>
            <a:picLocks noChangeAspect="1" noChangeArrowheads="1"/>
          </p:cNvPicPr>
          <p:nvPr/>
        </p:nvPicPr>
        <p:blipFill>
          <a:blip r:embed="rId3"/>
          <a:srcRect/>
          <a:stretch>
            <a:fillRect/>
          </a:stretch>
        </p:blipFill>
        <p:spPr bwMode="auto">
          <a:xfrm>
            <a:off x="214282" y="714356"/>
            <a:ext cx="1357322" cy="1928826"/>
          </a:xfrm>
          <a:prstGeom prst="rect">
            <a:avLst/>
          </a:prstGeom>
          <a:noFill/>
        </p:spPr>
      </p:pic>
    </p:spTree>
    <p:extLst>
      <p:ext uri="{BB962C8B-B14F-4D97-AF65-F5344CB8AC3E}">
        <p14:creationId xmlns:p14="http://schemas.microsoft.com/office/powerpoint/2010/main" val="3277263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Retângulo 4"/>
          <p:cNvSpPr/>
          <p:nvPr/>
        </p:nvSpPr>
        <p:spPr>
          <a:xfrm>
            <a:off x="179512" y="2132856"/>
            <a:ext cx="8964488" cy="2123658"/>
          </a:xfrm>
          <a:prstGeom prst="rect">
            <a:avLst/>
          </a:prstGeom>
        </p:spPr>
        <p:txBody>
          <a:bodyPr wrap="square">
            <a:spAutoFit/>
          </a:bodyPr>
          <a:lstStyle/>
          <a:p>
            <a:r>
              <a:rPr lang="pt-BR" sz="4400" b="1" dirty="0"/>
              <a:t>Qual a melhor escola de preparação das almas reencarnadas, na Terra?</a:t>
            </a:r>
            <a:br>
              <a:rPr lang="pt-BR" sz="4400" b="1" dirty="0"/>
            </a:br>
            <a:endParaRPr lang="pt-BR" sz="4400" b="1" dirty="0"/>
          </a:p>
        </p:txBody>
      </p:sp>
    </p:spTree>
    <p:extLst>
      <p:ext uri="{BB962C8B-B14F-4D97-AF65-F5344CB8AC3E}">
        <p14:creationId xmlns:p14="http://schemas.microsoft.com/office/powerpoint/2010/main" val="14566988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1186"/>
            <a:ext cx="9144000" cy="6826813"/>
          </a:xfrm>
        </p:spPr>
      </p:pic>
      <p:sp>
        <p:nvSpPr>
          <p:cNvPr id="5" name="Retângulo 4"/>
          <p:cNvSpPr/>
          <p:nvPr/>
        </p:nvSpPr>
        <p:spPr>
          <a:xfrm>
            <a:off x="0" y="2996952"/>
            <a:ext cx="8964488" cy="3539430"/>
          </a:xfrm>
          <a:prstGeom prst="rect">
            <a:avLst/>
          </a:prstGeom>
        </p:spPr>
        <p:txBody>
          <a:bodyPr wrap="square">
            <a:spAutoFit/>
          </a:bodyPr>
          <a:lstStyle/>
          <a:p>
            <a:pPr algn="ctr"/>
            <a:r>
              <a:rPr lang="pt-BR" sz="3200" b="1" dirty="0">
                <a:solidFill>
                  <a:srgbClr val="FFFF00"/>
                </a:solidFill>
                <a:effectLst>
                  <a:outerShdw blurRad="38100" dist="38100" dir="2700000" algn="tl">
                    <a:srgbClr val="000000">
                      <a:alpha val="43137"/>
                    </a:srgbClr>
                  </a:outerShdw>
                </a:effectLst>
              </a:rPr>
              <a:t>A melhor escola ainda é o lar, onde a criatura deve receber as bases do sentimento e do caráter. </a:t>
            </a:r>
          </a:p>
          <a:p>
            <a:pPr algn="ctr"/>
            <a:r>
              <a:rPr lang="pt-BR" sz="3200" b="1" dirty="0">
                <a:solidFill>
                  <a:srgbClr val="FFFF00"/>
                </a:solidFill>
                <a:effectLst>
                  <a:outerShdw blurRad="38100" dist="38100" dir="2700000" algn="tl">
                    <a:srgbClr val="000000">
                      <a:alpha val="43137"/>
                    </a:srgbClr>
                  </a:outerShdw>
                </a:effectLst>
              </a:rPr>
              <a:t>Os estabelecimentos de ensino, propriamente do mundo, podem instruir, mas só o instituto da família pode educar.</a:t>
            </a:r>
          </a:p>
          <a:p>
            <a:pPr algn="ctr"/>
            <a:r>
              <a:rPr lang="pt-BR" sz="3200" b="1" dirty="0">
                <a:solidFill>
                  <a:srgbClr val="FFFF00"/>
                </a:solidFill>
                <a:effectLst>
                  <a:outerShdw blurRad="38100" dist="38100" dir="2700000" algn="tl">
                    <a:srgbClr val="000000">
                      <a:alpha val="43137"/>
                    </a:srgbClr>
                  </a:outerShdw>
                </a:effectLst>
              </a:rPr>
              <a:t> É por essa razão que a universidade poderá fazer o cidadão, mas somente o lar pode edificar o homem. </a:t>
            </a:r>
          </a:p>
        </p:txBody>
      </p:sp>
    </p:spTree>
    <p:extLst>
      <p:ext uri="{BB962C8B-B14F-4D97-AF65-F5344CB8AC3E}">
        <p14:creationId xmlns:p14="http://schemas.microsoft.com/office/powerpoint/2010/main" val="216469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down)">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Espaço Reservado para Conteúdo 2"/>
          <p:cNvSpPr>
            <a:spLocks noGrp="1"/>
          </p:cNvSpPr>
          <p:nvPr>
            <p:ph idx="1"/>
          </p:nvPr>
        </p:nvSpPr>
        <p:spPr>
          <a:xfrm>
            <a:off x="457200" y="1052736"/>
            <a:ext cx="8229600" cy="4525963"/>
          </a:xfrm>
        </p:spPr>
        <p:txBody>
          <a:bodyPr>
            <a:normAutofit fontScale="92500"/>
          </a:bodyPr>
          <a:lstStyle/>
          <a:p>
            <a:pPr marL="0" indent="0" algn="ctr">
              <a:buNone/>
            </a:pPr>
            <a:r>
              <a:rPr lang="pt-BR" sz="3600" b="1" dirty="0">
                <a:solidFill>
                  <a:srgbClr val="FFFF00"/>
                </a:solidFill>
                <a:effectLst>
                  <a:outerShdw blurRad="38100" dist="38100" dir="2700000" algn="tl">
                    <a:srgbClr val="000000">
                      <a:alpha val="43137"/>
                    </a:srgbClr>
                  </a:outerShdw>
                </a:effectLst>
              </a:rPr>
              <a:t>Na sua grandiosa tarefa de cristianização, essa é a profunda finalidade do Espiritismo evangélico, no sentido de iluminar a consciência da criatura, a fim de que o lar se refaça e novo ciclo de progresso espiritual se traduza, entre os homens, em lares cristãos, para a nova era da Humanidade.</a:t>
            </a:r>
          </a:p>
          <a:p>
            <a:pPr marL="0" indent="0" algn="ctr">
              <a:buNone/>
            </a:pPr>
            <a:r>
              <a:rPr lang="pt-BR" sz="3600" b="1" dirty="0">
                <a:solidFill>
                  <a:srgbClr val="FFFF00"/>
                </a:solidFill>
                <a:effectLst>
                  <a:outerShdw blurRad="38100" dist="38100" dir="2700000" algn="tl">
                    <a:srgbClr val="000000">
                      <a:alpha val="43137"/>
                    </a:srgbClr>
                  </a:outerShdw>
                </a:effectLst>
              </a:rPr>
              <a:t>Emmanuel </a:t>
            </a:r>
          </a:p>
        </p:txBody>
      </p:sp>
    </p:spTree>
    <p:extLst>
      <p:ext uri="{BB962C8B-B14F-4D97-AF65-F5344CB8AC3E}">
        <p14:creationId xmlns:p14="http://schemas.microsoft.com/office/powerpoint/2010/main" val="25489001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252368" y="197617"/>
            <a:ext cx="7619999" cy="1239839"/>
          </a:xfrm>
        </p:spPr>
        <p:txBody>
          <a:bodyPr>
            <a:normAutofit fontScale="90000"/>
          </a:bodyPr>
          <a:lstStyle/>
          <a:p>
            <a:pPr algn="ctr"/>
            <a:r>
              <a:rPr lang="pt-BR" b="1" dirty="0"/>
              <a:t/>
            </a:r>
            <a:br>
              <a:rPr lang="pt-BR" b="1" dirty="0"/>
            </a:br>
            <a:r>
              <a:rPr lang="pt-BR" b="1" dirty="0"/>
              <a:t>BIBLIOGRAFIA:</a:t>
            </a:r>
            <a:r>
              <a:rPr lang="pt-BR" dirty="0"/>
              <a:t/>
            </a:r>
            <a:br>
              <a:rPr lang="pt-BR" dirty="0"/>
            </a:br>
            <a:endParaRPr lang="pt-BR" dirty="0"/>
          </a:p>
        </p:txBody>
      </p:sp>
      <p:sp>
        <p:nvSpPr>
          <p:cNvPr id="3" name="Espaço Reservado para Conteúdo 2"/>
          <p:cNvSpPr>
            <a:spLocks noGrp="1"/>
          </p:cNvSpPr>
          <p:nvPr>
            <p:ph idx="1"/>
          </p:nvPr>
        </p:nvSpPr>
        <p:spPr>
          <a:xfrm>
            <a:off x="539552" y="1196752"/>
            <a:ext cx="8267762" cy="5400600"/>
          </a:xfrm>
        </p:spPr>
        <p:txBody>
          <a:bodyPr>
            <a:normAutofit fontScale="70000" lnSpcReduction="20000"/>
          </a:bodyPr>
          <a:lstStyle/>
          <a:p>
            <a:pPr marL="0" indent="0">
              <a:buNone/>
            </a:pPr>
            <a:r>
              <a:rPr lang="pt-BR" sz="3700" i="1" dirty="0"/>
              <a:t>1.O Livro dos Espíritos _ Allan Kardec.</a:t>
            </a:r>
          </a:p>
          <a:p>
            <a:pPr marL="0" indent="0">
              <a:buNone/>
            </a:pPr>
            <a:r>
              <a:rPr lang="pt-BR" sz="3700" i="1" dirty="0"/>
              <a:t>2.O Evangelho segundo o Espiritismo, de Allan Kardec, cap. 3, itens 4, 6, 13, 14 e 15. </a:t>
            </a:r>
            <a:br>
              <a:rPr lang="pt-BR" sz="3700" i="1" dirty="0"/>
            </a:br>
            <a:r>
              <a:rPr lang="pt-BR" sz="3700" i="1" dirty="0"/>
              <a:t>4.A Gênese, de Allan Kardec, cap. IX, item 1; cap. XVIII, itens 2, 27 e 28.</a:t>
            </a:r>
          </a:p>
          <a:p>
            <a:pPr marL="0" indent="0">
              <a:buNone/>
            </a:pPr>
            <a:r>
              <a:rPr lang="pt-BR" sz="3700" i="1" dirty="0"/>
              <a:t>5.Justiça Divina – Emmanuel</a:t>
            </a:r>
          </a:p>
          <a:p>
            <a:pPr marL="0" indent="0">
              <a:buNone/>
            </a:pPr>
            <a:r>
              <a:rPr lang="pt-BR" sz="3700" i="1" dirty="0"/>
              <a:t>6.Religião dos Espíritos - Emmanuel</a:t>
            </a:r>
          </a:p>
          <a:p>
            <a:pPr marL="0" indent="0">
              <a:buNone/>
            </a:pPr>
            <a:r>
              <a:rPr lang="pt-BR" sz="3700" i="1" dirty="0"/>
              <a:t>7.O problema do ser do destino e da dor – Leon Denis</a:t>
            </a:r>
            <a:br>
              <a:rPr lang="pt-BR" sz="3700" i="1" dirty="0"/>
            </a:br>
            <a:r>
              <a:rPr lang="pt-BR" sz="3700" i="1" dirty="0"/>
              <a:t>8.O Consolador, de Emmanuel, psicografado por Chico Xavier.</a:t>
            </a:r>
          </a:p>
          <a:p>
            <a:pPr marL="0" indent="0">
              <a:buNone/>
            </a:pPr>
            <a:r>
              <a:rPr lang="pt-BR" sz="3700" i="1" dirty="0"/>
              <a:t>9.Transição Planetária – Manoel Philomeno de Miranda – Divaldo Pereira Franco.</a:t>
            </a:r>
          </a:p>
          <a:p>
            <a:pPr marL="0" indent="0">
              <a:buNone/>
            </a:pPr>
            <a:r>
              <a:rPr lang="pt-BR" sz="3700" i="1" dirty="0"/>
              <a:t>10.Amanhecer de uma nova era - Manoel Philomeno de Miranda – Divaldo Pereira Franco.</a:t>
            </a:r>
          </a:p>
          <a:p>
            <a:endParaRPr lang="pt-BR" sz="3700" i="1" dirty="0"/>
          </a:p>
          <a:p>
            <a:endParaRPr lang="pt-BR" sz="3700" i="1" dirty="0"/>
          </a:p>
          <a:p>
            <a:endParaRPr lang="pt-BR" sz="3700" i="1" dirty="0"/>
          </a:p>
          <a:p>
            <a:endParaRPr lang="pt-BR" sz="3700" i="1" dirty="0"/>
          </a:p>
        </p:txBody>
      </p:sp>
    </p:spTree>
    <p:extLst>
      <p:ext uri="{BB962C8B-B14F-4D97-AF65-F5344CB8AC3E}">
        <p14:creationId xmlns:p14="http://schemas.microsoft.com/office/powerpoint/2010/main" val="24346245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A44A44-B138-03AA-4047-30B4CBBA09EE}"/>
              </a:ext>
            </a:extLst>
          </p:cNvPr>
          <p:cNvSpPr>
            <a:spLocks noGrp="1"/>
          </p:cNvSpPr>
          <p:nvPr>
            <p:ph type="title"/>
          </p:nvPr>
        </p:nvSpPr>
        <p:spPr/>
        <p:txBody>
          <a:bodyPr/>
          <a:lstStyle/>
          <a:p>
            <a:endParaRPr lang="pt-BR"/>
          </a:p>
        </p:txBody>
      </p:sp>
      <p:pic>
        <p:nvPicPr>
          <p:cNvPr id="5" name="Espaço Reservado para Conteúdo 4" descr="Interface gráfica do usuário">
            <a:extLst>
              <a:ext uri="{FF2B5EF4-FFF2-40B4-BE49-F238E27FC236}">
                <a16:creationId xmlns:a16="http://schemas.microsoft.com/office/drawing/2014/main" id="{4557167C-C70F-0D84-E0C4-9D4166E5D25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23896263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9E2743-3084-A9ED-01A9-C8BAF57876D9}"/>
              </a:ext>
            </a:extLst>
          </p:cNvPr>
          <p:cNvSpPr>
            <a:spLocks noGrp="1"/>
          </p:cNvSpPr>
          <p:nvPr>
            <p:ph type="title"/>
          </p:nvPr>
        </p:nvSpPr>
        <p:spPr/>
        <p:txBody>
          <a:bodyPr/>
          <a:lstStyle/>
          <a:p>
            <a:endParaRPr lang="pt-BR"/>
          </a:p>
        </p:txBody>
      </p:sp>
      <p:pic>
        <p:nvPicPr>
          <p:cNvPr id="5" name="Espaço Reservado para Conteúdo 4" descr="Uma imagem contendo natureza, água, azul, natação">
            <a:extLst>
              <a:ext uri="{FF2B5EF4-FFF2-40B4-BE49-F238E27FC236}">
                <a16:creationId xmlns:a16="http://schemas.microsoft.com/office/drawing/2014/main" id="{CD025B18-BDB0-20B5-9283-6364BD55F76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3999" cy="6858000"/>
          </a:xfrm>
        </p:spPr>
      </p:pic>
    </p:spTree>
    <p:extLst>
      <p:ext uri="{BB962C8B-B14F-4D97-AF65-F5344CB8AC3E}">
        <p14:creationId xmlns:p14="http://schemas.microsoft.com/office/powerpoint/2010/main" val="1206298790"/>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2893</TotalTime>
  <Words>6040</Words>
  <Application>Microsoft Office PowerPoint</Application>
  <PresentationFormat>On-screen Show (4:3)</PresentationFormat>
  <Paragraphs>167</Paragraphs>
  <Slides>34</Slides>
  <Notes>5</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Adobe Caslon Pro</vt:lpstr>
      <vt:lpstr>AR CHRISTY</vt:lpstr>
      <vt:lpstr>Arial</vt:lpstr>
      <vt:lpstr>Arial Black</vt:lpstr>
      <vt:lpstr>Arial Narrow</vt:lpstr>
      <vt:lpstr>Calibri</vt:lpstr>
      <vt:lpstr>Times New Roman</vt:lpstr>
      <vt:lpstr>Wingdings</vt:lpstr>
      <vt:lpstr>Tema do Office</vt:lpstr>
      <vt:lpstr>PowerPoint Presentation</vt:lpstr>
      <vt:lpstr>PowerPoint Presentation</vt:lpstr>
      <vt:lpstr> Cientistas apontam dois novos planetas no Sistema Solar </vt:lpstr>
      <vt:lpstr> ( 19 de janeiro de 2015) Descoberta de 1.284 novos planetas deve revolucionar o estudo do Universo </vt:lpstr>
      <vt:lpstr>  Kardec, pergunta em O Livro dos Espíritos: </vt:lpstr>
      <vt:lpstr>PowerPoint Presentation</vt:lpstr>
      <vt:lpstr>Assim como as Escolas, os Mundos são adequados às necessidades de cada grupo de Espíritos que ali vem aprender.</vt:lpstr>
      <vt:lpstr>Categorias de Mundos Habitados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 DESTINAÇÃO FUTURA DA TERRA </vt:lpstr>
      <vt:lpstr>PowerPoint Presentation</vt:lpstr>
      <vt:lpstr>PowerPoint Presentation</vt:lpstr>
      <vt:lpstr> A GERAÇÃO FUTURA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BIBLIOGRAFIA: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Terra  escola planetária</dc:title>
  <dc:creator>Leonardo Pereira</dc:creator>
  <cp:lastModifiedBy>Convertio</cp:lastModifiedBy>
  <cp:revision>45</cp:revision>
  <dcterms:created xsi:type="dcterms:W3CDTF">2013-04-23T03:26:56Z</dcterms:created>
  <dcterms:modified xsi:type="dcterms:W3CDTF">2026-01-07T16:46:18Z</dcterms:modified>
</cp:coreProperties>
</file>