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3"/>
  </p:notesMasterIdLst>
  <p:handoutMasterIdLst>
    <p:handoutMasterId r:id="rId24"/>
  </p:handoutMasterIdLst>
  <p:sldIdLst>
    <p:sldId id="265" r:id="rId3"/>
    <p:sldId id="320" r:id="rId4"/>
    <p:sldId id="310" r:id="rId5"/>
    <p:sldId id="311" r:id="rId6"/>
    <p:sldId id="313" r:id="rId7"/>
    <p:sldId id="312" r:id="rId8"/>
    <p:sldId id="314" r:id="rId9"/>
    <p:sldId id="315" r:id="rId10"/>
    <p:sldId id="316" r:id="rId11"/>
    <p:sldId id="319" r:id="rId12"/>
    <p:sldId id="321" r:id="rId13"/>
    <p:sldId id="322" r:id="rId14"/>
    <p:sldId id="323" r:id="rId15"/>
    <p:sldId id="324" r:id="rId16"/>
    <p:sldId id="325" r:id="rId17"/>
    <p:sldId id="326" r:id="rId18"/>
    <p:sldId id="317" r:id="rId19"/>
    <p:sldId id="318" r:id="rId20"/>
    <p:sldId id="327" r:id="rId21"/>
    <p:sldId id="330" r:id="rId22"/>
  </p:sldIdLst>
  <p:sldSz cx="12188825" cy="6858000"/>
  <p:notesSz cx="6858000" cy="91440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29" autoAdjust="0"/>
  </p:normalViewPr>
  <p:slideViewPr>
    <p:cSldViewPr showGuides="1">
      <p:cViewPr varScale="1">
        <p:scale>
          <a:sx n="120" d="100"/>
          <a:sy n="120" d="100"/>
        </p:scale>
        <p:origin x="120" y="234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20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3716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pPr/>
              <a:t>07/04/2015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pt-PT" smtClean="0"/>
              <a:t>07/04/2015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pt-PT" smtClean="0"/>
              <a:pPr/>
              <a:t>07/04/2015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4972" y="5805264"/>
            <a:ext cx="527611" cy="50539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58717" y="6381328"/>
            <a:ext cx="108012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Copperplate Gothic Bold" panose="020E0705020206020404" pitchFamily="34" charset="0"/>
              </a:rPr>
              <a:t>clicar</a:t>
            </a:r>
            <a:endParaRPr lang="pt-PT" dirty="0">
              <a:solidFill>
                <a:schemeClr val="bg1">
                  <a:lumMod val="75000"/>
                  <a:lumOff val="25000"/>
                </a:schemeClr>
              </a:solidFill>
              <a:latin typeface="Copperplate Gothic Bold" panose="020E0705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  <p:sndAc>
          <p:stSnd loop="1">
            <p:snd r:embed="rId2" name="Andre Rieu - A vida continua.wav"/>
          </p:stSnd>
        </p:sndAc>
      </p:transition>
    </mc:Choice>
    <mc:Fallback>
      <p:transition spd="slow">
        <p:fade/>
        <p:sndAc>
          <p:stSnd loop="1">
            <p:snd r:embed="rId2" name="Andre Rieu - A vida continu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17948" y="2204864"/>
            <a:ext cx="8316000" cy="18360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PT" sz="8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Feira de velharias</a:t>
            </a:r>
            <a:endParaRPr lang="pt-PT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0726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649" y="836712"/>
            <a:ext cx="4256473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2205980" y="1268760"/>
            <a:ext cx="4824536" cy="2463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Um clássico lisboeta. Já </a:t>
            </a:r>
            <a:r>
              <a:rPr lang="pt-PT" dirty="0" smtClean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Fernando Pessoa </a:t>
            </a:r>
            <a:r>
              <a:rPr lang="pt-PT" dirty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faz referência à mítica Feira da Ladra no seu “Guia de Lisboa para Turistas” de 1925, encarando-a como “um pitoresco mercado de sobras e restos, (…) uns novos, outros velhos, mas todos eles constituindo sem dúvida um negócio realmente proveitoso”. </a:t>
            </a:r>
            <a:endParaRPr lang="pt-PT" sz="1600" dirty="0">
              <a:solidFill>
                <a:schemeClr val="tx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205980" y="3731998"/>
            <a:ext cx="9361040" cy="215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Hoje em dia há um considerável número de feiras a realizar-se semanalmente pelas 7 colinas de Lisboa, e obviamente em tempos de crise há sempre a motivação extra para esvaziar a tralha que há anos ocupa a arrecadação e pô-la à venda. Por outro lado, podemos sempre esquecer a austeridade por breves momentos e deixar que o colecionismo ou o simples passeio </a:t>
            </a:r>
            <a:r>
              <a:rPr lang="pt-PT" dirty="0" smtClean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 tornem motivos </a:t>
            </a:r>
            <a:r>
              <a:rPr lang="pt-PT" dirty="0">
                <a:solidFill>
                  <a:schemeClr val="tx1">
                    <a:lumMod val="75000"/>
                  </a:schemeClr>
                </a:solidFill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mais que suficientes para uma visita a uma das feiras de Lisboa, com localização privilegiada e que merece bem a pena uma visita.</a:t>
            </a:r>
            <a:endParaRPr lang="pt-PT" sz="1600" dirty="0">
              <a:solidFill>
                <a:schemeClr val="tx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Posição de Conteúdo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06206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Posição de Conteúdo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Posição de Conteúdo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62238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160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6238428" y="620688"/>
            <a:ext cx="5688632" cy="1870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Bastante concorrida é a feira de antiguidades, velharias e artesanato de Belém</a:t>
            </a:r>
            <a:r>
              <a:rPr lang="pt-PT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instalada </a:t>
            </a: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Jardim Vasco da </a:t>
            </a:r>
            <a:r>
              <a:rPr lang="pt-PT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Gama. </a:t>
            </a: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 primeiro e terceiro domingos de cada mês, entre às 09h00 e 18h00, esta feira oferece em especial </a:t>
            </a:r>
            <a:r>
              <a:rPr lang="pt-PT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livros, artigos </a:t>
            </a: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coleção e objetos decorativos.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Marcador de Posição de Conteúdo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71" y="313824"/>
            <a:ext cx="5794119" cy="3259192"/>
          </a:xfr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5" name="Marcador de Posição de Conteúdo 4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48" y="2586197"/>
            <a:ext cx="6336704" cy="3869683"/>
          </a:xfrm>
          <a:ln w="57150">
            <a:solidFill>
              <a:schemeClr val="accent3">
                <a:lumMod val="50000"/>
              </a:schemeClr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71" y="3789040"/>
            <a:ext cx="4914604" cy="2666840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8142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06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5" r="11185"/>
          <a:stretch>
            <a:fillRect/>
          </a:stretch>
        </p:blipFill>
        <p:spPr>
          <a:xfrm>
            <a:off x="5158308" y="404664"/>
            <a:ext cx="6688831" cy="59766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1700808"/>
            <a:ext cx="5643188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085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"/>
            <a:ext cx="12188825" cy="685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83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0" r="16250"/>
          <a:stretch>
            <a:fillRect/>
          </a:stretch>
        </p:blipFill>
        <p:spPr>
          <a:xfrm>
            <a:off x="477788" y="476672"/>
            <a:ext cx="6400800" cy="5910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60" y="2132856"/>
            <a:ext cx="5184576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" name="CaixaDeTexto 6"/>
          <p:cNvSpPr txBox="1"/>
          <p:nvPr/>
        </p:nvSpPr>
        <p:spPr>
          <a:xfrm>
            <a:off x="7246540" y="836712"/>
            <a:ext cx="4608512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Não há melhor forma de conhecer de perto o estilo de vida de uma cidade do que uma ida ao mercado. Aqui se revelam, da forma mais espontânea, os hábitos, gostos e modas, de hoje e de antigamente, das gentes de Lisboa. </a:t>
            </a:r>
            <a:br>
              <a:rPr lang="pt-PT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t-PT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412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0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"/>
            <a:ext cx="12188825" cy="685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3873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93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0" r="16250"/>
          <a:stretch>
            <a:fillRect/>
          </a:stretch>
        </p:blipFill>
        <p:spPr>
          <a:xfrm>
            <a:off x="5302324" y="-243408"/>
            <a:ext cx="6400799" cy="6192688"/>
          </a:xfrm>
          <a:prstGeom prst="roundRect">
            <a:avLst>
              <a:gd name="adj" fmla="val 16667"/>
            </a:avLst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6" y="260648"/>
            <a:ext cx="6192864" cy="5328592"/>
          </a:xfrm>
          <a:prstGeom prst="ellipse">
            <a:avLst/>
          </a:prstGeom>
          <a:ln w="76200" cap="rnd">
            <a:solidFill>
              <a:schemeClr val="accent3">
                <a:lumMod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CaixaDeTexto 6"/>
          <p:cNvSpPr txBox="1"/>
          <p:nvPr/>
        </p:nvSpPr>
        <p:spPr>
          <a:xfrm>
            <a:off x="189756" y="5661248"/>
            <a:ext cx="6696744" cy="1380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Faça uma visita a uma das várias feiras instaladas </a:t>
            </a:r>
            <a:r>
              <a:rPr lang="pt-PT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nas </a:t>
            </a: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praças e jardins da cidade e viverá uma experiência de compras bem mais autêntica.</a:t>
            </a:r>
            <a:endParaRPr lang="pt-PT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PT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71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51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72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" y="-16146"/>
            <a:ext cx="12185477" cy="6874146"/>
          </a:xfrm>
        </p:spPr>
      </p:pic>
    </p:spTree>
    <p:extLst>
      <p:ext uri="{BB962C8B-B14F-4D97-AF65-F5344CB8AC3E}">
        <p14:creationId xmlns:p14="http://schemas.microsoft.com/office/powerpoint/2010/main" val="2765137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9315">
            <a:off x="5257749" y="763876"/>
            <a:ext cx="6167463" cy="4176464"/>
          </a:xfrm>
          <a:prstGeom prst="roundRect">
            <a:avLst>
              <a:gd name="adj" fmla="val 16667"/>
            </a:avLst>
          </a:prstGeom>
          <a:ln w="76200">
            <a:solidFill>
              <a:schemeClr val="accent3">
                <a:lumMod val="5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93812" y="3933056"/>
            <a:ext cx="4608512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Música: “A vida continua”      pela Orquestra de </a:t>
            </a:r>
            <a:r>
              <a:rPr lang="pt-PT" sz="2400" dirty="0" err="1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Andre</a:t>
            </a:r>
            <a:r>
              <a:rPr lang="pt-PT" sz="2400" dirty="0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 </a:t>
            </a:r>
            <a:r>
              <a:rPr lang="pt-PT" sz="2400" dirty="0" err="1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Rieu</a:t>
            </a:r>
            <a:r>
              <a:rPr lang="pt-PT" sz="2400" dirty="0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 Texto da web</a:t>
            </a:r>
          </a:p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Fotos e formatação                 		de </a:t>
            </a:r>
            <a:r>
              <a:rPr lang="pt-PT" sz="2800" dirty="0" smtClean="0">
                <a:solidFill>
                  <a:schemeClr val="tx1">
                    <a:lumMod val="85000"/>
                  </a:schemeClr>
                </a:solidFill>
                <a:latin typeface="Eras Demi ITC" panose="020B0805030504020804" pitchFamily="34" charset="0"/>
              </a:rPr>
              <a:t>João Vieira</a:t>
            </a:r>
            <a:endParaRPr lang="pt-PT" sz="2800" dirty="0">
              <a:solidFill>
                <a:schemeClr val="tx1">
                  <a:lumMod val="85000"/>
                </a:schemeClr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982844" y="6093296"/>
            <a:ext cx="1368152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b="1" dirty="0" smtClean="0">
                <a:solidFill>
                  <a:schemeClr val="tx1">
                    <a:lumMod val="85000"/>
                  </a:schemeClr>
                </a:solidFill>
              </a:rPr>
              <a:t>Abril / 2015</a:t>
            </a:r>
            <a:endParaRPr lang="pt-PT" sz="16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33772" y="836712"/>
            <a:ext cx="3360920" cy="5232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www.sergrasan.com</a:t>
            </a:r>
            <a:endParaRPr lang="pt-PT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269876" y="1484784"/>
            <a:ext cx="2335896" cy="4616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PT" sz="24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joaovieiraslides</a:t>
            </a:r>
            <a:endParaRPr lang="pt-PT" sz="2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951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93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Digital Blue Tunne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Escritório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Digital Blue Tunne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scritório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Digital Blue Tunne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E257D54-B65D-4775-8A47-BF76CA13EE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túnel digital azul (ecrã panorâmico)</Template>
  <TotalTime>0</TotalTime>
  <Words>299</Words>
  <Application>Microsoft Office PowerPoint</Application>
  <PresentationFormat>Personalizados</PresentationFormat>
  <Paragraphs>13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8" baseType="lpstr">
      <vt:lpstr>Arial</vt:lpstr>
      <vt:lpstr>Calibri</vt:lpstr>
      <vt:lpstr>Copperplate Gothic Bold</vt:lpstr>
      <vt:lpstr>Corbel</vt:lpstr>
      <vt:lpstr>Eras Demi ITC</vt:lpstr>
      <vt:lpstr>Times New Roman</vt:lpstr>
      <vt:lpstr>Verdana</vt:lpstr>
      <vt:lpstr>Digital Blue Tunnel 16x9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2015-04-06T16:30:54Z</dcterms:created>
  <dcterms:modified xsi:type="dcterms:W3CDTF">2015-04-07T13:38:44Z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TC028952619991</vt:lpwstr>
  </property>
</Properties>
</file>