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62" r:id="rId3"/>
    <p:sldId id="263" r:id="rId4"/>
    <p:sldId id="257" r:id="rId5"/>
    <p:sldId id="258" r:id="rId6"/>
    <p:sldId id="259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0003"/>
    <a:srgbClr val="62139E"/>
    <a:srgbClr val="219797"/>
    <a:srgbClr val="E3CD74"/>
    <a:srgbClr val="EEB42D"/>
    <a:srgbClr val="EED4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00" autoAdjust="0"/>
  </p:normalViewPr>
  <p:slideViewPr>
    <p:cSldViewPr>
      <p:cViewPr varScale="1">
        <p:scale>
          <a:sx n="120" d="100"/>
          <a:sy n="120" d="100"/>
        </p:scale>
        <p:origin x="1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52800" y="3962400"/>
            <a:ext cx="7518400" cy="1295400"/>
          </a:xfrm>
        </p:spPr>
        <p:txBody>
          <a:bodyPr/>
          <a:lstStyle>
            <a:lvl1pPr>
              <a:lnSpc>
                <a:spcPct val="80000"/>
              </a:lnSpc>
              <a:defRPr sz="4000"/>
            </a:lvl1pPr>
          </a:lstStyle>
          <a:p>
            <a:pPr lvl="0"/>
            <a:r>
              <a:rPr lang="pt-PT" noProof="0" smtClean="0"/>
              <a:t>Clique para editar o estilo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52800" y="5486400"/>
            <a:ext cx="7518400" cy="6096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pt-PT" noProof="0" smtClean="0"/>
              <a:t>Faça clique para editar o estilo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49600" y="6248400"/>
            <a:ext cx="5791200" cy="45720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3472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11296C9B-70A3-4B34-9BDA-B30BF2C2DAA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83842-6E82-40F2-BB32-7BF393867721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6360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9FC20-E77B-4EED-A962-DAD3AD23FE1F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623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371600"/>
            <a:ext cx="5334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371600"/>
            <a:ext cx="5334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42743-36D7-4015-AB7D-74CA16510FF3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8808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4CE98-647E-434F-B466-474C5BCC8E29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5728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0F3A9-764E-483D-A5C9-C001B742503D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973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5C6E5-47FD-4022-83C8-2623BEF6BD19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0940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5703D-3BDF-48BB-9003-C347EF99B568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9794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B59BD5-5A4F-4984-91F5-22331C556301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8862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3D43B9-C68B-4F9A-8238-45EC88A6FCA0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1059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63000" y="90488"/>
            <a:ext cx="2717800" cy="585311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0488"/>
            <a:ext cx="7950200" cy="585311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356D5-72ED-4461-9D45-BEC91AF4A0BF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6564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54400" y="90489"/>
            <a:ext cx="8026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 do modelo global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71600"/>
            <a:ext cx="10871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759200" y="6248400"/>
            <a:ext cx="172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89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53600" y="6248400"/>
            <a:ext cx="172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9B57F0C3-9FB7-4C4D-96B9-0DE5634E0EFA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1052736"/>
            <a:ext cx="12601400" cy="4608512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755947" y="5572400"/>
            <a:ext cx="617212" cy="144016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08368" y="6093296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CLICAR</a:t>
            </a:r>
            <a:endParaRPr lang="pt-PT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982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VÉNUS.wav.wav"/>
          </p:stSnd>
        </p:sndAc>
      </p:transition>
    </mc:Choice>
    <mc:Fallback xmlns="">
      <p:transition spd="slow">
        <p:dissolve/>
        <p:sndAc>
          <p:stSnd>
            <p:snd r:embed="rId5" name="VÉNUS.wav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528048" y="3933056"/>
            <a:ext cx="4343152" cy="1295400"/>
          </a:xfrm>
        </p:spPr>
        <p:txBody>
          <a:bodyPr/>
          <a:lstStyle/>
          <a:p>
            <a:r>
              <a:rPr lang="pt-PT" dirty="0" smtClean="0"/>
              <a:t>O Cromeleque                dos </a:t>
            </a:r>
            <a:r>
              <a:rPr lang="pt-PT" dirty="0" err="1" smtClean="0"/>
              <a:t>Almendres</a:t>
            </a:r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76492"/>
            <a:ext cx="6274235" cy="6664876"/>
          </a:xfrm>
          <a:prstGeom prst="round2DiagRect">
            <a:avLst>
              <a:gd name="adj1" fmla="val 16667"/>
              <a:gd name="adj2" fmla="val 0"/>
            </a:avLst>
          </a:prstGeom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179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932732"/>
          </a:xfrm>
          <a:ln w="57150">
            <a:solidFill>
              <a:schemeClr val="accent2">
                <a:lumMod val="75000"/>
              </a:schemeClr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119336" y="3068960"/>
            <a:ext cx="1195332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  <a:spcBef>
                <a:spcPts val="750"/>
              </a:spcBef>
              <a:spcAft>
                <a:spcPts val="375"/>
              </a:spcAft>
            </a:pPr>
            <a:r>
              <a:rPr lang="pt-PT" sz="1600" dirty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recinto megalítico dos </a:t>
            </a:r>
            <a:r>
              <a:rPr lang="pt-PT" sz="1600" dirty="0" err="1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Almendres</a:t>
            </a:r>
            <a:r>
              <a:rPr lang="pt-PT" sz="1600" dirty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um dos </a:t>
            </a:r>
            <a:r>
              <a:rPr lang="pt-PT" sz="1600" dirty="0" smtClean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grandes </a:t>
            </a:r>
            <a:r>
              <a:rPr lang="pt-PT" sz="1600" dirty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monumentos públicos da humanidade, constitui o maior conjunto de menires estruturados da Península Ibérica e é um dos mais importantes da Europa. Este monumento megalítico inicialmente era constituído por mais de uma centena de monólitos. A sua escavação permitiu a deteção de várias fases construtivas ao longo do período Neolítico (V e IV milénios a. C.), até alcançar aspeto semelhante ao hoje apresentado. 92 menires com diferentes formas e dimensões, desde pequenos blocos </a:t>
            </a:r>
            <a:r>
              <a:rPr lang="pt-PT" sz="1600" dirty="0" smtClean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granito rudemente </a:t>
            </a:r>
            <a:r>
              <a:rPr lang="pt-PT" sz="1600" dirty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afeiçoados, outros maiores que deram ao local o nome de Alto das Pedras Talhas. Formaram dois recintos erguidos em épocas distintas, geminados e orientados segundo as direções equinociais. Uma dezena de monólitos está decorada exibindo relevos ou gravuras. Foi um monumento com funções religiosas e, provavelmente um primitivo observatório astronómico. O monumento está situado na Herdade dos </a:t>
            </a:r>
            <a:r>
              <a:rPr lang="pt-PT" sz="1600" dirty="0" err="1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Almendres</a:t>
            </a:r>
            <a:r>
              <a:rPr lang="pt-PT" sz="1600" dirty="0">
                <a:solidFill>
                  <a:schemeClr val="accent2">
                    <a:lumMod val="7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perto da portuguesa cidade de Évora.</a:t>
            </a:r>
            <a:endParaRPr lang="pt-PT" sz="1600" dirty="0">
              <a:solidFill>
                <a:schemeClr val="accent2">
                  <a:lumMod val="75000"/>
                </a:schemeClr>
              </a:solidFill>
              <a:effectLst/>
              <a:latin typeface="Kristen ITC" panose="03050502040202030202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69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080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12995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00"/>
            <a:ext cx="12201954" cy="6863599"/>
          </a:xfrm>
        </p:spPr>
      </p:pic>
    </p:spTree>
    <p:extLst>
      <p:ext uri="{BB962C8B-B14F-4D97-AF65-F5344CB8AC3E}">
        <p14:creationId xmlns:p14="http://schemas.microsoft.com/office/powerpoint/2010/main" val="571399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9573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7848" cy="689078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5" y="0"/>
            <a:ext cx="73921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4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6165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32" y="0"/>
            <a:ext cx="12223332" cy="6875624"/>
          </a:xfrm>
        </p:spPr>
      </p:pic>
    </p:spTree>
    <p:extLst>
      <p:ext uri="{BB962C8B-B14F-4D97-AF65-F5344CB8AC3E}">
        <p14:creationId xmlns:p14="http://schemas.microsoft.com/office/powerpoint/2010/main" val="2398680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50"/>
            <a:ext cx="12205776" cy="6865749"/>
          </a:xfrm>
        </p:spPr>
      </p:pic>
    </p:spTree>
    <p:extLst>
      <p:ext uri="{BB962C8B-B14F-4D97-AF65-F5344CB8AC3E}">
        <p14:creationId xmlns:p14="http://schemas.microsoft.com/office/powerpoint/2010/main" val="391337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1" y="44624"/>
            <a:ext cx="8175328" cy="4392488"/>
          </a:xfrm>
          <a:prstGeom prst="rect">
            <a:avLst/>
          </a:prstGeom>
          <a:ln w="762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36" y="2204864"/>
            <a:ext cx="6832082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chemeClr val="accent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25950" y="4581128"/>
            <a:ext cx="8175329" cy="2194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Menir do Monte dos </a:t>
            </a:r>
            <a:r>
              <a:rPr lang="pt-PT" sz="1600" dirty="0" err="1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Almendres</a:t>
            </a: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é um dos muitos menires </a:t>
            </a:r>
            <a:r>
              <a:rPr lang="pt-PT" sz="1600" dirty="0" smtClean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da </a:t>
            </a: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região de Évora. Tem a forma de um ovo alongado e tem </a:t>
            </a:r>
            <a:r>
              <a:rPr lang="pt-PT" sz="1600" dirty="0" smtClean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um </a:t>
            </a: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báculo (cajado) gravado em baixo-relevo na parte de cima. </a:t>
            </a:r>
            <a:r>
              <a:rPr lang="pt-PT" sz="1600" dirty="0" smtClean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Este </a:t>
            </a: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motivo representa, claramente, a importância da natureza </a:t>
            </a:r>
            <a:r>
              <a:rPr lang="pt-PT" sz="1600" dirty="0" smtClean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no </a:t>
            </a:r>
            <a:r>
              <a:rPr lang="pt-PT" sz="1600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neolítico, nomeadamente a domesticação de animais. </a:t>
            </a:r>
            <a:r>
              <a:rPr lang="pt-PT" sz="1600" dirty="0">
                <a:solidFill>
                  <a:srgbClr val="333333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Menir dos </a:t>
            </a:r>
            <a:r>
              <a:rPr lang="pt-PT" sz="1600" dirty="0" err="1">
                <a:solidFill>
                  <a:srgbClr val="333333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Almendres</a:t>
            </a:r>
            <a:r>
              <a:rPr lang="pt-PT" sz="1600" dirty="0">
                <a:solidFill>
                  <a:srgbClr val="333333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fica bastante perto do Cromeleque dos </a:t>
            </a:r>
            <a:r>
              <a:rPr lang="pt-PT" sz="1600" dirty="0" err="1">
                <a:solidFill>
                  <a:srgbClr val="333333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Almendres</a:t>
            </a:r>
            <a:r>
              <a:rPr lang="pt-PT" sz="1600" dirty="0">
                <a:solidFill>
                  <a:srgbClr val="333333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ambos estão intimamente relacionados. Visto a partir do cromeleque, o menir indica o nascer do Sol no Solstício de verão (o maior dia do ano). </a:t>
            </a:r>
            <a:endParaRPr lang="pt-PT" sz="1600" dirty="0">
              <a:effectLst/>
              <a:latin typeface="Kristen ITC" panose="03050502040202030202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400256" y="116632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O Menir</a:t>
            </a:r>
          </a:p>
          <a:p>
            <a:r>
              <a:rPr lang="pt-PT" sz="3200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d</a:t>
            </a:r>
            <a:r>
              <a:rPr lang="pt-PT" sz="3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os </a:t>
            </a:r>
            <a:r>
              <a:rPr lang="pt-PT" sz="3200" dirty="0" err="1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Almendres</a:t>
            </a:r>
            <a:endParaRPr lang="pt-PT" sz="32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2748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92003" y="1364011"/>
            <a:ext cx="6879805" cy="4151783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626" y="0"/>
            <a:ext cx="3803374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83024" y="1412776"/>
            <a:ext cx="685800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748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22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72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8838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07989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45660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92696"/>
            <a:ext cx="6912768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6312024" y="5013176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>
                <a:solidFill>
                  <a:schemeClr val="accent2">
                    <a:lumMod val="75000"/>
                  </a:schemeClr>
                </a:solidFill>
                <a:latin typeface="Calisto MT" panose="02040603050505030304" pitchFamily="18" charset="0"/>
              </a:rPr>
              <a:t>Música: Vénus</a:t>
            </a:r>
          </a:p>
          <a:p>
            <a:r>
              <a:rPr lang="pt-PT" sz="2000" b="1" dirty="0" smtClean="0">
                <a:solidFill>
                  <a:schemeClr val="accent2">
                    <a:lumMod val="75000"/>
                  </a:schemeClr>
                </a:solidFill>
                <a:latin typeface="Calisto MT" panose="02040603050505030304" pitchFamily="18" charset="0"/>
              </a:rPr>
              <a:t>Texto da web</a:t>
            </a:r>
          </a:p>
          <a:p>
            <a:r>
              <a:rPr lang="pt-PT" sz="2000" b="1" dirty="0" smtClean="0">
                <a:solidFill>
                  <a:schemeClr val="accent2">
                    <a:lumMod val="75000"/>
                  </a:schemeClr>
                </a:solidFill>
                <a:latin typeface="Calisto MT" panose="02040603050505030304" pitchFamily="18" charset="0"/>
              </a:rPr>
              <a:t>Formatação e fotos</a:t>
            </a:r>
            <a:endParaRPr lang="pt-PT" sz="2000" b="1" dirty="0">
              <a:solidFill>
                <a:schemeClr val="accent2">
                  <a:lumMod val="75000"/>
                </a:schemeClr>
              </a:solidFill>
              <a:latin typeface="Calisto MT" panose="02040603050505030304" pitchFamily="18" charset="0"/>
            </a:endParaRPr>
          </a:p>
          <a:p>
            <a:r>
              <a:rPr lang="pt-PT" sz="2000" b="1" dirty="0" smtClean="0">
                <a:solidFill>
                  <a:schemeClr val="accent2">
                    <a:lumMod val="75000"/>
                  </a:schemeClr>
                </a:solidFill>
                <a:latin typeface="Calisto MT" panose="02040603050505030304" pitchFamily="18" charset="0"/>
              </a:rPr>
              <a:t>                             de João Vieira</a:t>
            </a:r>
            <a:endParaRPr lang="pt-PT" sz="2000" b="1" dirty="0">
              <a:solidFill>
                <a:schemeClr val="accent2">
                  <a:lumMod val="75000"/>
                </a:schemeClr>
              </a:solidFill>
              <a:latin typeface="Calisto MT" panose="0204060305050503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493523" y="1916832"/>
            <a:ext cx="2882520" cy="5232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joaovieiraslides</a:t>
            </a:r>
            <a:endParaRPr lang="pt-PT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336360" y="242078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2">
                    <a:lumMod val="75000"/>
                  </a:schemeClr>
                </a:solidFill>
              </a:rPr>
              <a:t>www.sergrasan.com</a:t>
            </a:r>
            <a:endParaRPr lang="pt-PT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35360" y="6021288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Março / 2015</a:t>
            </a:r>
            <a:endParaRPr lang="pt-PT" sz="16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880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 Theme 11">
      <a:dk1>
        <a:srgbClr val="1C1C1C"/>
      </a:dk1>
      <a:lt1>
        <a:srgbClr val="523E26"/>
      </a:lt1>
      <a:dk2>
        <a:srgbClr val="654A1D"/>
      </a:dk2>
      <a:lt2>
        <a:srgbClr val="2D2015"/>
      </a:lt2>
      <a:accent1>
        <a:srgbClr val="B1A59D"/>
      </a:accent1>
      <a:accent2>
        <a:srgbClr val="8F5F2F"/>
      </a:accent2>
      <a:accent3>
        <a:srgbClr val="B3AFAC"/>
      </a:accent3>
      <a:accent4>
        <a:srgbClr val="161616"/>
      </a:accent4>
      <a:accent5>
        <a:srgbClr val="D5CFCC"/>
      </a:accent5>
      <a:accent6>
        <a:srgbClr val="81552A"/>
      </a:accent6>
      <a:hlink>
        <a:srgbClr val="F4D700"/>
      </a:hlink>
      <a:folHlink>
        <a:srgbClr val="E7EBEB"/>
      </a:folHlink>
    </a:clrScheme>
    <a:fontScheme name="Office Them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CC9900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B98A00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C5B3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D4D4D4"/>
        </a:accent6>
        <a:hlink>
          <a:srgbClr val="CC6600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3366"/>
        </a:dk1>
        <a:lt1>
          <a:srgbClr val="361B00"/>
        </a:lt1>
        <a:dk2>
          <a:srgbClr val="000099"/>
        </a:dk2>
        <a:lt2>
          <a:srgbClr val="333333"/>
        </a:lt2>
        <a:accent1>
          <a:srgbClr val="3366CC"/>
        </a:accent1>
        <a:accent2>
          <a:srgbClr val="F09A00"/>
        </a:accent2>
        <a:accent3>
          <a:srgbClr val="AAAACA"/>
        </a:accent3>
        <a:accent4>
          <a:srgbClr val="2D1500"/>
        </a:accent4>
        <a:accent5>
          <a:srgbClr val="ADB8E2"/>
        </a:accent5>
        <a:accent6>
          <a:srgbClr val="D98B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777777"/>
        </a:dk1>
        <a:lt1>
          <a:srgbClr val="926C00"/>
        </a:lt1>
        <a:dk2>
          <a:srgbClr val="686B5D"/>
        </a:dk2>
        <a:lt2>
          <a:srgbClr val="4D4D4D"/>
        </a:lt2>
        <a:accent1>
          <a:srgbClr val="B2B2B2"/>
        </a:accent1>
        <a:accent2>
          <a:srgbClr val="809EA8"/>
        </a:accent2>
        <a:accent3>
          <a:srgbClr val="B9BAB6"/>
        </a:accent3>
        <a:accent4>
          <a:srgbClr val="7C5B00"/>
        </a:accent4>
        <a:accent5>
          <a:srgbClr val="D5D5D5"/>
        </a:accent5>
        <a:accent6>
          <a:srgbClr val="738F98"/>
        </a:accent6>
        <a:hlink>
          <a:srgbClr val="FFCC66"/>
        </a:hlink>
        <a:folHlink>
          <a:srgbClr val="F7F3E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005A58"/>
        </a:dk1>
        <a:lt1>
          <a:srgbClr val="CC9900"/>
        </a:lt1>
        <a:dk2>
          <a:srgbClr val="008080"/>
        </a:dk2>
        <a:lt2>
          <a:srgbClr val="006666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AE8200"/>
        </a:accent4>
        <a:accent5>
          <a:srgbClr val="AAB8B7"/>
        </a:accent5>
        <a:accent6>
          <a:srgbClr val="6264B4"/>
        </a:accent6>
        <a:hlink>
          <a:srgbClr val="FFC41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111111"/>
        </a:dk1>
        <a:lt1>
          <a:srgbClr val="800000"/>
        </a:lt1>
        <a:dk2>
          <a:srgbClr val="663300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0D0D0D"/>
        </a:accent4>
        <a:accent5>
          <a:srgbClr val="E2ADAA"/>
        </a:accent5>
        <a:accent6>
          <a:srgbClr val="AC6D56"/>
        </a:accent6>
        <a:hlink>
          <a:srgbClr val="FFCC66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1">
        <a:dk1>
          <a:srgbClr val="1C1C1C"/>
        </a:dk1>
        <a:lt1>
          <a:srgbClr val="523E26"/>
        </a:lt1>
        <a:dk2>
          <a:srgbClr val="654A1D"/>
        </a:dk2>
        <a:lt2>
          <a:srgbClr val="2D2015"/>
        </a:lt2>
        <a:accent1>
          <a:srgbClr val="B1A59D"/>
        </a:accent1>
        <a:accent2>
          <a:srgbClr val="8F5F2F"/>
        </a:accent2>
        <a:accent3>
          <a:srgbClr val="B3AFAC"/>
        </a:accent3>
        <a:accent4>
          <a:srgbClr val="161616"/>
        </a:accent4>
        <a:accent5>
          <a:srgbClr val="D5CFCC"/>
        </a:accent5>
        <a:accent6>
          <a:srgbClr val="81552A"/>
        </a:accent6>
        <a:hlink>
          <a:srgbClr val="F4D700"/>
        </a:hlink>
        <a:folHlink>
          <a:srgbClr val="E7EBE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884A565-6B31-4B0E-8219-F938A6430E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Modelo de apresentação Campo de trigo</Template>
  <TotalTime>164</TotalTime>
  <Words>262</Words>
  <Application>Microsoft Office PowerPoint</Application>
  <PresentationFormat>Ecrã Panorâmico</PresentationFormat>
  <Paragraphs>13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Calisto MT</vt:lpstr>
      <vt:lpstr>Kristen ITC</vt:lpstr>
      <vt:lpstr>Times New Roman</vt:lpstr>
      <vt:lpstr>Tema do Office</vt:lpstr>
      <vt:lpstr>Apresentação do PowerPoint</vt:lpstr>
      <vt:lpstr>O Cromeleque                dos Almendres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Cromeleque                dos Almendres</dc:title>
  <dc:subject/>
  <dc:creator>João Vieira</dc:creator>
  <cp:keywords/>
  <dc:description/>
  <cp:lastModifiedBy>João Vieira</cp:lastModifiedBy>
  <cp:revision>21</cp:revision>
  <dcterms:created xsi:type="dcterms:W3CDTF">2015-03-29T15:11:02Z</dcterms:created>
  <dcterms:modified xsi:type="dcterms:W3CDTF">2015-03-29T18:21:58Z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TC010721592070</vt:lpwstr>
  </property>
  <property fmtid="{D5CDD505-2E9C-101B-9397-08002B2CF9AE}" pid="3" name="_MarkAsFinal">
    <vt:bool>true</vt:bool>
  </property>
</Properties>
</file>