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29"/>
  </p:notesMasterIdLst>
  <p:handoutMasterIdLst>
    <p:handoutMasterId r:id="rId30"/>
  </p:handoutMasterIdLst>
  <p:sldIdLst>
    <p:sldId id="279" r:id="rId3"/>
    <p:sldId id="256" r:id="rId4"/>
    <p:sldId id="257" r:id="rId5"/>
    <p:sldId id="266" r:id="rId6"/>
    <p:sldId id="261" r:id="rId7"/>
    <p:sldId id="262" r:id="rId8"/>
    <p:sldId id="263" r:id="rId9"/>
    <p:sldId id="264" r:id="rId10"/>
    <p:sldId id="272" r:id="rId11"/>
    <p:sldId id="271" r:id="rId12"/>
    <p:sldId id="270" r:id="rId13"/>
    <p:sldId id="269" r:id="rId14"/>
    <p:sldId id="268" r:id="rId15"/>
    <p:sldId id="267" r:id="rId16"/>
    <p:sldId id="278" r:id="rId17"/>
    <p:sldId id="282" r:id="rId18"/>
    <p:sldId id="277" r:id="rId19"/>
    <p:sldId id="276" r:id="rId20"/>
    <p:sldId id="273" r:id="rId21"/>
    <p:sldId id="275" r:id="rId22"/>
    <p:sldId id="280" r:id="rId23"/>
    <p:sldId id="281" r:id="rId24"/>
    <p:sldId id="274" r:id="rId25"/>
    <p:sldId id="283" r:id="rId26"/>
    <p:sldId id="265" r:id="rId27"/>
    <p:sldId id="284" r:id="rId28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8603FDC-E32A-4AB5-989C-0864C3EAD2B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52" autoAdjust="0"/>
    <p:restoredTop sz="96154" autoAdjust="0"/>
  </p:normalViewPr>
  <p:slideViewPr>
    <p:cSldViewPr snapToGrid="0">
      <p:cViewPr varScale="1">
        <p:scale>
          <a:sx n="122" d="100"/>
          <a:sy n="122" d="100"/>
        </p:scale>
        <p:origin x="14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0" d="100"/>
          <a:sy n="80" d="100"/>
        </p:scale>
        <p:origin x="1458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737DB3F-6A7D-4122-B2AC-6C0DD66BA828}" type="datetimeFigureOut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18D3760-E536-476B-BE14-58A0E24375CC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415456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3246147-C545-4FDA-AD7E-B5DB205E5D14}" type="datetimeFigureOut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PT" noProof="0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noProof="0" dirty="0" smtClean="0"/>
              <a:t>Clique para editar os estilos</a:t>
            </a:r>
          </a:p>
          <a:p>
            <a:pPr lvl="1"/>
            <a:r>
              <a:rPr lang="pt-PT" noProof="0" dirty="0" smtClean="0"/>
              <a:t>Segundo nível</a:t>
            </a:r>
          </a:p>
          <a:p>
            <a:pPr lvl="2"/>
            <a:r>
              <a:rPr lang="pt-PT" noProof="0" dirty="0" smtClean="0"/>
              <a:t>Terceiro nível</a:t>
            </a:r>
          </a:p>
          <a:p>
            <a:pPr lvl="3"/>
            <a:r>
              <a:rPr lang="pt-PT" noProof="0" dirty="0" smtClean="0"/>
              <a:t>Quarto nível</a:t>
            </a:r>
          </a:p>
          <a:p>
            <a:pPr lvl="4"/>
            <a:r>
              <a:rPr lang="pt-PT" noProof="0" dirty="0" smtClean="0"/>
              <a:t>Quinto nível</a:t>
            </a:r>
            <a:endParaRPr lang="pt-PT" noProof="0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42CBAA-BF56-4C98-BBB0-153A22201CE4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4700303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Água3"/>
          <p:cNvSpPr/>
          <p:nvPr/>
        </p:nvSpPr>
        <p:spPr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5" name="Céu"/>
          <p:cNvSpPr/>
          <p:nvPr/>
        </p:nvSpPr>
        <p:spPr>
          <a:xfrm>
            <a:off x="3175" y="0"/>
            <a:ext cx="12188825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pic>
        <p:nvPicPr>
          <p:cNvPr id="6" name="Água2"/>
          <p:cNvPicPr>
            <a:picLocks noChangeAspect="1"/>
          </p:cNvPicPr>
          <p:nvPr/>
        </p:nvPicPr>
        <p:blipFill>
          <a:blip r:embed="rId2"/>
          <a:srcRect l="2673" r="9901"/>
          <a:stretch>
            <a:fillRect/>
          </a:stretch>
        </p:blipFill>
        <p:spPr bwMode="auto">
          <a:xfrm>
            <a:off x="-1588" y="5497513"/>
            <a:ext cx="12188826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Água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 l="6218" r="6356"/>
          <a:stretch/>
        </p:blipFill>
        <p:spPr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ângulo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>
            <a:noAutofit/>
          </a:bodyPr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C40D6-B547-4EE2-945B-E1ED7B06CBDC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ACB70-1692-416F-94CC-A92E2FE18CAB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éu"/>
          <p:cNvSpPr/>
          <p:nvPr/>
        </p:nvSpPr>
        <p:spPr>
          <a:xfrm>
            <a:off x="3175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1B3DD-8F3D-4627-A677-340DF56A67F8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E79F8-5904-4332-8C8E-7587B482C7DF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285B9-CD67-43B1-9ACC-7D79D05CD57E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BD51BB-7FDF-429E-80D2-6F80E3A8E8F7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10" name="Título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7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E879D-6987-4BE6-A036-500D6F98D80C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8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D8DC09-FF37-4812-A245-59F8D412C853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F341B-CA52-4A1F-9630-8A196DC5ED37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4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3A2B5-2788-48EE-BACF-5982945712A6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éu"/>
          <p:cNvSpPr/>
          <p:nvPr/>
        </p:nvSpPr>
        <p:spPr>
          <a:xfrm>
            <a:off x="3175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3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E0D1A4-C2AC-40A7-AA1A-CAF6F7CCF7A4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4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265E7-96C8-4AFB-B7DA-F4C7C1804888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>
            <a:normAutofit/>
          </a:bodyPr>
          <a:lstStyle>
            <a:lvl1pPr>
              <a:defRPr sz="32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FCEF4-C9A0-46D8-B7F5-1CD6B39FD138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065A1-36A2-4C21-8F72-762324319D2C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>
            <a:normAutofit/>
          </a:bodyPr>
          <a:lstStyle>
            <a:lvl1pPr>
              <a:defRPr sz="3400" b="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PT" noProof="0" smtClean="0"/>
              <a:t>Clique no ícone para adicionar uma imagem</a:t>
            </a:r>
            <a:endParaRPr lang="pt-PT" noProof="0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0F73D2-0E4E-47C1-A5BC-607BEB9DD34B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6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38EC0B-1B86-4FE3-9BF9-52CE1B436819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89D21B-6D01-4415-BF9B-7F1A88E6D71C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1E3B7-3059-4CE0-B9FC-25BBFB96D810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0D4CE-FA81-4B96-A63B-3B249A62524E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2B78E-54F2-41BF-B2E6-40B986CC6C8A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éu"/>
          <p:cNvSpPr/>
          <p:nvPr/>
        </p:nvSpPr>
        <p:spPr>
          <a:xfrm>
            <a:off x="3175" y="0"/>
            <a:ext cx="12188825" cy="6858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sp>
        <p:nvSpPr>
          <p:cNvPr id="8" name="Água3"/>
          <p:cNvSpPr/>
          <p:nvPr/>
        </p:nvSpPr>
        <p:spPr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PT" dirty="0"/>
          </a:p>
        </p:txBody>
      </p:sp>
      <p:pic>
        <p:nvPicPr>
          <p:cNvPr id="1030" name="Água2"/>
          <p:cNvPicPr>
            <a:picLocks noChangeAspect="1"/>
          </p:cNvPicPr>
          <p:nvPr/>
        </p:nvPicPr>
        <p:blipFill>
          <a:blip r:embed="rId13"/>
          <a:srcRect l="2673" r="9901"/>
          <a:stretch>
            <a:fillRect/>
          </a:stretch>
        </p:blipFill>
        <p:spPr bwMode="auto">
          <a:xfrm>
            <a:off x="-1588" y="6256338"/>
            <a:ext cx="12188826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Água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 l="6218" r="6356"/>
          <a:stretch/>
        </p:blipFill>
        <p:spPr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1032" name="Marcador de Posição do Título 1"/>
          <p:cNvSpPr>
            <a:spLocks noGrp="1"/>
          </p:cNvSpPr>
          <p:nvPr>
            <p:ph type="title"/>
          </p:nvPr>
        </p:nvSpPr>
        <p:spPr bwMode="auto">
          <a:xfrm>
            <a:off x="1341438" y="265113"/>
            <a:ext cx="9509125" cy="108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PT" dirty="0" smtClean="0"/>
              <a:t>Clique para editar o estilo</a:t>
            </a:r>
          </a:p>
        </p:txBody>
      </p:sp>
      <p:sp>
        <p:nvSpPr>
          <p:cNvPr id="1033" name="Marcador de Posição do Texto 2"/>
          <p:cNvSpPr>
            <a:spLocks noGrp="1"/>
          </p:cNvSpPr>
          <p:nvPr>
            <p:ph type="body" idx="1"/>
          </p:nvPr>
        </p:nvSpPr>
        <p:spPr bwMode="auto">
          <a:xfrm>
            <a:off x="1341438" y="1573213"/>
            <a:ext cx="9509125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875713" y="6602413"/>
            <a:ext cx="960437" cy="236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3146C78-F8C3-4267-8258-6F3D35ACDA2A}" type="datetime1">
              <a:rPr lang="pt-PT" smtClean="0"/>
              <a:pPr>
                <a:defRPr/>
              </a:pPr>
              <a:t>05/04/2015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1341438" y="6602413"/>
            <a:ext cx="7159625" cy="236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0210800" y="6602413"/>
            <a:ext cx="639763" cy="2365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00" cap="all" baseline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7337AD-0F07-49F9-A963-7DFDC8E5E8F9}" type="slidenum">
              <a:rPr lang="pt-PT" smtClean="0"/>
              <a:pPr>
                <a:defRPr/>
              </a:pPr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1" r:id="rId2"/>
    <p:sldLayoutId id="2147483853" r:id="rId3"/>
    <p:sldLayoutId id="2147483850" r:id="rId4"/>
    <p:sldLayoutId id="2147483849" r:id="rId5"/>
    <p:sldLayoutId id="2147483848" r:id="rId6"/>
    <p:sldLayoutId id="2147483854" r:id="rId7"/>
    <p:sldLayoutId id="2147483847" r:id="rId8"/>
    <p:sldLayoutId id="2147483846" r:id="rId9"/>
    <p:sldLayoutId id="2147483845" r:id="rId10"/>
    <p:sldLayoutId id="2147483844" r:id="rId11"/>
  </p:sldLayoutIdLst>
  <p:transition spd="med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 kern="1200">
          <a:solidFill>
            <a:srgbClr val="1B4855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800">
          <a:solidFill>
            <a:srgbClr val="1B4855"/>
          </a:solidFill>
          <a:latin typeface="Georgia" pitchFamily="18" charset="0"/>
        </a:defRPr>
      </a:lvl9pPr>
    </p:titleStyle>
    <p:bodyStyle>
      <a:lvl1pPr marL="273050" indent="-228600" algn="l" rtl="0" eaLnBrk="1" fontAlgn="base" hangingPunct="1">
        <a:lnSpc>
          <a:spcPct val="90000"/>
        </a:lnSpc>
        <a:spcBef>
          <a:spcPts val="1800"/>
        </a:spcBef>
        <a:spcAft>
          <a:spcPct val="0"/>
        </a:spcAft>
        <a:buSzPct val="100000"/>
        <a:buFont typeface="Arial" charset="0"/>
        <a:buChar char="•"/>
        <a:defRPr sz="2000" kern="1200">
          <a:solidFill>
            <a:srgbClr val="286D7F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SzPct val="100000"/>
        <a:buFont typeface="Arial" charset="0"/>
        <a:buChar char="•"/>
        <a:defRPr kern="1200">
          <a:solidFill>
            <a:srgbClr val="286D7F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SzPct val="100000"/>
        <a:buFont typeface="Arial" charset="0"/>
        <a:buChar char="•"/>
        <a:defRPr sz="1600" kern="1200">
          <a:solidFill>
            <a:srgbClr val="286D7F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SzPct val="100000"/>
        <a:buFont typeface="Arial" charset="0"/>
        <a:buChar char="•"/>
        <a:defRPr sz="1400" kern="1200">
          <a:solidFill>
            <a:srgbClr val="286D7F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lnSpc>
          <a:spcPct val="90000"/>
        </a:lnSpc>
        <a:spcBef>
          <a:spcPts val="800"/>
        </a:spcBef>
        <a:spcAft>
          <a:spcPct val="0"/>
        </a:spcAft>
        <a:buSzPct val="100000"/>
        <a:buFont typeface="Arial" charset="0"/>
        <a:buChar char="•"/>
        <a:defRPr sz="1400" kern="1200">
          <a:solidFill>
            <a:srgbClr val="286D7F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1.jpeg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634352" y="4454568"/>
            <a:ext cx="8346920" cy="99060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PT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HISTÓRIA GRAVADA NA PEDRA</a:t>
            </a:r>
            <a:endParaRPr lang="pt-PT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4176792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26594">
            <a:off x="11501306" y="6112128"/>
            <a:ext cx="391061" cy="391061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0464799" y="6198868"/>
            <a:ext cx="1026895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" b="1" dirty="0" smtClean="0">
                <a:solidFill>
                  <a:schemeClr val="accent6">
                    <a:lumMod val="75000"/>
                  </a:schemeClr>
                </a:solidFill>
              </a:rPr>
              <a:t>CLICAR</a:t>
            </a:r>
            <a:endParaRPr lang="pt-PT" sz="1600" b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02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  <p:sndAc>
          <p:stSnd loop="1">
            <p:snd r:embed="rId2" name="Dulce Pontes - O Amor a Portugal.wav"/>
          </p:stSnd>
        </p:sndAc>
      </p:transition>
    </mc:Choice>
    <mc:Fallback xmlns="">
      <p:transition spd="slow">
        <p:fade/>
        <p:sndAc>
          <p:stSnd loop="1">
            <p:snd r:embed="rId5" name="Dulce Pontes - O Amor a Portug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ítulo 1"/>
          <p:cNvSpPr>
            <a:spLocks noGrp="1"/>
          </p:cNvSpPr>
          <p:nvPr>
            <p:ph type="ctrTitle"/>
          </p:nvPr>
        </p:nvSpPr>
        <p:spPr>
          <a:xfrm>
            <a:off x="4192437" y="766224"/>
            <a:ext cx="7763773" cy="2667000"/>
          </a:xfrm>
        </p:spPr>
        <p:txBody>
          <a:bodyPr/>
          <a:lstStyle/>
          <a:p>
            <a:r>
              <a:rPr lang="pt-PT" sz="6600" dirty="0" smtClean="0">
                <a:latin typeface="AR JULIAN" panose="02000000000000000000" pitchFamily="2" charset="0"/>
              </a:rPr>
              <a:t>Mosteiro               dos Jerónimos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391739" y="3981870"/>
            <a:ext cx="5783622" cy="990600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PT" sz="36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HISTÓRIA GRAVADA NA PEDRA</a:t>
            </a:r>
            <a:endParaRPr lang="pt-PT" sz="36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68" y="228590"/>
            <a:ext cx="3605213" cy="6409268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153" y="160703"/>
            <a:ext cx="1531113" cy="110538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670"/>
            <a:ext cx="12192000" cy="6944670"/>
          </a:xfrm>
        </p:spPr>
      </p:pic>
      <p:sp>
        <p:nvSpPr>
          <p:cNvPr id="2" name="CaixaDeTexto 1"/>
          <p:cNvSpPr txBox="1"/>
          <p:nvPr/>
        </p:nvSpPr>
        <p:spPr>
          <a:xfrm>
            <a:off x="388190" y="2493033"/>
            <a:ext cx="2855343" cy="374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rgbClr val="002060"/>
                </a:solidFill>
                <a:latin typeface="Eras Demi ITC" panose="020B0805030504020804" pitchFamily="34" charset="0"/>
              </a:rPr>
              <a:t>O Real Mosteiro de Santa Maria   de Belém,            ou dos Jerónimos,         foi mandado construir pelo rei D. Manuel I, iniciando-se         as obras na data simbólica de 6 de Janeiro de 1501.</a:t>
            </a:r>
            <a:endParaRPr lang="pt-PT" sz="2400" dirty="0">
              <a:solidFill>
                <a:srgbClr val="002060"/>
              </a:solidFill>
              <a:latin typeface="Eras Demi ITC" panose="020B08050305040208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257396" y="535168"/>
            <a:ext cx="3376613" cy="5132387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</a:rPr>
              <a:t>Era intenção do rei, cuja decisão foi anterior            à partida das armadas    de Vasco da Gama              e de Pedro Álvares Cabral – de que viriam a resultar as descobertas                  do caminho marítimo para a Índia e o Brasil – lembrar a figura tutelar do infante D. Henrique, destinando  o Mosteiro para acolher    o túmulo régio                     e entregando-o à ordem dos Eremitas                      de São Jerónimo.</a:t>
            </a:r>
          </a:p>
        </p:txBody>
      </p:sp>
      <p:pic>
        <p:nvPicPr>
          <p:cNvPr id="3" name="Marcador de Posição da Imagem 2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4" r="7124"/>
          <a:stretch>
            <a:fillRect/>
          </a:stretch>
        </p:blipFill>
        <p:spPr/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11"/>
            <a:ext cx="12192000" cy="692701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15979" cy="6858000"/>
          </a:xfr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446" y="-77492"/>
            <a:ext cx="12223195" cy="703318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729" y="263472"/>
            <a:ext cx="57111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Foram seus arquitetos Diogo de </a:t>
            </a:r>
            <a:r>
              <a:rPr lang="pt-PT" sz="2000" dirty="0" err="1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Boitaca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João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Castilho, Diogo de </a:t>
            </a:r>
            <a:r>
              <a:rPr lang="pt-PT" sz="2000" dirty="0" err="1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Torralva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e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Jerónimo de Ruão que introduziram alterações estilísticas impostas pelo longo período que durou a construção.</a:t>
            </a:r>
            <a:b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PT" sz="2000" dirty="0">
              <a:solidFill>
                <a:srgbClr val="002060"/>
              </a:solidFill>
              <a:latin typeface="Eras Demi ITC" panose="020B08050305040208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2443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74375" cy="6858000"/>
          </a:xfrm>
        </p:spPr>
      </p:pic>
    </p:spTree>
    <p:extLst>
      <p:ext uri="{BB962C8B-B14F-4D97-AF65-F5344CB8AC3E}">
        <p14:creationId xmlns:p14="http://schemas.microsoft.com/office/powerpoint/2010/main" val="3015829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81090"/>
          </a:xfrm>
        </p:spPr>
      </p:pic>
    </p:spTree>
    <p:extLst>
      <p:ext uri="{BB962C8B-B14F-4D97-AF65-F5344CB8AC3E}">
        <p14:creationId xmlns:p14="http://schemas.microsoft.com/office/powerpoint/2010/main" val="234744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CaixaDeTexto 1"/>
          <p:cNvSpPr txBox="1"/>
          <p:nvPr/>
        </p:nvSpPr>
        <p:spPr>
          <a:xfrm>
            <a:off x="6199322" y="4272677"/>
            <a:ext cx="38590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A Diogo </a:t>
            </a:r>
            <a:r>
              <a:rPr lang="pt-PT" sz="2000" dirty="0" err="1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Boitaca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deve-se          o plano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inicial e parte da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execução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e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a João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de Castilho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as abóbodas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das naves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             e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do transepto, pilares, porta sul, sacristia e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fachada.          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No reinado de D. João III foi acrescentado o coro alto.</a:t>
            </a:r>
            <a:b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</a:br>
            <a:endParaRPr lang="pt-PT" sz="2000" dirty="0">
              <a:solidFill>
                <a:srgbClr val="002060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4473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26379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61778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229179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547922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024" cy="6858000"/>
          </a:xfrm>
        </p:spPr>
      </p:pic>
    </p:spTree>
    <p:extLst>
      <p:ext uri="{BB962C8B-B14F-4D97-AF65-F5344CB8AC3E}">
        <p14:creationId xmlns:p14="http://schemas.microsoft.com/office/powerpoint/2010/main" val="351085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267" y="2"/>
            <a:ext cx="4462731" cy="334704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764" y="3502325"/>
            <a:ext cx="4474235" cy="335567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239"/>
            <a:ext cx="7614247" cy="5153184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5020" y="5238427"/>
            <a:ext cx="76142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Os Jerónimos acolhe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os túmulos dos reis D. Manuel I e sua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mulher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D. Maria, D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.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João III e sua mulher D. Catarina, D. Sebastião e D. Henrique e ainda os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do navegador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Vasco da Gama,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do poeta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Luís Vaz de Camões,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e dos escritores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Alexandre Herculano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e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</a:rPr>
              <a:t>Fernando Pessoa.</a:t>
            </a:r>
            <a:endParaRPr lang="pt-PT" sz="2000" b="1" dirty="0">
              <a:solidFill>
                <a:srgbClr val="002060"/>
              </a:solidFill>
              <a:latin typeface="Eras Demi ITC" panose="020B08050305040208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9756183" y="3060818"/>
            <a:ext cx="2673458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dirty="0" smtClean="0">
                <a:solidFill>
                  <a:schemeClr val="bg1"/>
                </a:solidFill>
                <a:latin typeface="Eras Demi ITC" panose="020B0805030504020804" pitchFamily="34" charset="0"/>
              </a:rPr>
              <a:t>Túmulo de Luís de Camões</a:t>
            </a:r>
            <a:endParaRPr lang="pt-PT" sz="1400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9735516" y="6517037"/>
            <a:ext cx="2456482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400" dirty="0" smtClean="0">
                <a:solidFill>
                  <a:schemeClr val="bg1"/>
                </a:solidFill>
                <a:latin typeface="Eras Demi ITC" panose="020B0805030504020804" pitchFamily="34" charset="0"/>
              </a:rPr>
              <a:t>Túmulo de Vasco da Gama</a:t>
            </a:r>
            <a:endParaRPr lang="pt-PT" sz="1400" dirty="0">
              <a:solidFill>
                <a:schemeClr val="bg1"/>
              </a:solidFill>
              <a:latin typeface="Eras Demi ITC" panose="020B08050305040208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950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4281463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05234"/>
          </a:xfrm>
        </p:spPr>
      </p:pic>
      <p:sp>
        <p:nvSpPr>
          <p:cNvPr id="4" name="CaixaDeTexto 3"/>
          <p:cNvSpPr txBox="1"/>
          <p:nvPr/>
        </p:nvSpPr>
        <p:spPr>
          <a:xfrm>
            <a:off x="3642101" y="5757620"/>
            <a:ext cx="8317424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t-PT" dirty="0">
                <a:solidFill>
                  <a:schemeClr val="bg1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claustro do </a:t>
            </a:r>
            <a:r>
              <a:rPr lang="pt-PT" dirty="0" smtClean="0">
                <a:solidFill>
                  <a:schemeClr val="bg1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Mosteiro, </a:t>
            </a:r>
            <a:r>
              <a:rPr lang="pt-PT" dirty="0">
                <a:solidFill>
                  <a:schemeClr val="bg1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 duplo piso abobadado e planta quadrangular, apresenta na sua decoração a originalidade do estilo manuelino, ao conjugar símbolos religiosos, régios e elementos naturalistas.</a:t>
            </a:r>
            <a:endParaRPr lang="pt-PT" dirty="0">
              <a:solidFill>
                <a:schemeClr val="bg1"/>
              </a:solidFill>
              <a:latin typeface="Eras Demi ITC" panose="020B08050305040208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0"/>
              </a:spcAft>
            </a:pPr>
            <a:r>
              <a:rPr lang="pt-PT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PT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PT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t-PT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PT" sz="2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28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PT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18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60827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308888" cy="2805415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631" y="0"/>
            <a:ext cx="3586947" cy="280541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500" y="0"/>
            <a:ext cx="51435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905933"/>
            <a:ext cx="3308888" cy="248166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811" y="2905933"/>
            <a:ext cx="3573767" cy="2489938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52174" y="5323668"/>
            <a:ext cx="6913403" cy="200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sua decoração estão elementos da Paixão de Cristo, cruz da Ordem Militar de Cristo, esfera armilar, escudo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régio,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cordas e motivos vegetalistas que coabitam com um imaginário ainda medieval, de animais fantásticos. </a:t>
            </a:r>
            <a:b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pt-PT" sz="2800" dirty="0">
              <a:solidFill>
                <a:srgbClr val="002060"/>
              </a:solidFill>
              <a:effectLst/>
              <a:latin typeface="Eras Demi ITC" panose="020B08050305040208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6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2942789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Marcador de Posição de Conteúdo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3" name="CaixaDeTexto 2"/>
          <p:cNvSpPr txBox="1"/>
          <p:nvPr/>
        </p:nvSpPr>
        <p:spPr>
          <a:xfrm>
            <a:off x="100739" y="5292672"/>
            <a:ext cx="4951709" cy="1685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PT" dirty="0">
                <a:solidFill>
                  <a:schemeClr val="bg1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o mais significativo monumento de Lisboa, integrado na zona de Belém, recebendo diariamente a visita de milhares de turistas nacionais e estrangeiros.</a:t>
            </a:r>
            <a:endParaRPr lang="pt-PT" dirty="0">
              <a:solidFill>
                <a:schemeClr val="bg1"/>
              </a:solidFill>
              <a:latin typeface="Eras Demi ITC" panose="020B08050305040208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pt-PT" dirty="0">
                <a:solidFill>
                  <a:schemeClr val="bg1"/>
                </a:solidFill>
                <a:latin typeface="Eras Demi ITC" panose="020B08050305040208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PT" dirty="0">
              <a:solidFill>
                <a:schemeClr val="bg1"/>
              </a:solidFill>
              <a:effectLst/>
              <a:latin typeface="Eras Demi ITC" panose="020B08050305040208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201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670" y="123782"/>
            <a:ext cx="7178776" cy="51086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304800" y="1727200"/>
            <a:ext cx="3915508" cy="4373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Em Portugal contam-se diversos monumentos e sítios que a raridade e o valor cultural ou natural que se lhes reconhece projetaram para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a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categoria de bens integrados na Lista do Património Mundial, reconhecidos pela UNESCO. O Mosteiro de Santa Maria de Belém, ou dos Jerónimos, como é mais conhecido, está </a:t>
            </a:r>
            <a:r>
              <a:rPr lang="pt-PT" sz="2000" dirty="0" smtClean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nessa </a:t>
            </a:r>
            <a:r>
              <a:rPr lang="pt-PT" sz="2000" dirty="0">
                <a:solidFill>
                  <a:srgbClr val="002060"/>
                </a:solidFill>
                <a:latin typeface="Eras Demi ITC" panose="020B08050305040208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lista desde 1983.</a:t>
            </a:r>
            <a:endParaRPr lang="pt-PT" sz="2000" dirty="0">
              <a:solidFill>
                <a:srgbClr val="002060"/>
              </a:solidFill>
              <a:effectLst/>
              <a:latin typeface="Eras Demi ITC" panose="020B08050305040208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233319" y="224135"/>
            <a:ext cx="3986989" cy="107721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Património Mundial</a:t>
            </a:r>
          </a:p>
          <a:p>
            <a:r>
              <a:rPr lang="pt-PT" sz="32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da Humanidade</a:t>
            </a:r>
            <a:endParaRPr lang="pt-PT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256600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338" y="815143"/>
            <a:ext cx="6380765" cy="4053842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CaixaDeTexto 4"/>
          <p:cNvSpPr txBox="1"/>
          <p:nvPr/>
        </p:nvSpPr>
        <p:spPr>
          <a:xfrm>
            <a:off x="7919634" y="3905573"/>
            <a:ext cx="4169044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2400" dirty="0" smtClean="0">
                <a:solidFill>
                  <a:srgbClr val="002060"/>
                </a:solidFill>
                <a:latin typeface="Eras Demi ITC" panose="020B0805030504020804" pitchFamily="34" charset="0"/>
              </a:rPr>
              <a:t>Canção: “Amor a Portugal”, 	por Dulce Pontes Formatação e fotos   	de João Vieira</a:t>
            </a:r>
            <a:endParaRPr lang="pt-PT" sz="2400" dirty="0">
              <a:solidFill>
                <a:srgbClr val="002060"/>
              </a:solidFill>
              <a:latin typeface="Eras Demi ITC" panose="020B08050305040208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09227" y="6269064"/>
            <a:ext cx="1782305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pt-PT" sz="1600" dirty="0" smtClean="0">
                <a:solidFill>
                  <a:srgbClr val="002060"/>
                </a:solidFill>
                <a:latin typeface="Eras Demi ITC" panose="020B0805030504020804" pitchFamily="34" charset="0"/>
              </a:rPr>
              <a:t>Abril / 2015</a:t>
            </a:r>
            <a:endParaRPr lang="pt-PT" sz="1600" dirty="0">
              <a:solidFill>
                <a:srgbClr val="002060"/>
              </a:solidFill>
              <a:latin typeface="Eras Demi ITC" panose="020B0805030504020804" pitchFamily="34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8036897" y="890562"/>
            <a:ext cx="3665875" cy="52322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www.sergrasan.com</a:t>
            </a:r>
            <a:endParaRPr lang="pt-PT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8754037" y="1758468"/>
            <a:ext cx="2882520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pt-PT" sz="2800" b="1" dirty="0" err="1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joaovieiraslides</a:t>
            </a:r>
            <a:endParaRPr lang="pt-PT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59496399"/>
      </p:ext>
    </p:extLst>
  </p:cSld>
  <p:clrMapOvr>
    <a:masterClrMapping/>
  </p:clrMapOvr>
  <p:transition spd="med">
    <p:fade/>
  </p:transition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AD12F83-570C-4DE7-A9EA-544245D3B0E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pintura do oceano (ecrã panorâmico)</Template>
  <TotalTime>0</TotalTime>
  <Words>401</Words>
  <Application>Microsoft Office PowerPoint</Application>
  <PresentationFormat>Ecrã Panorâmico</PresentationFormat>
  <Paragraphs>24</Paragraphs>
  <Slides>26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26</vt:i4>
      </vt:variant>
    </vt:vector>
  </HeadingPairs>
  <TitlesOfParts>
    <vt:vector size="33" baseType="lpstr">
      <vt:lpstr>AR JULIAN</vt:lpstr>
      <vt:lpstr>Arial</vt:lpstr>
      <vt:lpstr>Calibri</vt:lpstr>
      <vt:lpstr>Eras Demi ITC</vt:lpstr>
      <vt:lpstr>Georgia</vt:lpstr>
      <vt:lpstr>Times New Roman</vt:lpstr>
      <vt:lpstr>Ocean 16x9</vt:lpstr>
      <vt:lpstr>Apresentação do PowerPoint</vt:lpstr>
      <vt:lpstr>Mosteiro               dos Jerónimos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2015-01-04T23:21:16Z</dcterms:created>
  <dcterms:modified xsi:type="dcterms:W3CDTF">2015-04-05T15:47:03Z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TC028952569991</vt:lpwstr>
  </property>
  <property fmtid="{D5CDD505-2E9C-101B-9397-08002B2CF9AE}" pid="3" name="_MarkAsFinal">
    <vt:bool>true</vt:bool>
  </property>
</Properties>
</file>