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57" r:id="rId10"/>
    <p:sldId id="258" r:id="rId11"/>
    <p:sldId id="259" r:id="rId12"/>
    <p:sldId id="260" r:id="rId13"/>
    <p:sldId id="261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2BB2-53BA-4AED-8F31-35669925C4DE}" type="datetimeFigureOut">
              <a:rPr lang="pt-PT" smtClean="0"/>
              <a:t>21/02/2015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F773B-1BE0-4040-9164-66310D680C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61516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2BB2-53BA-4AED-8F31-35669925C4DE}" type="datetimeFigureOut">
              <a:rPr lang="pt-PT" smtClean="0"/>
              <a:t>21/02/2015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F773B-1BE0-4040-9164-66310D680C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05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2BB2-53BA-4AED-8F31-35669925C4DE}" type="datetimeFigureOut">
              <a:rPr lang="pt-PT" smtClean="0"/>
              <a:t>21/02/2015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F773B-1BE0-4040-9164-66310D680C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20024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2BB2-53BA-4AED-8F31-35669925C4DE}" type="datetimeFigureOut">
              <a:rPr lang="pt-PT" smtClean="0"/>
              <a:t>21/02/2015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F773B-1BE0-4040-9164-66310D680C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66785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2BB2-53BA-4AED-8F31-35669925C4DE}" type="datetimeFigureOut">
              <a:rPr lang="pt-PT" smtClean="0"/>
              <a:t>21/02/2015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F773B-1BE0-4040-9164-66310D680C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88233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2BB2-53BA-4AED-8F31-35669925C4DE}" type="datetimeFigureOut">
              <a:rPr lang="pt-PT" smtClean="0"/>
              <a:t>21/02/2015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F773B-1BE0-4040-9164-66310D680C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8583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2BB2-53BA-4AED-8F31-35669925C4DE}" type="datetimeFigureOut">
              <a:rPr lang="pt-PT" smtClean="0"/>
              <a:t>21/02/2015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F773B-1BE0-4040-9164-66310D680C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0137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2BB2-53BA-4AED-8F31-35669925C4DE}" type="datetimeFigureOut">
              <a:rPr lang="pt-PT" smtClean="0"/>
              <a:t>21/02/2015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F773B-1BE0-4040-9164-66310D680C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62924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2BB2-53BA-4AED-8F31-35669925C4DE}" type="datetimeFigureOut">
              <a:rPr lang="pt-PT" smtClean="0"/>
              <a:t>21/02/2015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F773B-1BE0-4040-9164-66310D680C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95814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2BB2-53BA-4AED-8F31-35669925C4DE}" type="datetimeFigureOut">
              <a:rPr lang="pt-PT" smtClean="0"/>
              <a:t>21/02/2015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F773B-1BE0-4040-9164-66310D680C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45096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2BB2-53BA-4AED-8F31-35669925C4DE}" type="datetimeFigureOut">
              <a:rPr lang="pt-PT" smtClean="0"/>
              <a:t>21/02/2015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F773B-1BE0-4040-9164-66310D680C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18356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4">
                <a:lumMod val="75000"/>
              </a:schemeClr>
            </a:gs>
            <a:gs pos="57000">
              <a:schemeClr val="accent1">
                <a:lumMod val="45000"/>
                <a:lumOff val="55000"/>
              </a:schemeClr>
            </a:gs>
            <a:gs pos="88000">
              <a:schemeClr val="tx1">
                <a:lumMod val="65000"/>
                <a:lumOff val="3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D2BB2-53BA-4AED-8F31-35669925C4DE}" type="datetimeFigureOut">
              <a:rPr lang="pt-PT" smtClean="0"/>
              <a:t>21/02/2015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F773B-1BE0-4040-9164-66310D680C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4788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162660" y="1656272"/>
            <a:ext cx="521809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4400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Sebastião José</a:t>
            </a:r>
          </a:p>
          <a:p>
            <a:r>
              <a:rPr lang="pt-PT" sz="4400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 de Carvalho e Melo</a:t>
            </a:r>
            <a:endParaRPr lang="pt-PT" sz="4400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958860" y="4304582"/>
            <a:ext cx="83848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accent2">
                    <a:lumMod val="50000"/>
                  </a:schemeClr>
                </a:solidFill>
                <a:latin typeface="Eras Bold ITC" panose="020B0907030504020204" pitchFamily="34" charset="0"/>
              </a:rPr>
              <a:t>O Marquês de Pombal</a:t>
            </a:r>
          </a:p>
          <a:p>
            <a:r>
              <a:rPr lang="pt-PT" sz="4800" dirty="0">
                <a:solidFill>
                  <a:schemeClr val="accent2">
                    <a:lumMod val="50000"/>
                  </a:schemeClr>
                </a:solidFill>
                <a:latin typeface="Eras Bold ITC" panose="020B0907030504020204" pitchFamily="34" charset="0"/>
              </a:rPr>
              <a:t>e</a:t>
            </a:r>
            <a:r>
              <a:rPr lang="pt-PT" sz="4800" dirty="0" smtClean="0">
                <a:solidFill>
                  <a:schemeClr val="accent2">
                    <a:lumMod val="50000"/>
                  </a:schemeClr>
                </a:solidFill>
                <a:latin typeface="Eras Bold ITC" panose="020B0907030504020204" pitchFamily="34" charset="0"/>
              </a:rPr>
              <a:t> a reconstrução de Lisboa</a:t>
            </a:r>
            <a:endParaRPr lang="pt-PT" sz="4800" dirty="0">
              <a:solidFill>
                <a:schemeClr val="accent2">
                  <a:lumMod val="50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60" y="618825"/>
            <a:ext cx="2552700" cy="3187700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987916" y="5664310"/>
            <a:ext cx="625970" cy="146059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04717" y="6209941"/>
            <a:ext cx="865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solidFill>
                  <a:schemeClr val="bg1"/>
                </a:solidFill>
              </a:rPr>
              <a:t>CLICAR</a:t>
            </a:r>
            <a:endParaRPr lang="pt-P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20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 loop="1">
            <p:snd r:embed="rId2" name="Andre Rieu - Silêncio.wav"/>
          </p:stSnd>
        </p:sndAc>
      </p:transition>
    </mc:Choice>
    <mc:Fallback xmlns="">
      <p:transition spd="slow">
        <p:fade/>
        <p:sndAc>
          <p:stSnd loop="1">
            <p:snd r:embed="rId5" name="Andre Rieu - Silênci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85" y="299689"/>
            <a:ext cx="3391847" cy="222857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732" y="285287"/>
            <a:ext cx="3716186" cy="224298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918" y="285287"/>
            <a:ext cx="4415867" cy="224298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85" y="3077018"/>
            <a:ext cx="4513281" cy="3442035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85" y="2616905"/>
            <a:ext cx="3457575" cy="3714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732" y="2616905"/>
            <a:ext cx="3457575" cy="3714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981" y="2616905"/>
            <a:ext cx="3457575" cy="37147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10" y="2616905"/>
            <a:ext cx="3457575" cy="371475"/>
          </a:xfrm>
          <a:prstGeom prst="rect">
            <a:avLst/>
          </a:prstGeom>
        </p:spPr>
      </p:pic>
      <p:sp>
        <p:nvSpPr>
          <p:cNvPr id="13" name="CaixaDeTexto 12"/>
          <p:cNvSpPr txBox="1"/>
          <p:nvPr/>
        </p:nvSpPr>
        <p:spPr>
          <a:xfrm>
            <a:off x="4960478" y="3185760"/>
            <a:ext cx="6829464" cy="3356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1600" dirty="0" smtClean="0">
                <a:solidFill>
                  <a:srgbClr val="333333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A grande capacidade de trabalho e de chefia do Marquês de Pombal, então secretário de Estado dos Negócios Estrangeiros e da Guerra, revelou-se na forma como encarou o trágico terramoto de 1755, momento a partir do qual se tornou o homem de confiança do D. José I, rei de Portugal.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1600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Durante horas, os tremores sísmicos não pararam. Em Lisboa, a baixa estava praticamente destruída. Caíram casas, igrejas e edifícios públicos. </a:t>
            </a:r>
            <a:r>
              <a:rPr lang="pt-PT" sz="1600" dirty="0" smtClean="0"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Durante três dias, os abalos e os incêndios não pararam! O terramoto destruiu a baixa de Lisboa e fez ruir casas e monumentos por todo o país. Depois de passado o horror, o rei ordenou ao Marquês de Pombal que reconstruísse a baixa da cidade.</a:t>
            </a:r>
            <a:endParaRPr lang="pt-PT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75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26" y="282133"/>
            <a:ext cx="11530990" cy="5532071"/>
          </a:xfrm>
          <a:ln w="28575">
            <a:solidFill>
              <a:schemeClr val="accent2">
                <a:lumMod val="50000"/>
              </a:schemeClr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215660" y="5892479"/>
            <a:ext cx="11835442" cy="882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1200"/>
              </a:spcAft>
            </a:pPr>
            <a:r>
              <a:rPr lang="pt-PT" sz="1600" dirty="0" smtClean="0"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Foi nesta época que se construiu a Praça do Rossio, o Arco da Rua Augusta e as ruas paralelas e perpendiculares da baixa onde agora é a zona de compras. A maior parte dos monumentos que ficaram destruídos, foram depois restaurados.</a:t>
            </a:r>
            <a:endParaRPr lang="pt-PT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1197914">
            <a:off x="1173192" y="4606506"/>
            <a:ext cx="26655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6600" dirty="0" smtClean="0">
                <a:solidFill>
                  <a:schemeClr val="bg1">
                    <a:lumMod val="95000"/>
                  </a:schemeClr>
                </a:solidFill>
                <a:latin typeface="AR DARLING" panose="02000000000000000000" pitchFamily="2" charset="0"/>
              </a:rPr>
              <a:t>Lisboa</a:t>
            </a:r>
            <a:endParaRPr lang="pt-PT" sz="6600" dirty="0">
              <a:solidFill>
                <a:schemeClr val="bg1">
                  <a:lumMod val="95000"/>
                </a:schemeClr>
              </a:solidFill>
              <a:latin typeface="AR DARLING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358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ção de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80" y="645793"/>
            <a:ext cx="4253259" cy="56169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CaixaDeTexto 6"/>
          <p:cNvSpPr txBox="1"/>
          <p:nvPr/>
        </p:nvSpPr>
        <p:spPr>
          <a:xfrm>
            <a:off x="5089584" y="645793"/>
            <a:ext cx="66940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6600" dirty="0" smtClean="0">
                <a:solidFill>
                  <a:schemeClr val="accent5">
                    <a:lumMod val="50000"/>
                  </a:schemeClr>
                </a:solidFill>
                <a:latin typeface="AR CENA" panose="02000000000000000000" pitchFamily="2" charset="0"/>
              </a:rPr>
              <a:t>IGREJA DA MEMÓRIA</a:t>
            </a:r>
            <a:endParaRPr lang="pt-PT" sz="6600" dirty="0">
              <a:solidFill>
                <a:schemeClr val="accent5">
                  <a:lumMod val="50000"/>
                </a:schemeClr>
              </a:solidFill>
              <a:latin typeface="AR CENA" panose="02000000000000000000" pitchFamily="2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210355" y="3605841"/>
            <a:ext cx="65733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4800" dirty="0" smtClean="0">
                <a:solidFill>
                  <a:schemeClr val="accent2">
                    <a:lumMod val="50000"/>
                  </a:schemeClr>
                </a:solidFill>
                <a:latin typeface="Eras Bold ITC" panose="020B0907030504020204" pitchFamily="34" charset="0"/>
              </a:rPr>
              <a:t>A derradeira morada do Marquês de Pombal</a:t>
            </a:r>
            <a:endParaRPr lang="pt-PT" sz="4800" dirty="0">
              <a:solidFill>
                <a:schemeClr val="accent2">
                  <a:lumMod val="50000"/>
                </a:schemeClr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350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ção de Conteúdo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64" y="255617"/>
            <a:ext cx="11621262" cy="628318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31240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73781" y="1687736"/>
            <a:ext cx="6198351" cy="34865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CaixaDeTexto 4"/>
          <p:cNvSpPr txBox="1"/>
          <p:nvPr/>
        </p:nvSpPr>
        <p:spPr>
          <a:xfrm>
            <a:off x="4049570" y="465826"/>
            <a:ext cx="3916392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Situada bem próximo do magnífico Palácio da Ajuda, a Igreja da Memória é um dos tesouros que Lisboa tem para oferecer. </a:t>
            </a:r>
            <a:br>
              <a:rPr lang="pt-PT" sz="1600" dirty="0" smtClean="0"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PT" sz="1600" dirty="0" smtClean="0"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pt-PT" sz="1600" dirty="0" smtClean="0"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PT" sz="1600" dirty="0" smtClean="0"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sua construção teve início em 1760, em memória da tentativa de assassinato do rei D. José pela família Távora (a 3 de Setembro de 1758). D. José retornava de um encontro com uma senhora da família Távora, sendo a sua carruagem atacada, e o Rei ferido com uma bala no braço. O Marquês de Pombal, que já tinha então problemas com a família, e gozava de poder absoluto, não perdeu a oportunidade para se vingar, acusando-os de conspiração contra a família real, tendo em 1759 sido a família executada. No Beco do Chão Salgado, na Rua de Belém, ainda hoje se encontra um pilar de homenagem à família. </a:t>
            </a:r>
            <a:r>
              <a:rPr lang="pt-PT" dirty="0" smtClean="0"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pt-PT" dirty="0" smtClean="0"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PT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9215" y="331846"/>
            <a:ext cx="3638932" cy="61983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35631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ção de Conteúdo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80" y="301925"/>
            <a:ext cx="11539614" cy="62541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9991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26" y="272869"/>
            <a:ext cx="11548241" cy="5428367"/>
          </a:xfrm>
          <a:ln w="38100">
            <a:solidFill>
              <a:schemeClr val="accent2">
                <a:lumMod val="50000"/>
              </a:schemeClr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295826" y="5788325"/>
            <a:ext cx="11608627" cy="882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1600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Igreja de Nossa Senhora do Livramento e de S. José, mais conhecida por Igreja da Memória (nome dado pela população em memória do atentado a D. José I), foi construída em pleno período “</a:t>
            </a:r>
            <a:r>
              <a:rPr lang="pt-PT" sz="1600" dirty="0" err="1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joséfico</a:t>
            </a:r>
            <a:r>
              <a:rPr lang="pt-PT" sz="1600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e é um dos exemplares mais curiosos da arquitetura do início da segunda metade do século XVIII.</a:t>
            </a:r>
            <a:endParaRPr lang="pt-PT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787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910" y="215661"/>
            <a:ext cx="5520906" cy="310550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4863" y="1615905"/>
            <a:ext cx="6401114" cy="360062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910" y="3511267"/>
            <a:ext cx="5520906" cy="310551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9652958" y="215661"/>
            <a:ext cx="2294627" cy="6504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1600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 estilo neoclássico, a igreja é pequena, mas graciosa, sendo o interior em mármore (trazido de várias partes do país) e tendo no exterior uma bela cúpula assente num alto tambor.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1600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pt-PT" sz="1600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pt-PT" sz="1600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interior da igreja apresenta uma planta em cruz latina a nível do solo, é contrariada pela colocação de duas tribunas no primeiro piso do transepto, acentuando o aspeto longitudinal do templo.</a:t>
            </a:r>
            <a:endParaRPr lang="pt-PT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57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32" y="324627"/>
            <a:ext cx="11444725" cy="5142077"/>
          </a:xfrm>
          <a:ln w="28575">
            <a:solidFill>
              <a:schemeClr val="accent2">
                <a:lumMod val="50000"/>
              </a:schemeClr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330332" y="5607170"/>
            <a:ext cx="11444725" cy="1132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1600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22 de Abril de 1985, o zimbório da igreja foi atingido por um raio que destruiu completamente o lanternim e abriu diversas fendas na cúpula, houve igualmente um deslocamento na própria cúpula em relação ao eixo (facto que viria a obrigar ao desmonte parcial do zimbório). Os trabalhos de restauro terminaram em 1990 e a igreja foi reaberta ao culto. </a:t>
            </a:r>
            <a:endParaRPr lang="pt-PT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233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52" y="316002"/>
            <a:ext cx="11591374" cy="62290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2680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Posição de Conteú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30" y="298749"/>
            <a:ext cx="11507637" cy="6257325"/>
          </a:xfrm>
          <a:ln w="28575">
            <a:solidFill>
              <a:schemeClr val="accent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85087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00" y="290123"/>
            <a:ext cx="11556867" cy="5230783"/>
          </a:xfrm>
          <a:ln w="28575">
            <a:solidFill>
              <a:schemeClr val="accent2">
                <a:lumMod val="50000"/>
              </a:schemeClr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195358" y="5607171"/>
            <a:ext cx="11895826" cy="1146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1600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dia 21 de Julho de 1986, a Igreja da Memória passou a ser a Sede do </a:t>
            </a:r>
            <a:r>
              <a:rPr lang="pt-PT" sz="1600" dirty="0" err="1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Ordinariato</a:t>
            </a:r>
            <a:r>
              <a:rPr lang="pt-PT" sz="1600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Castrense (Diocese Militar) e a 17 de Março de 2001 torna-se Diocese autónoma. A ação do </a:t>
            </a:r>
            <a:r>
              <a:rPr lang="pt-PT" sz="1600" dirty="0" err="1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Ordianariato</a:t>
            </a:r>
            <a:r>
              <a:rPr lang="pt-PT" sz="1600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Castrense exerce-se através da Capelania-Mor, das Chefias de Assistência Religiosa dos Ramos das Forças Armadas de Segurança e dos Capelães de cada Unidade. </a:t>
            </a:r>
            <a:endParaRPr lang="pt-PT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87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59" y="258792"/>
            <a:ext cx="6794580" cy="3821951"/>
          </a:xfrm>
          <a:ln w="28575">
            <a:solidFill>
              <a:schemeClr val="accent2">
                <a:lumMod val="50000"/>
              </a:schemeClr>
            </a:solidFill>
          </a:ln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623" y="258792"/>
            <a:ext cx="5779698" cy="3821951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</p:pic>
      <p:sp>
        <p:nvSpPr>
          <p:cNvPr id="6" name="CaixaDeTexto 5"/>
          <p:cNvSpPr txBox="1"/>
          <p:nvPr/>
        </p:nvSpPr>
        <p:spPr>
          <a:xfrm>
            <a:off x="338959" y="4218317"/>
            <a:ext cx="11447253" cy="3330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Contudo o pormenor mais significativo é o facto da Igreja de Nossa Senhora do Livramento e de S. José, servir de Mausoléu a Sebastião José de Carvalho e Melo, pois em 1923 foram transladados para esta igreja os seus restos mortais.</a:t>
            </a:r>
            <a:r>
              <a:rPr lang="pt-PT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 smtClean="0">
                <a:effectLst/>
                <a:latin typeface="Verdana" panose="020B060403050404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Político e diplomata, Sebastião José de Carvalho e Melo nasceu a 13 de maio de 1699 e casou, aos 23 anos, com uma senhora 10 anos mais velha e viúva. Foi embaixador de D. João V nas cortes inglesa e austríaca. Estas missões foram importantes para a formação política e económica de Sebastião José de Carvalho e Melo. Na Áustria casou, em segundas núpcias, com D. Leonor Daun. </a:t>
            </a:r>
            <a:endParaRPr lang="pt-PT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PT" dirty="0" smtClean="0">
              <a:effectLst/>
              <a:latin typeface="Verdana" panose="020B060403050404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PT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68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85" y="298749"/>
            <a:ext cx="11487857" cy="6240073"/>
          </a:xfrm>
          <a:ln w="28575">
            <a:solidFill>
              <a:schemeClr val="accent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7372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43" y="-667410"/>
            <a:ext cx="9868966" cy="555129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5581292" y="4956262"/>
            <a:ext cx="51068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chemeClr val="bg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Música: “Silêncio” de André </a:t>
            </a:r>
            <a:r>
              <a:rPr lang="pt-PT" sz="2400" b="1" dirty="0" err="1" smtClean="0">
                <a:solidFill>
                  <a:schemeClr val="bg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Rieu</a:t>
            </a:r>
            <a:r>
              <a:rPr lang="pt-PT" sz="2400" b="1" dirty="0" smtClean="0">
                <a:solidFill>
                  <a:schemeClr val="bg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 Texto extraído da web</a:t>
            </a:r>
          </a:p>
          <a:p>
            <a:r>
              <a:rPr lang="pt-PT" sz="2400" b="1" dirty="0" smtClean="0">
                <a:solidFill>
                  <a:schemeClr val="bg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Formatação e fotos</a:t>
            </a:r>
          </a:p>
          <a:p>
            <a:r>
              <a:rPr lang="pt-PT" sz="2400" b="1" dirty="0" smtClean="0">
                <a:solidFill>
                  <a:schemeClr val="bg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		    de João Vieira</a:t>
            </a:r>
            <a:endParaRPr lang="pt-PT" sz="2400" b="1" dirty="0">
              <a:solidFill>
                <a:schemeClr val="bg1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01925" y="6314536"/>
            <a:ext cx="2294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Fevereiro / 2015</a:t>
            </a:r>
            <a:endParaRPr lang="pt-PT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112" y="5917024"/>
            <a:ext cx="766844" cy="76684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7851" flipV="1">
            <a:off x="3931393" y="5107637"/>
            <a:ext cx="1266827" cy="84159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205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31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</TotalTime>
  <Words>597</Words>
  <Application>Microsoft Office PowerPoint</Application>
  <PresentationFormat>Ecrã Panorâmico</PresentationFormat>
  <Paragraphs>23</Paragraphs>
  <Slides>17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17</vt:i4>
      </vt:variant>
    </vt:vector>
  </HeadingPairs>
  <TitlesOfParts>
    <vt:vector size="29" baseType="lpstr">
      <vt:lpstr>Batang</vt:lpstr>
      <vt:lpstr>AR CENA</vt:lpstr>
      <vt:lpstr>AR DARLING</vt:lpstr>
      <vt:lpstr>Arial</vt:lpstr>
      <vt:lpstr>Book Antiqua</vt:lpstr>
      <vt:lpstr>Calibri</vt:lpstr>
      <vt:lpstr>Calibri Light</vt:lpstr>
      <vt:lpstr>Eras Bold ITC</vt:lpstr>
      <vt:lpstr>Helvetica</vt:lpstr>
      <vt:lpstr>Times New Roman</vt:lpstr>
      <vt:lpstr>Verdana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João Vieira</dc:creator>
  <cp:lastModifiedBy>João Vieira</cp:lastModifiedBy>
  <cp:revision>27</cp:revision>
  <dcterms:created xsi:type="dcterms:W3CDTF">2015-02-19T17:35:00Z</dcterms:created>
  <dcterms:modified xsi:type="dcterms:W3CDTF">2015-02-21T10:14:31Z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