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81" r:id="rId3"/>
    <p:sldId id="279" r:id="rId4"/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7" r:id="rId16"/>
    <p:sldId id="268" r:id="rId17"/>
    <p:sldId id="269" r:id="rId18"/>
    <p:sldId id="273" r:id="rId19"/>
    <p:sldId id="270" r:id="rId20"/>
    <p:sldId id="272" r:id="rId21"/>
    <p:sldId id="271" r:id="rId22"/>
    <p:sldId id="274" r:id="rId23"/>
    <p:sldId id="275" r:id="rId24"/>
    <p:sldId id="280" r:id="rId25"/>
    <p:sldId id="278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55" d="100"/>
          <a:sy n="55" d="100"/>
        </p:scale>
        <p:origin x="114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1470025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entury Gothic" pitchFamily="34" charset="0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Oval 13"/>
          <p:cNvSpPr>
            <a:spLocks noChangeArrowheads="1"/>
          </p:cNvSpPr>
          <p:nvPr userDrawn="1"/>
        </p:nvSpPr>
        <p:spPr bwMode="auto">
          <a:xfrm>
            <a:off x="-3492896" y="-243408"/>
            <a:ext cx="16994188" cy="3311525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Oval 13"/>
          <p:cNvSpPr>
            <a:spLocks noChangeArrowheads="1"/>
          </p:cNvSpPr>
          <p:nvPr userDrawn="1"/>
        </p:nvSpPr>
        <p:spPr bwMode="auto">
          <a:xfrm>
            <a:off x="-2988840" y="-747464"/>
            <a:ext cx="16994188" cy="3311525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Oval 13"/>
          <p:cNvSpPr>
            <a:spLocks noChangeArrowheads="1"/>
          </p:cNvSpPr>
          <p:nvPr userDrawn="1"/>
        </p:nvSpPr>
        <p:spPr bwMode="auto">
          <a:xfrm>
            <a:off x="-2531640" y="-290264"/>
            <a:ext cx="16994188" cy="5447456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Oval 13"/>
          <p:cNvSpPr>
            <a:spLocks noChangeArrowheads="1"/>
          </p:cNvSpPr>
          <p:nvPr userDrawn="1"/>
        </p:nvSpPr>
        <p:spPr bwMode="auto">
          <a:xfrm>
            <a:off x="-2379240" y="-137864"/>
            <a:ext cx="16994188" cy="5447456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Oval 13"/>
          <p:cNvSpPr>
            <a:spLocks noChangeArrowheads="1"/>
          </p:cNvSpPr>
          <p:nvPr userDrawn="1"/>
        </p:nvSpPr>
        <p:spPr bwMode="auto">
          <a:xfrm>
            <a:off x="-2268760" y="-2043608"/>
            <a:ext cx="16994188" cy="5447456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2" name="Oval 13"/>
          <p:cNvSpPr>
            <a:spLocks noChangeArrowheads="1"/>
          </p:cNvSpPr>
          <p:nvPr userDrawn="1"/>
        </p:nvSpPr>
        <p:spPr bwMode="auto">
          <a:xfrm>
            <a:off x="-2268760" y="1052736"/>
            <a:ext cx="16994188" cy="5447456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3" name="Oval 13"/>
          <p:cNvSpPr>
            <a:spLocks noChangeArrowheads="1"/>
          </p:cNvSpPr>
          <p:nvPr userDrawn="1"/>
        </p:nvSpPr>
        <p:spPr bwMode="auto">
          <a:xfrm>
            <a:off x="-2226840" y="14536"/>
            <a:ext cx="16994188" cy="5447456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videosydiversion.com/wp-content/uploads/2006/06/tormenta-electrica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pt-BR" smtClean="0"/>
              <a:t>Haga clic para modificar el estilo de título del patrón</a:t>
            </a:r>
            <a:endParaRPr lang="pt-BR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Haga clic para modificar el estilo de texto del patrón</a:t>
            </a:r>
          </a:p>
          <a:p>
            <a:pPr lvl="1"/>
            <a:r>
              <a:rPr lang="pt-BR" smtClean="0"/>
              <a:t>Segundo nivel</a:t>
            </a:r>
          </a:p>
          <a:p>
            <a:pPr lvl="2"/>
            <a:r>
              <a:rPr lang="pt-BR" smtClean="0"/>
              <a:t>Tercer nivel</a:t>
            </a:r>
          </a:p>
          <a:p>
            <a:pPr lvl="3"/>
            <a:r>
              <a:rPr lang="pt-BR" smtClean="0"/>
              <a:t>Cuarto nivel</a:t>
            </a:r>
          </a:p>
          <a:p>
            <a:pPr lvl="4"/>
            <a:r>
              <a:rPr lang="pt-BR" smtClean="0"/>
              <a:t>Quinto nivel</a:t>
            </a:r>
            <a:endParaRPr lang="pt-BR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EF162-D066-41EE-8D8C-CD3C977BF8F1}" type="datetimeFigureOut">
              <a:rPr lang="pt-BR" smtClean="0"/>
              <a:pPr/>
              <a:t>19/11/2013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35697-F09A-4996-8FB1-11CBCDE16E6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700" b="1" kern="1200" cap="none" spc="0">
          <a:ln w="11430">
            <a:solidFill>
              <a:sysClr val="windowText" lastClr="000000"/>
            </a:solidFill>
          </a:ln>
          <a:solidFill>
            <a:srgbClr val="FFC000"/>
          </a:solidFill>
          <a:effectLst>
            <a:outerShdw blurRad="80000" dist="40000" dir="5040000" algn="tl">
              <a:srgbClr val="000000">
                <a:alpha val="30000"/>
              </a:srgbClr>
            </a:outerShdw>
          </a:effectLst>
          <a:latin typeface="Arial Black" pitchFamily="34" charset="0"/>
          <a:ea typeface="+mj-ea"/>
          <a:cs typeface="+mj-cs"/>
        </a:defRPr>
      </a:lvl1pPr>
    </p:titleStyle>
    <p:bodyStyle>
      <a:lvl1pPr marL="342900" indent="-342900" algn="just" defTabSz="91440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742950" indent="-285750" algn="just" defTabSz="91440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1143000" indent="-228600" algn="just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1600200" indent="-228600" algn="just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2057400" indent="-228600" algn="just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/NORMASILVEIRAMORAESSLIDE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ergrasan.com/NORMASILVEIRAMORAESSLIDE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404664"/>
            <a:ext cx="86409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DROGAS</a:t>
            </a:r>
          </a:p>
          <a:p>
            <a:pPr algn="ctr"/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TORMENTA DO SÉCULO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WWW.SERGRASAN/</a:t>
            </a:r>
          </a:p>
          <a:p>
            <a:pPr algn="ctr"/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NORMASILVEIRAMORAESSLIDES</a:t>
            </a:r>
            <a:endParaRPr lang="pt-B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1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  <p:sndAc>
          <p:stSnd>
            <p:snd r:embed="rId2" name="Faz Um Milagre Em Mim.wav"/>
          </p:stSnd>
        </p:sndAc>
      </p:transition>
    </mc:Choice>
    <mc:Fallback>
      <p:transition spd="slow" advClick="0" advTm="25000">
        <p:fade/>
        <p:sndAc>
          <p:stSnd>
            <p:snd r:embed="rId2" name="Faz Um Milagre Em Mim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31"/>
            <a:ext cx="9144000" cy="674136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631" y="4509120"/>
            <a:ext cx="2143125" cy="2223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39552" y="404664"/>
            <a:ext cx="777686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Prisão: vítimas de maldades.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Escravidão: “fissura” 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Exploração: sexual e outros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Perturbação: delírios...desamparo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Doença: psicológicas e físicas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Depressão: tristeza intensa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Angústia: sem rumo e referencia 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Solidão: incompreensão.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Baixa autoestima: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Preconceito: bulling</a:t>
            </a:r>
          </a:p>
          <a:p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CRISE EXISTENCIAL TOTAL</a:t>
            </a:r>
          </a:p>
          <a:p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3600" dirty="0" smtClean="0"/>
          </a:p>
          <a:p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02836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179512" y="1196752"/>
            <a:ext cx="8964488" cy="1254348"/>
          </a:xfrm>
        </p:spPr>
        <p:txBody>
          <a:bodyPr/>
          <a:lstStyle/>
          <a:p>
            <a:r>
              <a:rPr lang="es-ES" sz="2400" dirty="0" smtClean="0">
                <a:ln w="11430">
                  <a:solidFill>
                    <a:srgbClr val="FF0000"/>
                  </a:solidFill>
                </a:ln>
              </a:rPr>
              <a:t>“ SOMENTE QUEM CONVIVE OU TEM UMA PESSOA DOENTE POR CAUSA DO EXCESSO DE DROGAS PODE AVALIAR O SOFRIMENTO DA FAMÍLIA”</a:t>
            </a:r>
            <a:endParaRPr lang="es-ES" sz="2400" dirty="0">
              <a:ln w="11430">
                <a:solidFill>
                  <a:srgbClr val="FF0000"/>
                </a:solidFill>
              </a:ln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907704" y="33474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Drogas: sintomas, consequências, e combate. </a:t>
            </a:r>
            <a:br>
              <a:rPr lang="pt-BR" sz="28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28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71600" y="2852936"/>
            <a:ext cx="76328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COGITAM-SE A IDEIA DA LEGALIDADE DA DROGA NO BRASIL, É UM PARADOXO, POIS SENDO LEGAL OU NÃO MUITOS SEGUEM POR ESTA VEREDA DUVIDOSA, PERDENDO A PRÓPRIA REFERENCIA DO EU. DO SER E ATÉ DO TER... TUDO É QUESTÃO DE ESCOLHAS.”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CaixaDeTexto 3"/>
          <p:cNvSpPr txBox="1"/>
          <p:nvPr/>
        </p:nvSpPr>
        <p:spPr>
          <a:xfrm>
            <a:off x="457200" y="2132857"/>
            <a:ext cx="86848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muito importante orientar, salientar e prevenir os pais sobre a banalização cada vez maior das drogas. Vale lembrar que o álcool, muito consumido nas festinhas de família, também é uma porta aberta para outras drogas, já que é considerada uma </a:t>
            </a:r>
            <a:r>
              <a:rPr lang="pt-BR" sz="28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droga, pelo dano que causa ao cérebro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28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a grande probabilidade de se transformar em vício e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doença</a:t>
            </a:r>
            <a:r>
              <a:rPr lang="pt-BR" sz="2800" dirty="0" smtClean="0">
                <a:latin typeface="AR BLANCA" panose="02000000000000000000" pitchFamily="2" charset="0"/>
              </a:rPr>
              <a:t>. </a:t>
            </a:r>
            <a:endParaRPr lang="pt-BR" sz="2800" dirty="0">
              <a:latin typeface="AR BLANCA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0648"/>
            <a:ext cx="12636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Crianças e jovens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estão começando a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experimentar</a:t>
            </a: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drogas cada vez mais cedo.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 BLANCA" panose="02000000000000000000" pitchFamily="2" charset="0"/>
            </a:endParaRP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Na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curiosidade normal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,</a:t>
            </a: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elas experimentam tudo que é oferecido,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 BLANCA" panose="02000000000000000000" pitchFamily="2" charset="0"/>
            </a:endParaRP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sem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saber o mal que causa,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 BLANCA" panose="02000000000000000000" pitchFamily="2" charset="0"/>
            </a:endParaRP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nas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consequências, e até mesmo,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 BLANCA" panose="02000000000000000000" pitchFamily="2" charset="0"/>
            </a:endParaRPr>
          </a:p>
          <a:p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o </a:t>
            </a:r>
            <a:r>
              <a:rPr lang="pt-BR" sz="3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que é estar viciada em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algo tão prejudicial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. </a:t>
            </a:r>
            <a:endParaRPr lang="pt-BR" sz="3600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45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404664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Aí começa a busca para satisfazer o vazio intenso, a depressão, inquietude, insatisfação, a rebeldia, a falta de vontade de estudar ou fazer alguma coisa diferente. Caem na letargia, sonolência e preguiça, sem saber ao certo a causa de mudanças tão bruscas de comportamento</a:t>
            </a:r>
            <a:r>
              <a:rPr lang="pt-BR" dirty="0"/>
              <a:t>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562" y="4437112"/>
            <a:ext cx="2079675" cy="222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4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404664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Afastam-se da afetividade, do carinho presencial da família, vão cada vez mais </a:t>
            </a:r>
            <a:r>
              <a:rPr lang="pt-BR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frequentes </a:t>
            </a:r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a rua, a procura dos pares e novas amizades, numa mesma energia negativa de ações e atitudes, irrefletidas, guiadas apenas pelo instinto do prazer momentâneo que a droga parece oferecer. </a:t>
            </a:r>
          </a:p>
        </p:txBody>
      </p:sp>
    </p:spTree>
    <p:extLst>
      <p:ext uri="{BB962C8B-B14F-4D97-AF65-F5344CB8AC3E}">
        <p14:creationId xmlns:p14="http://schemas.microsoft.com/office/powerpoint/2010/main" val="104558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332656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Entretanto, a droga também, oferece desespero, desamparo, afastamento, angústia, solidão, desprezo, preconceitos, fuga, aniquilamento do </a:t>
            </a:r>
            <a:r>
              <a:rPr lang="pt-BR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Eu</a:t>
            </a:r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resistência à cura e a mudanças.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617" y="3501008"/>
            <a:ext cx="4904383" cy="323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49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404664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A droga simplesmente tira toda vontade de fazer qualquer coisa diferente, a não ser ficar "curtindo". São muitos os sintomas que variam de acordo com a emoção, personalidade ou estímulo do momento.</a:t>
            </a:r>
            <a:b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</a:br>
            <a:endParaRPr lang="pt-BR" sz="3200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AR BLANC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" y="4922342"/>
            <a:ext cx="2143125" cy="193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476672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profundamente triste o quadro que se apresenta neste novo paradigma e modismo da droga na nossa sociedade. Anos atrás havia menor evidência, vale ressaltar que encontramos jovens se drogando livremente pelas ruas, portas de escolas, praças, lanchonetes e em qualquer lugar... </a:t>
            </a:r>
          </a:p>
        </p:txBody>
      </p:sp>
    </p:spTree>
    <p:extLst>
      <p:ext uri="{BB962C8B-B14F-4D97-AF65-F5344CB8AC3E}">
        <p14:creationId xmlns:p14="http://schemas.microsoft.com/office/powerpoint/2010/main" val="322021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476672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muita dificuldade em aceitar por parte da família que um filho está entrando para o mundo das drogas e, quanto mais cedo perceber, ou observar o comportamento, entender a dura realidade, mais fácil será a cura, o tratamento e a recuperação. </a:t>
            </a:r>
          </a:p>
        </p:txBody>
      </p:sp>
    </p:spTree>
    <p:extLst>
      <p:ext uri="{BB962C8B-B14F-4D97-AF65-F5344CB8AC3E}">
        <p14:creationId xmlns:p14="http://schemas.microsoft.com/office/powerpoint/2010/main" val="107216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476672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se deve envergonhar de procurar ajuda, tanto para o doente quanto para os pais. Não adianta adiar, desesperar, negar o problema, fugir, culpar a si mesmo, aos outros, que estão na mesma situação. É necessário enfrentar. </a:t>
            </a:r>
          </a:p>
        </p:txBody>
      </p:sp>
    </p:spTree>
    <p:extLst>
      <p:ext uri="{BB962C8B-B14F-4D97-AF65-F5344CB8AC3E}">
        <p14:creationId xmlns:p14="http://schemas.microsoft.com/office/powerpoint/2010/main" val="211507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548680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Há um conjunto de procedimentos, programas de tratamentos; aconselhamento, amor, atitudes firmes no combate, e ajuda ao núcleo familiar também.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4" y="3356992"/>
            <a:ext cx="5571703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07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67544" y="476672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É preciso reverter a situação.</a:t>
            </a:r>
            <a:b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</a:br>
            <a:r>
              <a:rPr lang="pt-BR" sz="32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A problemática das drogas é de toda sociedade, e nos afetam, direta ou indiretamente, pois provoca desolamento, tristeza e até preconceitos contra a família, por parte dos menos esclarecidos, imbuídos do medo..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789040"/>
            <a:ext cx="3600400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7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332656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Porém a realidade está em todo lugar e até em lares de pais que amam, educam, dialogam, tem boa conduta e posição social. O problema está acontecendo sem que se saiba como, e de onde, quando se percebe, já se instalou. </a:t>
            </a:r>
          </a:p>
        </p:txBody>
      </p:sp>
    </p:spTree>
    <p:extLst>
      <p:ext uri="{BB962C8B-B14F-4D97-AF65-F5344CB8AC3E}">
        <p14:creationId xmlns:p14="http://schemas.microsoft.com/office/powerpoint/2010/main" val="196346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404664"/>
            <a:ext cx="84249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isto a importância, de estar preparado, para a percepção de sintomas e mudanças de comportamento que estão afetando, a qualidade de vida, o discernimento, a alegria de viver. A droga enfraquece e transforma o ser humano numa pessoa sem vontade própria, depressiva, doente, até mesmo em algum caso, </a:t>
            </a:r>
            <a:r>
              <a:rPr lang="pt-BR" sz="32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PSICOPATOLOGIAS, PELOS DANOS CAUSADOS AO CERÉBRO.</a:t>
            </a:r>
            <a:endParaRPr lang="pt-BR" sz="32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476672"/>
            <a:ext cx="80648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É preciso insistir nas </a:t>
            </a:r>
            <a:r>
              <a:rPr lang="pt-BR" sz="44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sequelas </a:t>
            </a:r>
            <a:r>
              <a:rPr lang="pt-BR" sz="4400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 BLANCA" panose="02000000000000000000" pitchFamily="2" charset="0"/>
              </a:rPr>
              <a:t>que advém do consumo descontrolado, perceber sintomas, combater o tráfico e venda de entorpecentes. </a:t>
            </a:r>
          </a:p>
        </p:txBody>
      </p:sp>
    </p:spTree>
    <p:extLst>
      <p:ext uri="{BB962C8B-B14F-4D97-AF65-F5344CB8AC3E}">
        <p14:creationId xmlns:p14="http://schemas.microsoft.com/office/powerpoint/2010/main" val="252683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404664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vale lembrar que a cura só acontece quando o indivíduo aceita e busca ajuda. Que a dependência química é um problema que </a:t>
            </a:r>
            <a:r>
              <a:rPr lang="pt-BR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afeta </a:t>
            </a:r>
            <a:r>
              <a:rPr lang="pt-B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relação familiar, trabalho e a convivência em sociedade.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084" y="3429000"/>
            <a:ext cx="3052738" cy="331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82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476672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Devemos preparar nossas crianças com a educação sobre o maleficio das drogas, porque o experimentar por curiosidade pode ser fatal. Em muitos casos a droga torna o individuo agressivo e  afeta o pensamento também, principalmente quando a pessoas já tem a natureza agressiva.</a:t>
            </a:r>
          </a:p>
          <a:p>
            <a:endParaRPr lang="pt-BR" sz="32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68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476672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necessário reconhecer o problema para combatê-lo. O enfretamento e o combate devem ser feitos pela sociedade e política pública, visando à saúde dos jovens que serão os homens de amanhã. PAZ PROFUNDA...</a:t>
            </a:r>
            <a:br>
              <a:rPr lang="pt-BR" sz="36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36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21/09/2010/DIÁRIO DE SUZANO SP.</a:t>
            </a:r>
            <a:endParaRPr lang="pt-BR" sz="36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581128"/>
            <a:ext cx="4065240" cy="211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76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404664"/>
            <a:ext cx="85689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 legalidade das drogas, a atenção deve ser voltada ainda mais, pois ela trás sim muita infelicidade no contexto de vida e dos próximos. Só um poder Divino para cuidar dos pais, para o enfrentamento que não é fácil, somente por mudanças de atitudes e hábitos, muita força de vontade por todos envolvidos para se livrar desta tormenta que torna infeliz uma série de envolvidos.</a:t>
            </a:r>
            <a:endParaRPr lang="pt-BR" sz="32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01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476672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Drogas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Tormenta de quem usa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Tormenta da família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Vidas ceifadas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Saúde perdida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Dores e sofrimentos imensuráveis no contexto familiar e de outras relações interpessoais... </a:t>
            </a:r>
            <a:endParaRPr lang="pt-BR" sz="36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4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404664"/>
            <a:ext cx="84249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BUSCAR AJUDA É FUNDAMENTAL,  TAMBÉM O APOIO </a:t>
            </a:r>
          </a:p>
          <a:p>
            <a:pPr algn="ctr"/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PAIS NESTA LUTA...</a:t>
            </a:r>
          </a:p>
          <a:p>
            <a:pPr algn="ctr"/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MUITO FÁCIL ENTRAR POR UM MOMENTO DE PRAZER, MAS SAIR É UMA LUTA INTENSA. </a:t>
            </a:r>
          </a:p>
          <a:p>
            <a:pPr algn="ctr"/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 MUITA DETERMINAÇÃO E MUDANÇAS RADICAIS DE AMBIENTE.</a:t>
            </a:r>
          </a:p>
          <a:p>
            <a:pPr algn="ctr"/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4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95536" y="476672"/>
            <a:ext cx="842493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19/11/2013-SUZANO SP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Norma Aparecida Silveira de Moraes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IMAGENS.S.O.S DROGAS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pt-BR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úsica:Faz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um milagre em mim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WWW.SERGRASAN.COM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/NORMASILVEIRAMORAESSLIDES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296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54D42EA-89B9-4C1C-BFB3-E1DCAF36E8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Tormenta</Template>
  <TotalTime>240</TotalTime>
  <Words>1035</Words>
  <Application>Microsoft Office PowerPoint</Application>
  <PresentationFormat>Apresentação na tela (4:3)</PresentationFormat>
  <Paragraphs>66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宋体</vt:lpstr>
      <vt:lpstr>Aharoni</vt:lpstr>
      <vt:lpstr>AR BLANCA</vt:lpstr>
      <vt:lpstr>Arial</vt:lpstr>
      <vt:lpstr>Arial Black</vt:lpstr>
      <vt:lpstr>Calibri</vt:lpstr>
      <vt:lpstr>Century Gothic</vt:lpstr>
      <vt:lpstr>Tema de Office</vt:lpstr>
      <vt:lpstr>Apresentação do PowerPoint</vt:lpstr>
      <vt:lpstr>Apresentação do PowerPoint</vt:lpstr>
      <vt:lpstr>“ SOMENTE QUEM CONVIVE OU TEM UMA PESSOA DOENTE POR CAUSA DO EXCESSO DE DROGAS PODE AVALIAR O SOFRIMENTO DA FAMÍLIA”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Tormenta Eléctrica</dc:title>
  <dc:creator>NORMA APARECIDA SILVEIRA DE MORAES</dc:creator>
  <cp:keywords/>
  <cp:lastModifiedBy>NORMA APARECIDA SILVEIRA DE MORAES</cp:lastModifiedBy>
  <cp:revision>47</cp:revision>
  <dcterms:created xsi:type="dcterms:W3CDTF">2013-11-18T10:42:34Z</dcterms:created>
  <dcterms:modified xsi:type="dcterms:W3CDTF">2013-11-19T12:58:28Z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TC025583109991</vt:lpwstr>
  </property>
  <property fmtid="{D5CDD505-2E9C-101B-9397-08002B2CF9AE}" pid="3" name="_MarkAsFinal">
    <vt:bool>true</vt:bool>
  </property>
</Properties>
</file>