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302" r:id="rId2"/>
    <p:sldId id="303" r:id="rId3"/>
    <p:sldId id="304" r:id="rId4"/>
    <p:sldId id="305" r:id="rId5"/>
    <p:sldId id="306" r:id="rId6"/>
    <p:sldId id="307" r:id="rId7"/>
    <p:sldId id="308" r:id="rId8"/>
    <p:sldId id="309" r:id="rId9"/>
    <p:sldId id="311" r:id="rId10"/>
    <p:sldId id="313" r:id="rId11"/>
    <p:sldId id="310" r:id="rId12"/>
    <p:sldId id="312" r:id="rId13"/>
    <p:sldId id="314" r:id="rId14"/>
    <p:sldId id="315" r:id="rId15"/>
  </p:sldIdLst>
  <p:sldSz cx="9144000" cy="6858000" type="screen4x3"/>
  <p:notesSz cx="6858000" cy="9144000"/>
  <p:defaultTextStyle>
    <a:defPPr>
      <a:defRPr lang="he-IL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40C"/>
    <a:srgbClr val="5F311F"/>
    <a:srgbClr val="0066FF"/>
    <a:srgbClr val="66CCFF"/>
    <a:srgbClr val="85452B"/>
    <a:srgbClr val="EAC582"/>
    <a:srgbClr val="CBE2AC"/>
    <a:srgbClr val="7FA25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9984" autoAdjust="0"/>
    <p:restoredTop sz="94685" autoAdjust="0"/>
  </p:normalViewPr>
  <p:slideViewPr>
    <p:cSldViewPr>
      <p:cViewPr varScale="1">
        <p:scale>
          <a:sx n="101" d="100"/>
          <a:sy n="101" d="100"/>
        </p:scale>
        <p:origin x="132" y="27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848884D-5712-4705-B75B-9C6F965F7878}" type="slidenum">
              <a:rPr lang="he-IL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4772125"/>
      </p:ext>
    </p:extLst>
  </p:cSld>
  <p:clrMapOvr>
    <a:masterClrMapping/>
  </p:clrMapOvr>
  <p:transition advTm="3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47030BE-9812-4FE9-A3EA-18847BB91495}" type="slidenum">
              <a:rPr lang="he-IL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7811254"/>
      </p:ext>
    </p:extLst>
  </p:cSld>
  <p:clrMapOvr>
    <a:masterClrMapping/>
  </p:clrMapOvr>
  <p:transition advTm="3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6133691-BDE8-49F4-BD9B-22EC4EE142D1}" type="slidenum">
              <a:rPr lang="he-IL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950479"/>
      </p:ext>
    </p:extLst>
  </p:cSld>
  <p:clrMapOvr>
    <a:masterClrMapping/>
  </p:clrMapOvr>
  <p:transition advTm="3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6BE6E33-6DE4-4516-A7B8-ED7C32B37196}" type="slidenum">
              <a:rPr lang="he-IL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2505077"/>
      </p:ext>
    </p:extLst>
  </p:cSld>
  <p:clrMapOvr>
    <a:masterClrMapping/>
  </p:clrMapOvr>
  <p:transition advTm="3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1D30CFB-9610-4538-ACF9-DBB19496F400}" type="slidenum">
              <a:rPr lang="he-IL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7866170"/>
      </p:ext>
    </p:extLst>
  </p:cSld>
  <p:clrMapOvr>
    <a:masterClrMapping/>
  </p:clrMapOvr>
  <p:transition advTm="3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7875235-2244-4D99-8681-8C8BD9174319}" type="slidenum">
              <a:rPr lang="he-IL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4804682"/>
      </p:ext>
    </p:extLst>
  </p:cSld>
  <p:clrMapOvr>
    <a:masterClrMapping/>
  </p:clrMapOvr>
  <p:transition advTm="3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A2CEB8E-A0E1-4429-ABA9-486617AEA956}" type="slidenum">
              <a:rPr lang="he-IL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448688"/>
      </p:ext>
    </p:extLst>
  </p:cSld>
  <p:clrMapOvr>
    <a:masterClrMapping/>
  </p:clrMapOvr>
  <p:transition advTm="3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E8271A6-0B57-410F-8A13-E8A0CB7BDC50}" type="slidenum">
              <a:rPr lang="he-IL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6940163"/>
      </p:ext>
    </p:extLst>
  </p:cSld>
  <p:clrMapOvr>
    <a:masterClrMapping/>
  </p:clrMapOvr>
  <p:transition advTm="3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F2C67FB-47B1-4B01-BC3D-AD5EC87AB4F7}" type="slidenum">
              <a:rPr lang="he-IL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750603"/>
      </p:ext>
    </p:extLst>
  </p:cSld>
  <p:clrMapOvr>
    <a:masterClrMapping/>
  </p:clrMapOvr>
  <p:transition advTm="3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236F123-58BD-48C0-B98E-713B6D6D8D5F}" type="slidenum">
              <a:rPr lang="he-IL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7126866"/>
      </p:ext>
    </p:extLst>
  </p:cSld>
  <p:clrMapOvr>
    <a:masterClrMapping/>
  </p:clrMapOvr>
  <p:transition advTm="3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C370002-D5A5-4CD9-9604-56DBC38181C9}" type="slidenum">
              <a:rPr lang="he-IL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8250444"/>
      </p:ext>
    </p:extLst>
  </p:cSld>
  <p:clrMapOvr>
    <a:masterClrMapping/>
  </p:clrMapOvr>
  <p:transition advTm="3000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solidDmnd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fld id="{76C443BC-0E91-4E71-A78C-2897C888198C}" type="slidenum">
              <a:rPr lang="he-IL"/>
              <a:pPr/>
              <a:t>‹nº›</a:t>
            </a:fld>
            <a:endParaRPr 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3000">
    <p:randomBar dir="vert"/>
  </p:transition>
  <p:txStyles>
    <p:titleStyle>
      <a:lvl1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Times New Roman (Hebrew)" charset="-79"/>
        </a:defRPr>
      </a:lvl2pPr>
      <a:lvl3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Times New Roman (Hebrew)" charset="-79"/>
        </a:defRPr>
      </a:lvl3pPr>
      <a:lvl4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Times New Roman (Hebrew)" charset="-79"/>
        </a:defRPr>
      </a:lvl4pPr>
      <a:lvl5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Times New Roman (Hebrew)" charset="-79"/>
        </a:defRPr>
      </a:lvl5pPr>
      <a:lvl6pPr marL="4572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Times New Roman (Hebrew)" charset="-79"/>
        </a:defRPr>
      </a:lvl6pPr>
      <a:lvl7pPr marL="9144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Times New Roman (Hebrew)" charset="-79"/>
        </a:defRPr>
      </a:lvl7pPr>
      <a:lvl8pPr marL="13716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Times New Roman (Hebrew)" charset="-79"/>
        </a:defRPr>
      </a:lvl8pPr>
      <a:lvl9pPr marL="18288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Times New Roman (Hebrew)" charset="-79"/>
        </a:defRPr>
      </a:lvl9pPr>
    </p:titleStyle>
    <p:bodyStyle>
      <a:lvl1pPr marL="342900" indent="-342900" algn="r" rtl="1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Arial" charset="0"/>
        </a:defRPr>
      </a:lvl2pPr>
      <a:lvl3pPr marL="1143000" indent="-228600" algn="r" rtl="1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Arial" charset="0"/>
        </a:defRPr>
      </a:lvl3pPr>
      <a:lvl4pPr marL="1600200" indent="-228600" algn="r" rtl="1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Arial" charset="0"/>
        </a:defRPr>
      </a:lvl4pPr>
      <a:lvl5pPr marL="20574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Arial" charset="0"/>
        </a:defRPr>
      </a:lvl5pPr>
      <a:lvl6pPr marL="25146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Arial" charset="0"/>
        </a:defRPr>
      </a:lvl6pPr>
      <a:lvl7pPr marL="29718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Arial" charset="0"/>
        </a:defRPr>
      </a:lvl7pPr>
      <a:lvl8pPr marL="34290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Arial" charset="0"/>
        </a:defRPr>
      </a:lvl8pPr>
      <a:lvl9pPr marL="38862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Arial" charset="0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hyperlink" Target="mailto:Psico.normam@gmail.com" TargetMode="External"/><Relationship Id="rId4" Type="http://schemas.openxmlformats.org/officeDocument/2006/relationships/hyperlink" Target="mailto:doroteiagomes06@g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0" y="-243410"/>
            <a:ext cx="9288524" cy="727281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52536" y="-171399"/>
            <a:ext cx="9432540" cy="7300192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252536" y="-243409"/>
            <a:ext cx="9432540" cy="7372201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899592" y="857250"/>
            <a:ext cx="7416824" cy="4227934"/>
          </a:xfrm>
          <a:prstGeom prst="rect">
            <a:avLst/>
          </a:prstGeom>
          <a:noFill/>
        </p:spPr>
        <p:txBody>
          <a:bodyPr wrap="square" rtlCol="0">
            <a:prstTxWarp prst="textCanUp">
              <a:avLst/>
            </a:prstTxWarp>
            <a:spAutoFit/>
            <a:scene3d>
              <a:camera prst="obliqueTopLeft"/>
              <a:lightRig rig="threePt" dir="t"/>
            </a:scene3d>
          </a:bodyPr>
          <a:lstStyle/>
          <a:p>
            <a:r>
              <a:rPr lang="pt-BR" sz="3600" b="1" i="1" dirty="0" smtClean="0">
                <a:ln w="12700">
                  <a:solidFill>
                    <a:schemeClr val="tx1"/>
                  </a:solidFill>
                </a:ln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Monotype Corsiva" panose="03010101010201010101" pitchFamily="66" charset="0"/>
              </a:rPr>
              <a:t>PAZ PROFUNDA!!!  SER   E </a:t>
            </a:r>
          </a:p>
          <a:p>
            <a:endParaRPr lang="pt-BR" sz="3600" b="1" i="1" dirty="0">
              <a:ln w="12700">
                <a:solidFill>
                  <a:schemeClr val="tx1"/>
                </a:solidFill>
              </a:ln>
              <a:effectLst>
                <a:glow rad="139700">
                  <a:schemeClr val="accent3">
                    <a:satMod val="175000"/>
                    <a:alpha val="40000"/>
                  </a:schemeClr>
                </a:glow>
                <a:reflection blurRad="6350" stA="55000" endA="50" endPos="85000" dist="60007" dir="5400000" sy="-100000" algn="bl" rotWithShape="0"/>
              </a:effectLst>
              <a:latin typeface="Monotype Corsiva" panose="03010101010201010101" pitchFamily="66" charset="0"/>
            </a:endParaRPr>
          </a:p>
          <a:p>
            <a:r>
              <a:rPr lang="pt-BR" sz="3600" b="1" i="1" dirty="0" smtClean="0">
                <a:ln w="12700">
                  <a:solidFill>
                    <a:schemeClr val="tx1"/>
                  </a:solidFill>
                </a:ln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Monotype Corsiva" panose="03010101010201010101" pitchFamily="66" charset="0"/>
              </a:rPr>
              <a:t>DESEJAR   A  PAZ  UNIVERSAL</a:t>
            </a:r>
          </a:p>
          <a:p>
            <a:endParaRPr lang="pt-BR" sz="3600" b="1" i="1" dirty="0">
              <a:ln w="12700">
                <a:solidFill>
                  <a:schemeClr val="tx1"/>
                </a:solidFill>
              </a:ln>
              <a:latin typeface="Monotype Corsiva" panose="03010101010201010101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1547664" y="5777880"/>
            <a:ext cx="27101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i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AUTOMÁTICO</a:t>
            </a:r>
            <a:endParaRPr lang="pt-BR" sz="3200" b="1" i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p:transition advTm="15000">
    <p:randomBar dir="vert"/>
    <p:sndAc>
      <p:stSnd loop="1">
        <p:snd r:embed="rId2" name="Une_vraie_splendeur_00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600"/>
                            </p:stCondLst>
                            <p:childTnLst>
                              <p:par>
                                <p:cTn id="2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9392"/>
            <a:ext cx="9144000" cy="6957392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79512" y="3573016"/>
            <a:ext cx="864096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000" b="1" i="1" dirty="0">
                <a:latin typeface="Monotype Corsiva" panose="03010101010201010101" pitchFamily="66" charset="0"/>
              </a:rPr>
              <a:t>Paz Profunda é: Ser a Essência do teu Eu...É estado de espírito.</a:t>
            </a:r>
          </a:p>
          <a:p>
            <a:pPr algn="ctr"/>
            <a:r>
              <a:rPr lang="pt-BR" sz="3000" b="1" i="1" dirty="0">
                <a:latin typeface="Monotype Corsiva" panose="03010101010201010101" pitchFamily="66" charset="0"/>
              </a:rPr>
              <a:t> Paz Profunda não é somente descansar e relaxar...</a:t>
            </a:r>
          </a:p>
          <a:p>
            <a:pPr algn="ctr"/>
            <a:r>
              <a:rPr lang="pt-BR" sz="3000" b="1" i="1" dirty="0">
                <a:latin typeface="Monotype Corsiva" panose="03010101010201010101" pitchFamily="66" charset="0"/>
              </a:rPr>
              <a:t> Paz Profunda é: ser Gente da Gente...PLENITUDE</a:t>
            </a:r>
          </a:p>
          <a:p>
            <a:pPr algn="ctr"/>
            <a:r>
              <a:rPr lang="pt-BR" sz="3000" b="1" i="1" dirty="0">
                <a:latin typeface="Monotype Corsiva" panose="03010101010201010101" pitchFamily="66" charset="0"/>
              </a:rPr>
              <a:t> Paz Profunda também é: Servir a Humanidade...</a:t>
            </a:r>
          </a:p>
          <a:p>
            <a:r>
              <a:rPr lang="pt-B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37365227"/>
      </p:ext>
    </p:extLst>
  </p:cSld>
  <p:clrMapOvr>
    <a:masterClrMapping/>
  </p:clrMapOvr>
  <p:transition advTm="1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1430"/>
            <a:ext cx="9144000" cy="6968822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51520" y="3212976"/>
            <a:ext cx="864096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latin typeface="Monotype Corsiva" panose="03010101010201010101" pitchFamily="66" charset="0"/>
              </a:rPr>
              <a:t>Paz profunda é: Dar um pouquinho de Si para o Outro...</a:t>
            </a:r>
          </a:p>
          <a:p>
            <a:pPr algn="ctr"/>
            <a:r>
              <a:rPr lang="pt-BR" sz="3200" b="1" dirty="0">
                <a:latin typeface="Monotype Corsiva" panose="03010101010201010101" pitchFamily="66" charset="0"/>
              </a:rPr>
              <a:t> Paz profunda é: Lutar pela Vida, Planeta...SALVAÇÃO...</a:t>
            </a:r>
          </a:p>
          <a:p>
            <a:pPr algn="ctr"/>
            <a:r>
              <a:rPr lang="pt-BR" sz="3200" b="1" dirty="0">
                <a:latin typeface="Monotype Corsiva" panose="03010101010201010101" pitchFamily="66" charset="0"/>
              </a:rPr>
              <a:t> Paz Profunda é: Levar adiante a sua Missão de Vida...</a:t>
            </a:r>
          </a:p>
          <a:p>
            <a:pPr algn="ctr"/>
            <a:r>
              <a:rPr lang="pt-BR" sz="3200" b="1" dirty="0">
                <a:latin typeface="Monotype Corsiva" panose="03010101010201010101" pitchFamily="66" charset="0"/>
              </a:rPr>
              <a:t> Paz Profunda é: Desempenhar bem o Seu Existir no Mundo...</a:t>
            </a:r>
          </a:p>
        </p:txBody>
      </p:sp>
    </p:spTree>
    <p:extLst>
      <p:ext uri="{BB962C8B-B14F-4D97-AF65-F5344CB8AC3E}">
        <p14:creationId xmlns:p14="http://schemas.microsoft.com/office/powerpoint/2010/main" val="536498898"/>
      </p:ext>
    </p:extLst>
  </p:cSld>
  <p:clrMapOvr>
    <a:masterClrMapping/>
  </p:clrMapOvr>
  <p:transition advTm="1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9392"/>
            <a:ext cx="9252520" cy="7128792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331640" y="2636912"/>
            <a:ext cx="770485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i="1" dirty="0">
                <a:latin typeface="Monotype Corsiva" panose="03010101010201010101" pitchFamily="66" charset="0"/>
              </a:rPr>
              <a:t>Paz Profunda é: SER AMOR E LUZ...Caridade e compaixão...</a:t>
            </a:r>
          </a:p>
          <a:p>
            <a:pPr algn="ctr"/>
            <a:r>
              <a:rPr lang="pt-BR" sz="2800" b="1" i="1" dirty="0">
                <a:latin typeface="Monotype Corsiva" panose="03010101010201010101" pitchFamily="66" charset="0"/>
              </a:rPr>
              <a:t> Paz Profunda é: Ser uma vela que vai acendendo outras VELAS;</a:t>
            </a:r>
          </a:p>
          <a:p>
            <a:pPr algn="ctr"/>
            <a:r>
              <a:rPr lang="pt-BR" sz="2800" b="1" i="1" dirty="0">
                <a:latin typeface="Monotype Corsiva" panose="03010101010201010101" pitchFamily="66" charset="0"/>
              </a:rPr>
              <a:t> Paz Profunda é: Ser mais que Ter.. Caridade e acolhimento.</a:t>
            </a:r>
          </a:p>
          <a:p>
            <a:pPr algn="ctr"/>
            <a:r>
              <a:rPr lang="pt-BR" sz="2800" b="1" i="1" dirty="0">
                <a:latin typeface="Monotype Corsiva" panose="03010101010201010101" pitchFamily="66" charset="0"/>
              </a:rPr>
              <a:t> Paz Profunda é: Amar o Próximo. Ser benevolente. Sem preconceito. Olhar e respeitar o outro como semelhante.</a:t>
            </a:r>
          </a:p>
        </p:txBody>
      </p:sp>
    </p:spTree>
    <p:extLst>
      <p:ext uri="{BB962C8B-B14F-4D97-AF65-F5344CB8AC3E}">
        <p14:creationId xmlns:p14="http://schemas.microsoft.com/office/powerpoint/2010/main" val="3699385800"/>
      </p:ext>
    </p:extLst>
  </p:cSld>
  <p:clrMapOvr>
    <a:masterClrMapping/>
  </p:clrMapOvr>
  <p:transition advTm="1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34" y="764704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80528" y="-171400"/>
            <a:ext cx="9369052" cy="7416824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755576" y="4365104"/>
            <a:ext cx="838842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i="1" dirty="0">
                <a:latin typeface="Monotype Corsiva" panose="03010101010201010101" pitchFamily="66" charset="0"/>
              </a:rPr>
              <a:t>Paz Profunda é: Ser Solidário ao sofrimento do outro...compreender, abrir espaço para o novo. Rever conceitos.</a:t>
            </a:r>
          </a:p>
          <a:p>
            <a:pPr algn="ctr"/>
            <a:r>
              <a:rPr lang="pt-BR" sz="2400" b="1" i="1" dirty="0">
                <a:latin typeface="Monotype Corsiva" panose="03010101010201010101" pitchFamily="66" charset="0"/>
              </a:rPr>
              <a:t> Paz Profunda é: Compreender e aconselhar…ILUMINAR</a:t>
            </a:r>
          </a:p>
          <a:p>
            <a:pPr algn="ctr"/>
            <a:r>
              <a:rPr lang="pt-BR" sz="2400" b="1" i="1" dirty="0">
                <a:latin typeface="Monotype Corsiva" panose="03010101010201010101" pitchFamily="66" charset="0"/>
              </a:rPr>
              <a:t> Paz Profunda é: Ensinar o Amor e a Lei do retorno...Dás e receberás. Fazer somente o que deseja que te façam.</a:t>
            </a:r>
          </a:p>
          <a:p>
            <a:pPr algn="ctr"/>
            <a:r>
              <a:rPr lang="pt-BR" sz="2400" b="1" i="1" dirty="0">
                <a:latin typeface="Monotype Corsiva" panose="03010101010201010101" pitchFamily="66" charset="0"/>
              </a:rPr>
              <a:t> Paz Profunda é: PERDOAR e Reconciliar...Confraternização.</a:t>
            </a:r>
          </a:p>
        </p:txBody>
      </p:sp>
    </p:spTree>
    <p:extLst>
      <p:ext uri="{BB962C8B-B14F-4D97-AF65-F5344CB8AC3E}">
        <p14:creationId xmlns:p14="http://schemas.microsoft.com/office/powerpoint/2010/main" val="2099238577"/>
      </p:ext>
    </p:extLst>
  </p:cSld>
  <p:clrMapOvr>
    <a:masterClrMapping/>
  </p:clrMapOvr>
  <p:transition advTm="1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2626" y="-45720"/>
            <a:ext cx="9144000" cy="70294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551495" y="4922555"/>
            <a:ext cx="801575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/>
              <a:t> </a:t>
            </a:r>
            <a:r>
              <a:rPr lang="pt-BR" sz="2400" b="1" i="1" dirty="0">
                <a:latin typeface="Monotype Corsiva" panose="03010101010201010101" pitchFamily="66" charset="0"/>
              </a:rPr>
              <a:t>Paz Profunda é: Fazer o que têm de ser feito Hoje. Viver o AGORA.</a:t>
            </a:r>
          </a:p>
          <a:p>
            <a:pPr algn="ctr"/>
            <a:r>
              <a:rPr lang="pt-BR" sz="2400" b="1" i="1" dirty="0">
                <a:latin typeface="Monotype Corsiva" panose="03010101010201010101" pitchFamily="66" charset="0"/>
              </a:rPr>
              <a:t>Paz Profunda é: Vibrar Energia de Luz para todos. Pensar positivo.</a:t>
            </a:r>
          </a:p>
          <a:p>
            <a:pPr algn="ctr"/>
            <a:r>
              <a:rPr lang="pt-BR" sz="2400" b="1" i="1" dirty="0">
                <a:latin typeface="Monotype Corsiva" panose="03010101010201010101" pitchFamily="66" charset="0"/>
              </a:rPr>
              <a:t> Paz Profunda é: Fazer o Bem sem olhar a Quem...Raça ou crença.</a:t>
            </a:r>
          </a:p>
          <a:p>
            <a:pPr algn="ctr"/>
            <a:r>
              <a:rPr lang="pt-BR" sz="2400" b="1" i="1" dirty="0">
                <a:latin typeface="Monotype Corsiva" panose="03010101010201010101" pitchFamily="66" charset="0"/>
              </a:rPr>
              <a:t> Paz Profunda é: Servir a Deus, Viver Seu dom. Cumprir sua missão.</a:t>
            </a:r>
          </a:p>
        </p:txBody>
      </p:sp>
    </p:spTree>
    <p:extLst>
      <p:ext uri="{BB962C8B-B14F-4D97-AF65-F5344CB8AC3E}">
        <p14:creationId xmlns:p14="http://schemas.microsoft.com/office/powerpoint/2010/main" val="1532281293"/>
      </p:ext>
    </p:extLst>
  </p:cSld>
  <p:clrMapOvr>
    <a:masterClrMapping/>
  </p:clrMapOvr>
  <p:transition advTm="1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80528" y="0"/>
            <a:ext cx="9324528" cy="70294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043608" y="4945415"/>
            <a:ext cx="756084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i="1" dirty="0">
                <a:latin typeface="Monotype Corsiva" panose="03010101010201010101" pitchFamily="66" charset="0"/>
              </a:rPr>
              <a:t>Paz Profunda é: Sorrir, Chorar de Emoção, Cantar, </a:t>
            </a:r>
            <a:r>
              <a:rPr lang="pt-BR" sz="2400" b="1" i="1" dirty="0" smtClean="0">
                <a:latin typeface="Monotype Corsiva" panose="03010101010201010101" pitchFamily="66" charset="0"/>
              </a:rPr>
              <a:t>Dançar, </a:t>
            </a:r>
            <a:r>
              <a:rPr lang="pt-BR" sz="2400" b="1" i="1" dirty="0">
                <a:latin typeface="Monotype Corsiva" panose="03010101010201010101" pitchFamily="66" charset="0"/>
              </a:rPr>
              <a:t>Brincar.</a:t>
            </a:r>
          </a:p>
          <a:p>
            <a:pPr algn="ctr"/>
            <a:r>
              <a:rPr lang="pt-BR" sz="2400" b="1" i="1" dirty="0">
                <a:latin typeface="Monotype Corsiva" panose="03010101010201010101" pitchFamily="66" charset="0"/>
              </a:rPr>
              <a:t> Paz Profunda é: Ser Paciência diante do sofrer e mudar. Ajudar...</a:t>
            </a:r>
          </a:p>
          <a:p>
            <a:pPr algn="ctr"/>
            <a:r>
              <a:rPr lang="pt-BR" sz="2400" b="1" i="1" dirty="0">
                <a:latin typeface="Monotype Corsiva" panose="03010101010201010101" pitchFamily="66" charset="0"/>
              </a:rPr>
              <a:t> Paz Profunda é: Ser atitude construtiva para o Bem comum</a:t>
            </a:r>
          </a:p>
          <a:p>
            <a:pPr algn="ctr"/>
            <a:r>
              <a:rPr lang="pt-BR" sz="2400" b="1" i="1" dirty="0">
                <a:latin typeface="Monotype Corsiva" panose="03010101010201010101" pitchFamily="66" charset="0"/>
              </a:rPr>
              <a:t> Paz Profunda é: Acolher, abraçar, Ser fraterno. É Ação Social.</a:t>
            </a:r>
          </a:p>
        </p:txBody>
      </p:sp>
    </p:spTree>
    <p:extLst>
      <p:ext uri="{BB962C8B-B14F-4D97-AF65-F5344CB8AC3E}">
        <p14:creationId xmlns:p14="http://schemas.microsoft.com/office/powerpoint/2010/main" val="2339902237"/>
      </p:ext>
    </p:extLst>
  </p:cSld>
  <p:clrMapOvr>
    <a:masterClrMapping/>
  </p:clrMapOvr>
  <p:transition advTm="19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0" y="-315416"/>
            <a:ext cx="9361040" cy="7344816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95536" y="4653136"/>
            <a:ext cx="864096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i="1" dirty="0">
                <a:latin typeface="Monotype Corsiva" panose="03010101010201010101" pitchFamily="66" charset="0"/>
              </a:rPr>
              <a:t>Paz Profunda é: Ouvir a Consciência, é refletir atos...consertar erros. Recomeçar com sabedoria e inteligência emocional.</a:t>
            </a:r>
          </a:p>
          <a:p>
            <a:pPr algn="ctr"/>
            <a:r>
              <a:rPr lang="pt-BR" sz="2800" b="1" i="1" dirty="0">
                <a:latin typeface="Monotype Corsiva" panose="03010101010201010101" pitchFamily="66" charset="0"/>
              </a:rPr>
              <a:t> Paz Profunda é: Ajudar a construir uma humanidade melhor...Com Igualdade e Fraternidade...Evoluir plenamente a cada amanhecer.</a:t>
            </a:r>
          </a:p>
          <a:p>
            <a:pPr algn="ctr"/>
            <a:r>
              <a:rPr lang="pt-BR" sz="2800" b="1" i="1" dirty="0">
                <a:latin typeface="Monotype Corsiva" panose="03010101010201010101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91149575"/>
      </p:ext>
    </p:extLst>
  </p:cSld>
  <p:clrMapOvr>
    <a:masterClrMapping/>
  </p:clrMapOvr>
  <p:transition advTm="3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0" y="-99392"/>
            <a:ext cx="9252520" cy="72008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899592" y="4005064"/>
            <a:ext cx="799288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i="1" dirty="0">
                <a:latin typeface="Monotype Corsiva" panose="03010101010201010101" pitchFamily="66" charset="0"/>
              </a:rPr>
              <a:t>Paz Profunda é: UNIR AO O CRIADOR E CONFIAR...CRESCER...SER.</a:t>
            </a:r>
          </a:p>
          <a:p>
            <a:pPr algn="ctr"/>
            <a:r>
              <a:rPr lang="pt-BR" sz="3200" b="1" i="1" dirty="0">
                <a:latin typeface="Monotype Corsiva" panose="03010101010201010101" pitchFamily="66" charset="0"/>
              </a:rPr>
              <a:t> Paz Profunda é: Respeitar, Agradecer e Ser Esperança...Crer na paz. E lutar pela paz, em seu lar, ambiente de trabalho...</a:t>
            </a:r>
          </a:p>
        </p:txBody>
      </p:sp>
    </p:spTree>
    <p:extLst>
      <p:ext uri="{BB962C8B-B14F-4D97-AF65-F5344CB8AC3E}">
        <p14:creationId xmlns:p14="http://schemas.microsoft.com/office/powerpoint/2010/main" val="4146861656"/>
      </p:ext>
    </p:extLst>
  </p:cSld>
  <p:clrMapOvr>
    <a:masterClrMapping/>
  </p:clrMapOvr>
  <p:transition advTm="1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38" y="764704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4584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95536" y="4365104"/>
            <a:ext cx="864096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i="1" dirty="0">
                <a:latin typeface="Monotype Corsiva" panose="03010101010201010101" pitchFamily="66" charset="0"/>
              </a:rPr>
              <a:t>Paz Profunda é: lutar pelo seu Ideal de Vida, Habilidade, Competência Construtiva...Realização pessoal, resolução de problemas, agir, ter atitude e estratégias para o bem comum.</a:t>
            </a:r>
          </a:p>
          <a:p>
            <a:pPr algn="ctr"/>
            <a:r>
              <a:rPr lang="pt-BR" sz="2800" b="1" i="1" dirty="0">
                <a:latin typeface="Monotype Corsiva" panose="03010101010201010101" pitchFamily="66" charset="0"/>
              </a:rPr>
              <a:t> Paz Profunda é: Ter a Consciência tranquila e dormir em paz.</a:t>
            </a:r>
          </a:p>
        </p:txBody>
      </p:sp>
    </p:spTree>
    <p:extLst>
      <p:ext uri="{BB962C8B-B14F-4D97-AF65-F5344CB8AC3E}">
        <p14:creationId xmlns:p14="http://schemas.microsoft.com/office/powerpoint/2010/main" val="1520331452"/>
      </p:ext>
    </p:extLst>
  </p:cSld>
  <p:clrMapOvr>
    <a:masterClrMapping/>
  </p:clrMapOvr>
  <p:transition advTm="1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4056" y="-99392"/>
            <a:ext cx="9144000" cy="6957392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403648" y="3717032"/>
            <a:ext cx="662473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i="1" dirty="0">
                <a:latin typeface="Monotype Corsiva" panose="03010101010201010101" pitchFamily="66" charset="0"/>
              </a:rPr>
              <a:t>Paz Profunda é: Ouvir a voz do Coração e Meditar...Idealizar.</a:t>
            </a:r>
            <a:endParaRPr lang="pt-BR" sz="2800" b="1" i="1" dirty="0">
              <a:latin typeface="Monotype Corsiva" panose="03010101010201010101" pitchFamily="66" charset="0"/>
            </a:endParaRPr>
          </a:p>
          <a:p>
            <a:pPr algn="ctr"/>
            <a:r>
              <a:rPr lang="pt-BR" sz="2800" b="1" i="1" dirty="0">
                <a:latin typeface="Monotype Corsiva" panose="03010101010201010101" pitchFamily="66" charset="0"/>
              </a:rPr>
              <a:t> Paz Profunda é: Usar o VERBO para Iluminar o caminho. Fazer.</a:t>
            </a:r>
          </a:p>
          <a:p>
            <a:pPr algn="ctr"/>
            <a:r>
              <a:rPr lang="pt-BR" sz="2800" b="1" i="1" dirty="0">
                <a:latin typeface="Monotype Corsiva" panose="03010101010201010101" pitchFamily="66" charset="0"/>
              </a:rPr>
              <a:t> Paz Profunda é: SER LUZ, VIDA E AMOR: Autoconhecimento.</a:t>
            </a:r>
          </a:p>
        </p:txBody>
      </p:sp>
    </p:spTree>
    <p:extLst>
      <p:ext uri="{BB962C8B-B14F-4D97-AF65-F5344CB8AC3E}">
        <p14:creationId xmlns:p14="http://schemas.microsoft.com/office/powerpoint/2010/main" val="3076611342"/>
      </p:ext>
    </p:extLst>
  </p:cSld>
  <p:clrMapOvr>
    <a:masterClrMapping/>
  </p:clrMapOvr>
  <p:transition advTm="1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315416"/>
            <a:ext cx="9144000" cy="738944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899592" y="3429000"/>
            <a:ext cx="748883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/>
              <a:t> </a:t>
            </a:r>
            <a:r>
              <a:rPr lang="pt-BR" sz="3200" b="1" i="1" dirty="0">
                <a:latin typeface="Monotype Corsiva" panose="03010101010201010101" pitchFamily="66" charset="0"/>
              </a:rPr>
              <a:t>PAZ PROFUNDA É: SABER, OUSAR, QUERER, E CALAR...</a:t>
            </a:r>
          </a:p>
          <a:p>
            <a:pPr algn="ctr"/>
            <a:r>
              <a:rPr lang="pt-BR" sz="3200" b="1" i="1" dirty="0">
                <a:latin typeface="Monotype Corsiva" panose="03010101010201010101" pitchFamily="66" charset="0"/>
              </a:rPr>
              <a:t> PAZ PROFUNDA A TODOS! PESSOAS QUERIDAS!</a:t>
            </a:r>
          </a:p>
        </p:txBody>
      </p:sp>
    </p:spTree>
    <p:extLst>
      <p:ext uri="{BB962C8B-B14F-4D97-AF65-F5344CB8AC3E}">
        <p14:creationId xmlns:p14="http://schemas.microsoft.com/office/powerpoint/2010/main" val="1807601436"/>
      </p:ext>
    </p:extLst>
  </p:cSld>
  <p:clrMapOvr>
    <a:masterClrMapping/>
  </p:clrMapOvr>
  <p:transition advTm="19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23" y="764704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23" y="0"/>
            <a:ext cx="9144000" cy="6957392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755576" y="2420888"/>
            <a:ext cx="828092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i="1" dirty="0">
                <a:solidFill>
                  <a:srgbClr val="00040C"/>
                </a:solidFill>
              </a:rPr>
              <a:t>ASSIM A SUA LUZ VAI SE AJUNTANDO A OUTRA EM PLENITUDE.</a:t>
            </a:r>
          </a:p>
          <a:p>
            <a:pPr algn="ctr"/>
            <a:r>
              <a:rPr lang="pt-BR" sz="2400" b="1" i="1" dirty="0">
                <a:solidFill>
                  <a:srgbClr val="00040C"/>
                </a:solidFill>
              </a:rPr>
              <a:t> E ILUMINANDO E PROTEGENDO NOSSAS VIDAS E AO REDOR; COM A PROTEÇÃO CÓSMICA QUE EMANA DO CRIADOR, (AMOR)...QUE DESEJA A FELICIDADE DE SUA CRIATURA E TRANSFORMAÇÃO ENERGÉTICA E A PRESERVAÇÃO DO PLANETA. PAZ PROFUNDA!!!E ela começa dentro de cada SER, com autoquestionamento, avaliação pessoal, pensamentos e sentimentos nobres....</a:t>
            </a:r>
          </a:p>
        </p:txBody>
      </p:sp>
    </p:spTree>
    <p:extLst>
      <p:ext uri="{BB962C8B-B14F-4D97-AF65-F5344CB8AC3E}">
        <p14:creationId xmlns:p14="http://schemas.microsoft.com/office/powerpoint/2010/main" val="1530202194"/>
      </p:ext>
    </p:extLst>
  </p:cSld>
  <p:clrMapOvr>
    <a:masterClrMapping/>
  </p:clrMapOvr>
  <p:transition advTm="2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olidDmnd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1920" y="404664"/>
            <a:ext cx="5086275" cy="6192688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8" y="836712"/>
            <a:ext cx="3312368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923928" y="836712"/>
            <a:ext cx="5040560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pt-BR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TEXTO: PAZ </a:t>
            </a: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PROFUNDA !!! SER E DESEJAR A PAZ UNIVERSAL</a:t>
            </a: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..</a:t>
            </a:r>
          </a:p>
          <a:p>
            <a:pPr algn="l"/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AUTOR: NORMA APARECIDA SILVEIRA DE MORAES.</a:t>
            </a:r>
          </a:p>
          <a:p>
            <a:pPr algn="l"/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FORMATAÇÃO: DOROTÉIA GOMES</a:t>
            </a:r>
          </a:p>
          <a:p>
            <a:pPr algn="l"/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IMAGENS: INTERNET</a:t>
            </a:r>
          </a:p>
          <a:p>
            <a:pPr algn="l"/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r>
              <a:rPr lang="pt-BR" sz="1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DIVULGAÇÃO:www.sergrasan.com</a:t>
            </a:r>
            <a:r>
              <a:rPr lang="pt-BR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</a:t>
            </a:r>
            <a:r>
              <a:rPr lang="pt-BR" sz="1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doroteiagomesslides</a:t>
            </a:r>
            <a:endParaRPr lang="pt-BR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r>
              <a:rPr lang="pt-BR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www.sergrasan.com/normasilveiramoraesslides</a:t>
            </a:r>
            <a:endParaRPr lang="pt-BR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3923928" y="4293096"/>
            <a:ext cx="48245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pt-BR" dirty="0" smtClean="0">
                <a:hlinkClick r:id="rId4"/>
              </a:rPr>
              <a:t>doroteiagomes06@gmail.com</a:t>
            </a:r>
            <a:endParaRPr lang="pt-BR" dirty="0" smtClean="0"/>
          </a:p>
          <a:p>
            <a:pPr algn="l"/>
            <a:r>
              <a:rPr lang="pt-BR" dirty="0" smtClean="0">
                <a:hlinkClick r:id="rId5"/>
              </a:rPr>
              <a:t>Psico.normam@gmail.com</a:t>
            </a:r>
            <a:endParaRPr lang="pt-BR" dirty="0" smtClean="0"/>
          </a:p>
          <a:p>
            <a:pPr algn="l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73089598"/>
      </p:ext>
    </p:extLst>
  </p:cSld>
  <p:clrMapOvr>
    <a:masterClrMapping/>
  </p:clrMapOvr>
  <p:transition advTm="3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500"/>
                            </p:stCondLst>
                            <p:childTnLst>
                              <p:par>
                                <p:cTn id="1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10">
      <a:dk1>
        <a:srgbClr val="777777"/>
      </a:dk1>
      <a:lt1>
        <a:srgbClr val="FFFFFF"/>
      </a:lt1>
      <a:dk2>
        <a:srgbClr val="686B5D"/>
      </a:dk2>
      <a:lt2>
        <a:srgbClr val="D1D1CB"/>
      </a:lt2>
      <a:accent1>
        <a:srgbClr val="909082"/>
      </a:accent1>
      <a:accent2>
        <a:srgbClr val="809EA8"/>
      </a:accent2>
      <a:accent3>
        <a:srgbClr val="B9BAB6"/>
      </a:accent3>
      <a:accent4>
        <a:srgbClr val="DADADA"/>
      </a:accent4>
      <a:accent5>
        <a:srgbClr val="C6C6C1"/>
      </a:accent5>
      <a:accent6>
        <a:srgbClr val="738F98"/>
      </a:accent6>
      <a:hlink>
        <a:srgbClr val="FFCC66"/>
      </a:hlink>
      <a:folHlink>
        <a:srgbClr val="E9DCB9"/>
      </a:folHlink>
    </a:clrScheme>
    <a:fontScheme name="עיצוב ברירת מחדל">
      <a:majorFont>
        <a:latin typeface="Arial"/>
        <a:ea typeface=""/>
        <a:cs typeface="Times New Roman (Hebrew)"/>
      </a:majorFont>
      <a:minorFont>
        <a:latin typeface="Arial"/>
        <a:ea typeface=""/>
        <a:cs typeface="Times New Roman (Hebrew)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PAZ PROFUNDA !!! SER E DESEJAR A PAZ UNIVERSAL</Template>
  <TotalTime>26</TotalTime>
  <Words>677</Words>
  <Application>Microsoft Office PowerPoint</Application>
  <PresentationFormat>Apresentação na tela (4:3)</PresentationFormat>
  <Paragraphs>55</Paragraphs>
  <Slides>14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8" baseType="lpstr">
      <vt:lpstr>Arial</vt:lpstr>
      <vt:lpstr>Monotype Corsiva</vt:lpstr>
      <vt:lpstr>Times New Roman (Hebrew)</vt:lpstr>
      <vt:lpstr>עיצוב ברירת מחדל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2</cp:revision>
  <dcterms:created xsi:type="dcterms:W3CDTF">2013-08-03T16:36:06Z</dcterms:created>
  <dcterms:modified xsi:type="dcterms:W3CDTF">2013-08-03T17:02:24Z</dcterms:modified>
  <cp:category>reflexão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0008003a2a000000000001023720</vt:lpwstr>
  </property>
</Properties>
</file>