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252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2DC6F-C963-45B4-B35A-F1E6F464A9C7}" type="datetimeFigureOut">
              <a:rPr lang="pt-BR" smtClean="0"/>
              <a:t>07/12/2013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9A4F3-2190-4DAD-8720-D7C17190287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4488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2DC6F-C963-45B4-B35A-F1E6F464A9C7}" type="datetimeFigureOut">
              <a:rPr lang="pt-BR" smtClean="0"/>
              <a:t>07/12/2013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9A4F3-2190-4DAD-8720-D7C17190287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9920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2DC6F-C963-45B4-B35A-F1E6F464A9C7}" type="datetimeFigureOut">
              <a:rPr lang="pt-BR" smtClean="0"/>
              <a:t>07/12/2013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9A4F3-2190-4DAD-8720-D7C17190287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04414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2DC6F-C963-45B4-B35A-F1E6F464A9C7}" type="datetimeFigureOut">
              <a:rPr lang="pt-BR" smtClean="0"/>
              <a:t>07/12/2013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9A4F3-2190-4DAD-8720-D7C17190287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764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2DC6F-C963-45B4-B35A-F1E6F464A9C7}" type="datetimeFigureOut">
              <a:rPr lang="pt-BR" smtClean="0"/>
              <a:t>07/12/2013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9A4F3-2190-4DAD-8720-D7C17190287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35328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2DC6F-C963-45B4-B35A-F1E6F464A9C7}" type="datetimeFigureOut">
              <a:rPr lang="pt-BR" smtClean="0"/>
              <a:t>07/12/2013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9A4F3-2190-4DAD-8720-D7C17190287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2154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2DC6F-C963-45B4-B35A-F1E6F464A9C7}" type="datetimeFigureOut">
              <a:rPr lang="pt-BR" smtClean="0"/>
              <a:t>07/12/2013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9A4F3-2190-4DAD-8720-D7C17190287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834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2DC6F-C963-45B4-B35A-F1E6F464A9C7}" type="datetimeFigureOut">
              <a:rPr lang="pt-BR" smtClean="0"/>
              <a:t>07/12/2013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9A4F3-2190-4DAD-8720-D7C17190287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0334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2DC6F-C963-45B4-B35A-F1E6F464A9C7}" type="datetimeFigureOut">
              <a:rPr lang="pt-BR" smtClean="0"/>
              <a:t>07/12/2013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9A4F3-2190-4DAD-8720-D7C17190287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3491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2DC6F-C963-45B4-B35A-F1E6F464A9C7}" type="datetimeFigureOut">
              <a:rPr lang="pt-BR" smtClean="0"/>
              <a:t>07/12/2013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9A4F3-2190-4DAD-8720-D7C17190287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5583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2DC6F-C963-45B4-B35A-F1E6F464A9C7}" type="datetimeFigureOut">
              <a:rPr lang="pt-BR" smtClean="0"/>
              <a:t>07/12/2013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9A4F3-2190-4DAD-8720-D7C17190287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60195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F2DC6F-C963-45B4-B35A-F1E6F464A9C7}" type="datetimeFigureOut">
              <a:rPr lang="pt-BR" smtClean="0"/>
              <a:t>07/12/2013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D9A4F3-2190-4DAD-8720-D7C17190287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32557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hyperlink" Target="http://www.sergrasan.com/" TargetMode="Externa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79512" y="195486"/>
            <a:ext cx="87129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  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55576" y="503263"/>
            <a:ext cx="7992888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Bauhaus 93" pitchFamily="82" charset="0"/>
                <a:ea typeface="Times New Roman"/>
              </a:rPr>
              <a:t>A OPÇÃO DA SIMPLICIDADE </a:t>
            </a:r>
            <a:r>
              <a:rPr lang="pt-BR" sz="32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Bauhaus 93" pitchFamily="82" charset="0"/>
                <a:ea typeface="Times New Roman"/>
              </a:rPr>
              <a:t/>
            </a:r>
            <a:br>
              <a:rPr lang="pt-BR" sz="32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Bauhaus 93" pitchFamily="82" charset="0"/>
                <a:ea typeface="Times New Roman"/>
              </a:rPr>
            </a:br>
            <a:endParaRPr lang="pt-BR" sz="3200" b="1" i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Bauhaus 93" pitchFamily="82" charset="0"/>
              <a:ea typeface="Times New Roman"/>
            </a:endParaRPr>
          </a:p>
          <a:p>
            <a:pPr algn="ctr"/>
            <a:r>
              <a:rPr lang="pt-BR" sz="3200" b="1" i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itchFamily="82" charset="0"/>
                <a:ea typeface="Times New Roman"/>
              </a:rPr>
              <a:t>Autor do Texto  -  Albert Einstein</a:t>
            </a:r>
            <a:r>
              <a:rPr lang="pt-BR" sz="32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itchFamily="82" charset="0"/>
                <a:ea typeface="Times New Roman"/>
              </a:rPr>
              <a:t> </a:t>
            </a:r>
            <a:endParaRPr lang="pt-BR" sz="3200" b="1" i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uhaus 93" pitchFamily="82" charset="0"/>
              <a:ea typeface="Times New Roman"/>
            </a:endParaRPr>
          </a:p>
          <a:p>
            <a:pPr algn="ctr"/>
            <a:endParaRPr lang="pt-BR" sz="3200" b="1" i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uhaus 93" pitchFamily="82" charset="0"/>
              <a:ea typeface="Times New Roman"/>
            </a:endParaRPr>
          </a:p>
          <a:p>
            <a:pPr algn="ctr"/>
            <a:r>
              <a:rPr lang="pt-BR" sz="3200" b="1" i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itchFamily="82" charset="0"/>
                <a:ea typeface="Times New Roman"/>
              </a:rPr>
              <a:t>Divulgação:-</a:t>
            </a:r>
          </a:p>
          <a:p>
            <a:pPr algn="ctr"/>
            <a:r>
              <a:rPr lang="pt-BR" sz="3200" b="1" i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itchFamily="82" charset="0"/>
                <a:ea typeface="Times New Roman"/>
                <a:hlinkClick r:id="rId5"/>
              </a:rPr>
              <a:t>www.sergrasan.com/</a:t>
            </a:r>
            <a:endParaRPr lang="pt-BR" sz="3200" b="1" i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uhaus 93" pitchFamily="82" charset="0"/>
              <a:ea typeface="Times New Roman"/>
            </a:endParaRPr>
          </a:p>
          <a:p>
            <a:pPr algn="ctr"/>
            <a:r>
              <a:rPr lang="pt-BR" sz="3200" b="1" i="1" u="sng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itchFamily="82" charset="0"/>
                <a:ea typeface="Times New Roman"/>
              </a:rPr>
              <a:t>Normasilveiramoraesslides.</a:t>
            </a:r>
            <a:r>
              <a:rPr lang="pt-BR" sz="3600" b="1" i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gency FB" pitchFamily="34" charset="0"/>
                <a:ea typeface="Times New Roman"/>
              </a:rPr>
              <a:t> </a:t>
            </a:r>
          </a:p>
          <a:p>
            <a:pPr algn="ctr"/>
            <a:endParaRPr lang="pt-BR" sz="3200" b="1" i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Agency FB" pitchFamily="34" charset="0"/>
              <a:ea typeface="Times New Roman"/>
            </a:endParaRPr>
          </a:p>
          <a:p>
            <a:pPr algn="r"/>
            <a:fld id="{F856C2B2-FE7A-4F68-BB93-42EEC697C797}" type="datetime4">
              <a:rPr lang="pt-BR" sz="2800" b="1" i="1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Agency FB" pitchFamily="34" charset="0"/>
                <a:ea typeface="Times New Roman"/>
              </a:rPr>
              <a:pPr algn="r"/>
              <a:t>7 de dezembro de 2013</a:t>
            </a:fld>
            <a:r>
              <a:rPr lang="pt-BR" sz="3200" b="1" i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gency FB" pitchFamily="34" charset="0"/>
                <a:ea typeface="Times New Roman"/>
              </a:rPr>
              <a:t/>
            </a:r>
            <a:br>
              <a:rPr lang="pt-BR" sz="3200" b="1" i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gency FB" pitchFamily="34" charset="0"/>
                <a:ea typeface="Times New Roman"/>
              </a:rPr>
            </a:br>
            <a:endParaRPr lang="pt-BR" sz="32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8109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  <p:sndAc>
          <p:stSnd loop="1">
            <p:snd r:embed="rId2" name="Ernesto_Cortazar-Eternity.wav"/>
          </p:stSnd>
        </p:sndAc>
      </p:transition>
    </mc:Choice>
    <mc:Fallback xmlns="">
      <p:transition spd="slow" advClick="0" advTm="25000">
        <p:fade/>
        <p:sndAc>
          <p:stSnd loop="1">
            <p:snd r:embed="rId6" name="Ernesto_Cortazar-Eterni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3075806"/>
            <a:ext cx="8640960" cy="2074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  <a:t>Muitas pessoas reclamam da correria de suas </a:t>
            </a:r>
            <a:r>
              <a:rPr lang="pt-BR" sz="2800" b="1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  <a:t>vidas.</a:t>
            </a:r>
            <a: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  <a:t/>
            </a:r>
            <a:b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</a:br>
            <a: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  <a:t>Acham que têm compromissos demais e culpam a complexidade do mundo moderno. Entretanto, inúmeras delas multiplicam suas tarefas sem real necessidade. </a:t>
            </a:r>
            <a:endParaRPr lang="pt-BR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1779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67544" y="3003798"/>
            <a:ext cx="8496944" cy="2042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  <a:t>Viver com simplicidade é uma opção que se faz.</a:t>
            </a:r>
            <a:b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</a:br>
            <a: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  <a:t>Muitas das coisas consideradas imprescindíveis à vida, na realidade, são supérfluas. A rigor, enquanto buscam coisas, as criaturas se esquecem da vida em si. </a:t>
            </a:r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5067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2787774"/>
            <a:ext cx="84249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  <a:t>Angustiadas por múltiplos compromissos, não refletem sobre sua realidade íntima. De que adianta ganhar o mundo e perder-se a si próprio?</a:t>
            </a:r>
            <a:b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</a:br>
            <a: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  <a:t>Se a criatura não tomar cuidado, ter e parecer podem tomar o lugar do ser</a:t>
            </a:r>
            <a:r>
              <a:rPr lang="pt-BR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  <a:t>.</a:t>
            </a:r>
            <a:endParaRPr lang="pt-BR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863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7544" y="3219822"/>
            <a:ext cx="84249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  <a:t>Ninguém necessita trocar de carro constantemente, ter incontáveis sapatos, sair todo final de semana. É possível reduzir a própria agitação, conter o consumismo e redescobrir a simplicidade.</a:t>
            </a:r>
            <a:endParaRPr lang="pt-BR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88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11560" y="2931790"/>
            <a:ext cx="82089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8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  <a:ea typeface="Times New Roman"/>
            </a:endParaRPr>
          </a:p>
          <a:p>
            <a:pPr algn="ctr"/>
            <a:r>
              <a:rPr lang="pt-BR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  <a:t>O </a:t>
            </a:r>
            <a: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  <a:t>simples é aquele que não simula ser o que não é, que não dá demasiada importância a sua imagem, ao que os outros dizem ou pensam dele.</a:t>
            </a:r>
            <a:b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</a:br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268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2859782"/>
            <a:ext cx="84249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  <a:t>Não se </a:t>
            </a:r>
            <a:r>
              <a:rPr lang="pt-BR" sz="2800" b="1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  <a:t>trata</a:t>
            </a:r>
            <a: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  <a:t> de levar uma vida inconsciente, mas de reencontrar a própria infância. Mas uma infância como virtude, não como estágio da vida.</a:t>
            </a:r>
            <a:b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</a:br>
            <a: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  <a:t>Uma infância que não se angustia com as dúvidas de quem ainda tem tudo por fazer e </a:t>
            </a:r>
            <a:r>
              <a:rPr lang="pt-BR" sz="2800" b="1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  <a:t>conhecer</a:t>
            </a:r>
            <a: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  <a:t>. </a:t>
            </a:r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1278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83568" y="2787774"/>
            <a:ext cx="82089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  <a:t>A simplicidade não ignora, apenas aprendeu a valorizar o essencial. Os pequenos prazeres da vida, uma conversa interessante, olhar as estrelas, andar de mãos dadas, tomar sorvete...</a:t>
            </a:r>
            <a:br>
              <a:rPr lang="pt-BR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</a:br>
            <a:r>
              <a:rPr lang="pt-BR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  <a:t>Tudo isso compõe a simplicidade do existir.</a:t>
            </a:r>
            <a:endParaRPr lang="pt-BR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211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5576" y="2787774"/>
            <a:ext cx="82089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8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  <a:ea typeface="Times New Roman"/>
            </a:endParaRPr>
          </a:p>
          <a:p>
            <a:pPr algn="ctr"/>
            <a:r>
              <a:rPr lang="pt-BR" sz="2800" b="1" i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  <a:t>Não </a:t>
            </a:r>
            <a:r>
              <a:rPr lang="pt-BR" sz="28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  <a:t>é necessário ter muito dinheiro ou ser importante para ser feliz.</a:t>
            </a:r>
            <a:br>
              <a:rPr lang="pt-BR" sz="28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</a:br>
            <a:r>
              <a:rPr lang="pt-BR" sz="28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  <a:t>Mas é difícil ter felicidade sem tempo para fazer o que se gosta.</a:t>
            </a:r>
            <a:br>
              <a:rPr lang="pt-BR" sz="28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</a:br>
            <a:r>
              <a:rPr lang="pt-BR" sz="28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  <a:t>Não há nada de errado com o dinheiro ou o sucesso</a:t>
            </a:r>
            <a:r>
              <a:rPr lang="pt-BR" sz="28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.</a:t>
            </a:r>
            <a:endParaRPr lang="pt-BR" sz="2800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6175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5158" y="3003798"/>
            <a:ext cx="8352928" cy="2026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i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  <a:t>É </a:t>
            </a:r>
            <a:r>
              <a:rPr lang="pt-BR" sz="28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  <a:t>bom e importante trabalhar, estudar e aperfeiçoar-se.</a:t>
            </a:r>
            <a:br>
              <a:rPr lang="pt-BR" sz="28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</a:br>
            <a:r>
              <a:rPr lang="pt-BR" sz="28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  <a:t>Progredir sempre é uma necessidade humana.</a:t>
            </a:r>
            <a:br>
              <a:rPr lang="pt-BR" sz="28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</a:br>
            <a:r>
              <a:rPr lang="pt-BR" sz="28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  <a:t>Mas isso não implica viver angustiado, enquanto se tenta dar cabo de infinitas atividades. </a:t>
            </a:r>
            <a:endParaRPr lang="pt-BR" sz="2800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85043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27119" y="3435846"/>
            <a:ext cx="7992888" cy="2045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  <a:t>Se o preço do sucesso for ausência de paz, talvez ele não valha a pena. As coisas sempre ficam para trás, mais cedo ou mais tarde.</a:t>
            </a:r>
            <a:b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</a:br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38941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11560" y="3291830"/>
            <a:ext cx="8280920" cy="1547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i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  <a:t>Mas há tesouros imateriais que jamais se esgotam.</a:t>
            </a:r>
            <a:br>
              <a:rPr lang="pt-BR" sz="2800" b="1" i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</a:br>
            <a:r>
              <a:rPr lang="pt-BR" sz="2800" b="1" i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  <a:t>As amizades genuínas, um amor cultivado, a serenidade e a paz de espírito são alguns deles. </a:t>
            </a:r>
            <a:endParaRPr lang="pt-BR" sz="2800" dirty="0">
              <a:ln>
                <a:solidFill>
                  <a:schemeClr val="tx1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440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7544" y="3003798"/>
            <a:ext cx="8352928" cy="1755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  <a:t>Preste </a:t>
            </a:r>
            <a: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  <a:t>atenção em como você gasta seu tempo.</a:t>
            </a:r>
            <a:b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</a:br>
            <a: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  <a:t>Analise as coisas que valoriza e veja se muitas delas não são apenas um peso desnecessário em sua existência.</a:t>
            </a:r>
            <a:r>
              <a:rPr lang="pt-BR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  <a:t/>
            </a:r>
            <a:br>
              <a:rPr lang="pt-BR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  <a:cs typeface="Times New Roman"/>
              </a:rPr>
            </a:br>
            <a:endParaRPr lang="pt-BR" sz="11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86463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83568" y="2859782"/>
            <a:ext cx="81369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800" b="1" i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  <a:ea typeface="Times New Roman"/>
            </a:endParaRPr>
          </a:p>
          <a:p>
            <a:endParaRPr lang="pt-BR" sz="2800" b="1" i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  <a:ea typeface="Times New Roman"/>
            </a:endParaRPr>
          </a:p>
          <a:p>
            <a:pPr algn="ctr"/>
            <a:r>
              <a:rPr lang="pt-BR" sz="2800" b="1" i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  <a:t>Experimente </a:t>
            </a:r>
            <a:r>
              <a:rPr lang="pt-BR" sz="28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  <a:t>desapegar-se dos excessos.</a:t>
            </a:r>
            <a:br>
              <a:rPr lang="pt-BR" sz="28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</a:br>
            <a:r>
              <a:rPr lang="pt-BR" sz="28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  <a:t>Ao optar pela simplicidade, talvez redescubra a alegria de viver.</a:t>
            </a:r>
            <a:br>
              <a:rPr lang="pt-BR" sz="28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</a:br>
            <a:r>
              <a:rPr lang="pt-BR" sz="28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  <a:t>Pense nisso !!!!!</a:t>
            </a:r>
            <a:endParaRPr lang="pt-BR" sz="2800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530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49248" y="3507854"/>
            <a:ext cx="7272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  <a:t>Procure </a:t>
            </a:r>
            <a:r>
              <a:rPr lang="pt-BR" sz="28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Times New Roman"/>
              </a:rPr>
              <a:t>ser uma pessoa de valor, em vez de procurar ser uma pessoa de sucesso. O sucesso é só conseqüência.” </a:t>
            </a:r>
            <a:endParaRPr lang="pt-BR" sz="2800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8809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267494"/>
            <a:ext cx="84969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   R   É   D   I   T   O   S</a:t>
            </a:r>
          </a:p>
          <a:p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AUTORIA DO TEXTO:- ALBERT EINSTEIN.</a:t>
            </a:r>
          </a:p>
          <a:p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IMAGENS:- INTERNET.</a:t>
            </a:r>
          </a:p>
          <a:p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MÚSICA:- ETERNITY  -  ERNESTO CORTAZAR.</a:t>
            </a:r>
          </a:p>
          <a:p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FORMATAÇÃO:- AGENOR LOPES DE MORAES.</a:t>
            </a:r>
          </a:p>
          <a:p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DIVULGAÇÃO:- </a:t>
            </a:r>
          </a:p>
          <a:p>
            <a:r>
              <a:rPr lang="pt-B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4"/>
              </a:rPr>
              <a:t>WWW.SERGRASAN.COM/NORMASILVEIRAMORAESSLIDES</a:t>
            </a:r>
            <a:r>
              <a:rPr lang="pt-B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. 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7164288" y="4443958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7/12/2013</a:t>
            </a:r>
            <a:endParaRPr lang="pt-BR" sz="20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194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5000">
        <p14:glitter pattern="hexagon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309</Words>
  <Application>Microsoft Office PowerPoint</Application>
  <PresentationFormat>Apresentação na tela (16:9)</PresentationFormat>
  <Paragraphs>40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7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Agenor</dc:creator>
  <cp:lastModifiedBy>Agenor</cp:lastModifiedBy>
  <cp:revision>44</cp:revision>
  <dcterms:created xsi:type="dcterms:W3CDTF">2013-12-07T13:41:30Z</dcterms:created>
  <dcterms:modified xsi:type="dcterms:W3CDTF">2013-12-07T23:10:50Z</dcterms:modified>
</cp:coreProperties>
</file>