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73" r:id="rId12"/>
    <p:sldId id="265" r:id="rId13"/>
    <p:sldId id="266" r:id="rId14"/>
    <p:sldId id="267" r:id="rId15"/>
    <p:sldId id="269" r:id="rId16"/>
    <p:sldId id="270" r:id="rId17"/>
    <p:sldId id="274" r:id="rId18"/>
    <p:sldId id="275" r:id="rId19"/>
    <p:sldId id="276" r:id="rId20"/>
    <p:sldId id="277" r:id="rId21"/>
    <p:sldId id="268" r:id="rId2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160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2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631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360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774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96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779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09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827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22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394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7741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291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413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233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992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923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9D1DFCB-4C09-46F1-BCD8-B8A7D53C8C0D}" type="datetimeFigureOut">
              <a:rPr lang="pt-BR" smtClean="0"/>
              <a:t>27/06/2014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B60C711-A0DC-47C2-8BC7-5601276BE0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69151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ILDES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520" y="195487"/>
            <a:ext cx="878497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PENSAMENTOS DE</a:t>
            </a:r>
          </a:p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CARL JUNG, </a:t>
            </a:r>
          </a:p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FREUD E</a:t>
            </a:r>
          </a:p>
          <a:p>
            <a:pPr algn="ctr"/>
            <a:r>
              <a:rPr lang="pt-B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WILLIAM JAMES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36096" y="4211177"/>
            <a:ext cx="28779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0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fld id="{A9CA18B2-0FC2-4FDD-9EB8-BE865731EDDB}" type="datetime4">
              <a:rPr lang="pt-BR" sz="2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/>
              <a:t>27 de junho de 2014</a:t>
            </a:fld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7504" y="4443958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C L I C A R</a:t>
            </a:r>
            <a:endParaRPr lang="pt-BR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69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  <p:sndAc>
          <p:stSnd>
            <p:snd r:embed="rId2" name="Kid Abelha - Nada sei  2.39 compl 8bts.wav"/>
          </p:stSnd>
        </p:sndAc>
      </p:transition>
    </mc:Choice>
    <mc:Fallback xmlns="">
      <p:transition spd="slow">
        <p:fade/>
        <p:sndAc>
          <p:stSnd>
            <p:snd r:embed="rId5" name="Kid Abelha - Nada sei  2.39 compl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4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3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91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6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3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3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94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9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914400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8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91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23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1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4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267494"/>
            <a:ext cx="871296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“Podemos no estado de vigília, dar a palavra ao inconsciente, especialmente pelas associações livres e pela imaginação ativa, mas ás exteriorizações especificas do inconsciente  que surgem no consciente são os sonhos.”</a:t>
            </a:r>
          </a:p>
          <a:p>
            <a:pPr algn="just"/>
            <a:endParaRPr lang="pt-BR" b="1" dirty="0">
              <a:solidFill>
                <a:srgbClr val="FFC000"/>
              </a:solidFill>
            </a:endParaRP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“Os sonhos não são fenômenos patológicos e sim fenômenos normais”.</a:t>
            </a:r>
          </a:p>
          <a:p>
            <a:pPr algn="just"/>
            <a:endParaRPr lang="pt-BR" b="1" dirty="0">
              <a:solidFill>
                <a:srgbClr val="FFC000"/>
              </a:solidFill>
            </a:endParaRP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“Quando pensamos, fazemo-lo com o fim de julgar ou chegar a uma conclusão; quando sentimos é para atribuir uma valor pessoal a qualquer coisa que o fazemos”.</a:t>
            </a:r>
          </a:p>
          <a:p>
            <a:pPr algn="just"/>
            <a:endParaRPr lang="pt-BR" b="1" dirty="0">
              <a:solidFill>
                <a:srgbClr val="FFC000"/>
              </a:solidFill>
            </a:endParaRP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“Podemos dizer, sem exagerar, que a PERSONA é o que alguém na realidade não é, MAS que ele mesmo e os outros pensam que ele é “.</a:t>
            </a:r>
          </a:p>
          <a:p>
            <a:pPr algn="just"/>
            <a:endParaRPr lang="pt-BR" b="1" dirty="0">
              <a:solidFill>
                <a:srgbClr val="FFC000"/>
              </a:solidFill>
            </a:endParaRP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“Os sonhos são as manifestações não falsificadas da atividade criativa inconsciente”. C. Jung</a:t>
            </a: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  </a:t>
            </a:r>
            <a:endParaRPr lang="pt-BR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61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195486"/>
            <a:ext cx="871296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>
                <a:solidFill>
                  <a:srgbClr val="00B0F0"/>
                </a:solidFill>
              </a:rPr>
              <a:t>“ Nenhum homem é uma ilha, fechada sobre si; todos são parte de um continente, uma parcela da terra principal. Se um torrão for arrastado pelas aguas, a Europa fica menor, como se de um promontório se tratasse, ou de um domínio senhorial dos teus amigos ou mesmo teu. A morte de qualquer homem diminui-me porque sou englobado na humanidade. Não perguntes, por isso, jamais por quem os sonos dobram; dobram por ti.”</a:t>
            </a:r>
          </a:p>
          <a:p>
            <a:pPr algn="just"/>
            <a:endParaRPr lang="pt-BR" b="1" dirty="0">
              <a:solidFill>
                <a:srgbClr val="00B0F0"/>
              </a:solidFill>
            </a:endParaRPr>
          </a:p>
          <a:p>
            <a:pPr algn="just"/>
            <a:r>
              <a:rPr lang="pt-BR" b="1" dirty="0" smtClean="0">
                <a:solidFill>
                  <a:srgbClr val="00B0F0"/>
                </a:solidFill>
              </a:rPr>
              <a:t>O self só tem significado funcional quando pode agir como uma compensação de uma consciência do ego. Se o ego se dissolve por identificação com o self, resulta uma espécie  de vago super-homem dotado de um eu inchado, em detrimento do self.”</a:t>
            </a:r>
          </a:p>
          <a:p>
            <a:pPr algn="just"/>
            <a:endParaRPr lang="pt-BR" b="1" dirty="0">
              <a:solidFill>
                <a:srgbClr val="00B0F0"/>
              </a:solidFill>
            </a:endParaRPr>
          </a:p>
          <a:p>
            <a:pPr algn="just"/>
            <a:r>
              <a:rPr lang="pt-BR" b="1" dirty="0" smtClean="0">
                <a:solidFill>
                  <a:srgbClr val="00B0F0"/>
                </a:solidFill>
              </a:rPr>
              <a:t>“O crescimento da personalidade faz-se a partir do inconsciente”.</a:t>
            </a:r>
          </a:p>
          <a:p>
            <a:pPr algn="just"/>
            <a:endParaRPr lang="pt-BR" b="1" dirty="0">
              <a:solidFill>
                <a:srgbClr val="00B0F0"/>
              </a:solidFill>
            </a:endParaRPr>
          </a:p>
          <a:p>
            <a:pPr algn="just"/>
            <a:r>
              <a:rPr lang="pt-BR" b="1" dirty="0" smtClean="0">
                <a:solidFill>
                  <a:srgbClr val="00B0F0"/>
                </a:solidFill>
              </a:rPr>
              <a:t>“Nenhum homem é uma ilha, fechada sobre si; todos são uma parte de um continente , uma parcela da terra.” C </a:t>
            </a:r>
            <a:r>
              <a:rPr lang="pt-BR" b="1" dirty="0">
                <a:solidFill>
                  <a:srgbClr val="00B0F0"/>
                </a:solidFill>
              </a:rPr>
              <a:t>J</a:t>
            </a:r>
            <a:r>
              <a:rPr lang="pt-BR" b="1" dirty="0" smtClean="0">
                <a:solidFill>
                  <a:srgbClr val="00B0F0"/>
                </a:solidFill>
              </a:rPr>
              <a:t>ung</a:t>
            </a:r>
          </a:p>
          <a:p>
            <a:pPr algn="just"/>
            <a:r>
              <a:rPr lang="pt-BR" b="1" dirty="0" smtClean="0">
                <a:solidFill>
                  <a:srgbClr val="00B0F0"/>
                </a:solidFill>
              </a:rPr>
              <a:t> </a:t>
            </a:r>
            <a:endParaRPr lang="pt-BR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69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33950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“A neurose significa, como todas  as doenças, uma adaptação insuficiente, isto é, situações em que o homem, devido a quaisquer entrave...tenta subtrair-se ás dificuldades que a vida traz, voltando assim ao mundo anterior da infância.”</a:t>
            </a:r>
          </a:p>
          <a:p>
            <a:pPr algn="just"/>
            <a:endParaRPr lang="pt-BR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“Muitas perturbações neuróticas são devidas ao fato que certos conteúdos são constatados no inconsciente mas não podem ser assimilados por falta de conceitos aperceptivos capazes de apreendê-los.”</a:t>
            </a:r>
          </a:p>
          <a:p>
            <a:pPr algn="just"/>
            <a:endParaRPr lang="pt-BR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“ O importante não é a neurose, mas o homem que tem neurose.”</a:t>
            </a:r>
          </a:p>
          <a:p>
            <a:pPr algn="just"/>
            <a:endParaRPr lang="pt-BR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“Tem-se uma neurose, por ignorar as leis fundamentais do corpo vivo, e ter-se afastado delas .”</a:t>
            </a:r>
          </a:p>
          <a:p>
            <a:pPr algn="just"/>
            <a:endParaRPr lang="pt-BR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“Não é o diploma médico, mas a qualidade humana, o decisivo.”</a:t>
            </a:r>
          </a:p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C. G.Jung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23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195486"/>
            <a:ext cx="89644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“ O arquétipo é um órgão psíquico presente em cada um de nós, um fator vital para a economia psíquica.” </a:t>
            </a: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“Entre o medico e o paciente, há fatores imponderáveis que acarretam uma transformação mútua .”</a:t>
            </a:r>
          </a:p>
          <a:p>
            <a:pPr algn="just"/>
            <a:r>
              <a:rPr lang="pt-BR" b="1" dirty="0" smtClean="0"/>
              <a:t>. </a:t>
            </a:r>
            <a:r>
              <a:rPr lang="pt-BR" b="1" dirty="0">
                <a:solidFill>
                  <a:srgbClr val="00B050"/>
                </a:solidFill>
              </a:rPr>
              <a:t>“ Uma neurose é sinal de acúmulo de energia no inconsciente, ao ponto de ser uma carga capaz de explodir</a:t>
            </a:r>
            <a:r>
              <a:rPr lang="pt-BR" b="1" dirty="0" smtClean="0">
                <a:solidFill>
                  <a:srgbClr val="00B050"/>
                </a:solidFill>
              </a:rPr>
              <a:t>”</a:t>
            </a:r>
          </a:p>
          <a:p>
            <a:pPr algn="just"/>
            <a:r>
              <a:rPr lang="pt-BR" b="1" dirty="0" smtClean="0"/>
              <a:t>“O ego é dotado de um poder, de uma força criativa, conquista tardia da humanidade, a que chamamos vontade.”</a:t>
            </a:r>
          </a:p>
          <a:p>
            <a:pPr algn="just"/>
            <a:r>
              <a:rPr lang="pt-BR" b="1" dirty="0" smtClean="0">
                <a:solidFill>
                  <a:srgbClr val="FF0000"/>
                </a:solidFill>
              </a:rPr>
              <a:t>“A transferência é um fenômeno natural em si, que não acontece só no consultório médico, mas que se observa em todos os lugares.”</a:t>
            </a:r>
          </a:p>
          <a:p>
            <a:pPr algn="just"/>
            <a:r>
              <a:rPr lang="pt-BR" b="1" dirty="0" smtClean="0">
                <a:solidFill>
                  <a:srgbClr val="FFC000"/>
                </a:solidFill>
              </a:rPr>
              <a:t>“Não quero liberta-me nem dos seres humanos, nem de mim mesmo, nem da natureza, porque tudo isso apresenta-se para mim como o maior dos milagres</a:t>
            </a:r>
            <a:r>
              <a:rPr lang="pt-BR" b="1" dirty="0" smtClean="0"/>
              <a:t>.</a:t>
            </a:r>
          </a:p>
          <a:p>
            <a:pPr algn="just"/>
            <a:r>
              <a:rPr lang="pt-BR" b="1" dirty="0" smtClean="0"/>
              <a:t>“</a:t>
            </a:r>
            <a:r>
              <a:rPr lang="pt-BR" b="1" dirty="0" smtClean="0">
                <a:solidFill>
                  <a:schemeClr val="accent5">
                    <a:lumMod val="75000"/>
                  </a:schemeClr>
                </a:solidFill>
              </a:rPr>
              <a:t>Como tudo o que é inconsciente, o símbolo não significa mais do que uma possibilidade.”</a:t>
            </a:r>
          </a:p>
          <a:p>
            <a:pPr algn="just"/>
            <a:r>
              <a:rPr lang="pt-BR" b="1" dirty="0" smtClean="0">
                <a:solidFill>
                  <a:srgbClr val="FFFF00"/>
                </a:solidFill>
              </a:rPr>
              <a:t>“ As circunstancias exteriores não podem substituir as de ordem interior. Só posso compreender-me através das ocorrências interiores.”</a:t>
            </a:r>
          </a:p>
          <a:p>
            <a:pPr algn="just"/>
            <a:r>
              <a:rPr lang="pt-BR" b="1" dirty="0" smtClean="0">
                <a:solidFill>
                  <a:srgbClr val="FFFF00"/>
                </a:solidFill>
              </a:rPr>
              <a:t>C.G.Jung 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08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520" y="339502"/>
            <a:ext cx="871296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PENSAMENTOS DE JUNG, FREUD E WILLIAM JAMES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FORMATADORA:NORMA AP. SILVEIRA DE MORAES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KID ABELHA.NADA SEI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PENSAMENTOS: </a:t>
            </a:r>
            <a:r>
              <a:rPr lang="pt-BR" sz="2800" b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 INTERNET/LIVROS</a:t>
            </a:r>
            <a:endParaRPr lang="pt-BR" sz="28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/>
              <a:t>DIVULGAÇÃO</a:t>
            </a:r>
          </a:p>
          <a:p>
            <a:pPr algn="ctr"/>
            <a:r>
              <a:rPr lang="pt-BR" sz="4000" b="1" dirty="0" smtClean="0">
                <a:hlinkClick r:id="rId3"/>
              </a:rPr>
              <a:t>WWW.SERGRASAN.COM/</a:t>
            </a:r>
          </a:p>
          <a:p>
            <a:pPr algn="ctr"/>
            <a:r>
              <a:rPr lang="pt-BR" sz="4000" b="1" dirty="0" smtClean="0">
                <a:hlinkClick r:id="rId3"/>
              </a:rPr>
              <a:t>NORMASILVEIRAMORAESSILDES</a:t>
            </a:r>
            <a:endParaRPr lang="pt-BR" sz="4000" b="1" dirty="0" smtClean="0"/>
          </a:p>
          <a:p>
            <a:pPr algn="ctr"/>
            <a:endParaRPr lang="pt-BR" sz="40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5364088" y="473199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de junho de 2014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176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tia">
  <a:themeElements>
    <a:clrScheme name="Violeta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lhant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246</TotalTime>
  <Words>656</Words>
  <Application>Microsoft Office PowerPoint</Application>
  <PresentationFormat>Apresentação na tela (16:9)</PresentationFormat>
  <Paragraphs>54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 Black</vt:lpstr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55</cp:revision>
  <dcterms:created xsi:type="dcterms:W3CDTF">2014-06-01T13:26:33Z</dcterms:created>
  <dcterms:modified xsi:type="dcterms:W3CDTF">2014-06-27T14:08:18Z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