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70" r:id="rId9"/>
    <p:sldId id="263" r:id="rId10"/>
    <p:sldId id="264" r:id="rId11"/>
    <p:sldId id="265" r:id="rId12"/>
    <p:sldId id="267" r:id="rId13"/>
    <p:sldId id="268" r:id="rId14"/>
    <p:sldId id="269" r:id="rId15"/>
  </p:sldIdLst>
  <p:sldSz cx="9144000" cy="5143500" type="screen16x9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6" d="100"/>
          <a:sy n="116" d="100"/>
        </p:scale>
        <p:origin x="-252" y="-10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0FE3A-CA0F-4DB2-82B4-EC6C169EFD8D}" type="datetimeFigureOut">
              <a:rPr lang="pt-BR" smtClean="0"/>
              <a:t>05/11/2013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6ECA2-B915-4643-AD06-047B7E4EE01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111780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Click="0" advTm="25000">
        <p14:glitter pattern="hexagon"/>
      </p:transition>
    </mc:Choice>
    <mc:Fallback>
      <p:transition spd="slow" advClick="0" advTm="2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0FE3A-CA0F-4DB2-82B4-EC6C169EFD8D}" type="datetimeFigureOut">
              <a:rPr lang="pt-BR" smtClean="0"/>
              <a:t>05/11/2013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6ECA2-B915-4643-AD06-047B7E4EE01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196909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Click="0" advTm="25000">
        <p14:glitter pattern="hexagon"/>
      </p:transition>
    </mc:Choice>
    <mc:Fallback>
      <p:transition spd="slow" advClick="0" advTm="2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0FE3A-CA0F-4DB2-82B4-EC6C169EFD8D}" type="datetimeFigureOut">
              <a:rPr lang="pt-BR" smtClean="0"/>
              <a:t>05/11/2013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6ECA2-B915-4643-AD06-047B7E4EE01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971535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Click="0" advTm="25000">
        <p14:glitter pattern="hexagon"/>
      </p:transition>
    </mc:Choice>
    <mc:Fallback>
      <p:transition spd="slow" advClick="0" advTm="2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0FE3A-CA0F-4DB2-82B4-EC6C169EFD8D}" type="datetimeFigureOut">
              <a:rPr lang="pt-BR" smtClean="0"/>
              <a:t>05/11/2013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6ECA2-B915-4643-AD06-047B7E4EE01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217908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Click="0" advTm="25000">
        <p14:glitter pattern="hexagon"/>
      </p:transition>
    </mc:Choice>
    <mc:Fallback>
      <p:transition spd="slow" advClick="0" advTm="2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0FE3A-CA0F-4DB2-82B4-EC6C169EFD8D}" type="datetimeFigureOut">
              <a:rPr lang="pt-BR" smtClean="0"/>
              <a:t>05/11/2013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6ECA2-B915-4643-AD06-047B7E4EE01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400354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Click="0" advTm="25000">
        <p14:glitter pattern="hexagon"/>
      </p:transition>
    </mc:Choice>
    <mc:Fallback>
      <p:transition spd="slow" advClick="0" advTm="2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0FE3A-CA0F-4DB2-82B4-EC6C169EFD8D}" type="datetimeFigureOut">
              <a:rPr lang="pt-BR" smtClean="0"/>
              <a:t>05/11/2013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6ECA2-B915-4643-AD06-047B7E4EE01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562875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Click="0" advTm="25000">
        <p14:glitter pattern="hexagon"/>
      </p:transition>
    </mc:Choice>
    <mc:Fallback>
      <p:transition spd="slow" advClick="0" advTm="2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0FE3A-CA0F-4DB2-82B4-EC6C169EFD8D}" type="datetimeFigureOut">
              <a:rPr lang="pt-BR" smtClean="0"/>
              <a:t>05/11/2013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6ECA2-B915-4643-AD06-047B7E4EE01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049234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Click="0" advTm="25000">
        <p14:glitter pattern="hexagon"/>
      </p:transition>
    </mc:Choice>
    <mc:Fallback>
      <p:transition spd="slow" advClick="0" advTm="2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0FE3A-CA0F-4DB2-82B4-EC6C169EFD8D}" type="datetimeFigureOut">
              <a:rPr lang="pt-BR" smtClean="0"/>
              <a:t>05/11/2013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6ECA2-B915-4643-AD06-047B7E4EE01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374838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Click="0" advTm="25000">
        <p14:glitter pattern="hexagon"/>
      </p:transition>
    </mc:Choice>
    <mc:Fallback>
      <p:transition spd="slow" advClick="0" advTm="2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0FE3A-CA0F-4DB2-82B4-EC6C169EFD8D}" type="datetimeFigureOut">
              <a:rPr lang="pt-BR" smtClean="0"/>
              <a:t>05/11/2013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6ECA2-B915-4643-AD06-047B7E4EE01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416825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Click="0" advTm="25000">
        <p14:glitter pattern="hexagon"/>
      </p:transition>
    </mc:Choice>
    <mc:Fallback>
      <p:transition spd="slow" advClick="0" advTm="2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0FE3A-CA0F-4DB2-82B4-EC6C169EFD8D}" type="datetimeFigureOut">
              <a:rPr lang="pt-BR" smtClean="0"/>
              <a:t>05/11/2013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6ECA2-B915-4643-AD06-047B7E4EE01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366871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Click="0" advTm="25000">
        <p14:glitter pattern="hexagon"/>
      </p:transition>
    </mc:Choice>
    <mc:Fallback>
      <p:transition spd="slow" advClick="0" advTm="2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0FE3A-CA0F-4DB2-82B4-EC6C169EFD8D}" type="datetimeFigureOut">
              <a:rPr lang="pt-BR" smtClean="0"/>
              <a:t>05/11/2013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6ECA2-B915-4643-AD06-047B7E4EE01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591488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Click="0" advTm="25000">
        <p14:glitter pattern="hexagon"/>
      </p:transition>
    </mc:Choice>
    <mc:Fallback>
      <p:transition spd="slow" advClick="0" advTm="2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90FE3A-CA0F-4DB2-82B4-EC6C169EFD8D}" type="datetimeFigureOut">
              <a:rPr lang="pt-BR" smtClean="0"/>
              <a:t>05/11/2013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36ECA2-B915-4643-AD06-047B7E4EE01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179876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900" advClick="0" advTm="25000">
        <p14:glitter pattern="hexagon"/>
      </p:transition>
    </mc:Choice>
    <mc:Fallback>
      <p:transition spd="slow" advClick="0" advTm="25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8.wdp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9.wdp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0.wdp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11.wdp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12.wdp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13.wdp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14.wdp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MosiaicBubbles/>
                    </a14:imgEffect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>
            <a:off x="467544" y="1279089"/>
            <a:ext cx="8352928" cy="29238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nard MT Condensed" pitchFamily="18" charset="0"/>
              </a:rPr>
              <a:t>As Dez Mãos da Mente</a:t>
            </a:r>
          </a:p>
          <a:p>
            <a:pPr algn="ctr"/>
            <a:r>
              <a:rPr lang="pt-BR" sz="32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nard MT Condensed" pitchFamily="18" charset="0"/>
              </a:rPr>
              <a:t> </a:t>
            </a:r>
            <a:endParaRPr lang="pt-BR" sz="32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nard MT Condensed" pitchFamily="18" charset="0"/>
            </a:endParaRPr>
          </a:p>
          <a:p>
            <a:pPr algn="ctr"/>
            <a:r>
              <a:rPr lang="pt-BR" sz="3200" b="1" i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nard MT Condensed" pitchFamily="18" charset="0"/>
              </a:rPr>
              <a:t>(de Silvia Schmidt)</a:t>
            </a:r>
            <a:endParaRPr lang="pt-BR" sz="3200" b="1" dirty="0">
              <a:ln>
                <a:solidFill>
                  <a:schemeClr val="tx1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nard MT Condensed" pitchFamily="18" charset="0"/>
            </a:endParaRPr>
          </a:p>
          <a:p>
            <a:r>
              <a:rPr lang="pt-BR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nard MT Condensed" pitchFamily="18" charset="0"/>
              </a:rPr>
              <a:t> </a:t>
            </a:r>
          </a:p>
          <a:p>
            <a:r>
              <a:rPr lang="pt-BR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nard MT Condensed" pitchFamily="18" charset="0"/>
              </a:rPr>
              <a:t> </a:t>
            </a:r>
          </a:p>
          <a:p>
            <a:r>
              <a:rPr lang="pt-BR" sz="32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nard MT Condensed" pitchFamily="18" charset="0"/>
              </a:rPr>
              <a:t>WWW.SERGRASAN.COM/NORMASILVEIRAMORAESSLIDES</a:t>
            </a:r>
            <a:endParaRPr lang="pt-BR" sz="3200" b="1" dirty="0">
              <a:ln>
                <a:solidFill>
                  <a:schemeClr val="tx1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nard MT Condensed" pitchFamily="18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5364088" y="4659982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nard MT Condensed" pitchFamily="18" charset="0"/>
              </a:rPr>
              <a:t>terça-feira, 5 de novembro de 2013</a:t>
            </a:r>
            <a:endParaRPr lang="pt-BR" b="1" dirty="0">
              <a:ln>
                <a:solidFill>
                  <a:schemeClr val="tx1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nard MT Condensed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02663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Click="0" advTm="25000">
        <p14:glitter pattern="hexagon"/>
        <p:sndAc>
          <p:stSnd loop="1">
            <p:snd r:embed="rId2" name="Ernesto_Cortazar_-_A_Chasing_Of_The_Winds.wav"/>
          </p:stSnd>
        </p:sndAc>
      </p:transition>
    </mc:Choice>
    <mc:Fallback>
      <p:transition spd="slow" advClick="0" advTm="25000">
        <p:fade/>
        <p:sndAc>
          <p:stSnd loop="1">
            <p:snd r:embed="rId2" name="Ernesto_Cortazar_-_A_Chasing_Of_The_Wind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astelsSmooth/>
                    </a14:imgEffect>
                    <a14:imgEffect>
                      <a14:brightnessContrast bright="-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90"/>
            <a:ext cx="9144000" cy="5143499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691680" y="1556088"/>
            <a:ext cx="619268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8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nard MT Condensed" pitchFamily="18" charset="0"/>
              </a:rPr>
              <a:t>Como já afirmou um filósofo, "a mente mente". É perfeitamente compreensível essa afirmação. A mente é muito habilidosa na arte de enganar e, para isso, ela usa suas muitas mãos.  As mãos mais habilidosas - e mais perigosas - da mente são 10 e cada uma tem um nome:</a:t>
            </a:r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40125664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Click="0" advTm="25000">
        <p14:glitter pattern="hexagon"/>
      </p:transition>
    </mc:Choice>
    <mc:Fallback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astelsSmooth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475656" y="1694587"/>
            <a:ext cx="612068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8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nard MT Condensed" pitchFamily="18" charset="0"/>
              </a:rPr>
              <a:t>1ª) </a:t>
            </a:r>
            <a:r>
              <a:rPr lang="pt-BR" sz="2800" b="1" u="sng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nard MT Condensed" pitchFamily="18" charset="0"/>
              </a:rPr>
              <a:t>Oportunismo</a:t>
            </a:r>
            <a:r>
              <a:rPr lang="pt-BR" sz="28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nard MT Condensed" pitchFamily="18" charset="0"/>
              </a:rPr>
              <a:t>: </a:t>
            </a:r>
            <a:br>
              <a:rPr lang="pt-BR" sz="28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nard MT Condensed" pitchFamily="18" charset="0"/>
              </a:rPr>
            </a:br>
            <a:r>
              <a:rPr lang="pt-BR" sz="28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nard MT Condensed" pitchFamily="18" charset="0"/>
              </a:rPr>
              <a:t>Essa </a:t>
            </a:r>
            <a:r>
              <a:rPr lang="pt-BR" sz="28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nard MT Condensed" pitchFamily="18" charset="0"/>
              </a:rPr>
              <a:t>mão nos tira a capacidade de usarmos nossas próprias habilidades e faz com que usemos pessoas e situações para tentarmos chegar onde queremos</a:t>
            </a:r>
            <a:r>
              <a:rPr lang="pt-BR" sz="2800" dirty="0"/>
              <a:t>; </a:t>
            </a:r>
          </a:p>
        </p:txBody>
      </p:sp>
    </p:spTree>
    <p:extLst>
      <p:ext uri="{BB962C8B-B14F-4D97-AF65-F5344CB8AC3E}">
        <p14:creationId xmlns:p14="http://schemas.microsoft.com/office/powerpoint/2010/main" val="36985971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Click="0" advTm="25000">
        <p14:glitter pattern="hexagon"/>
      </p:transition>
    </mc:Choice>
    <mc:Fallback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astelsSmooth/>
                    </a14:imgEffect>
                    <a14:imgEffect>
                      <a14:colorTemperature colorTemp="53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499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286000" y="1694587"/>
            <a:ext cx="4572000" cy="310854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pt-BR" sz="28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nard MT Condensed" pitchFamily="18" charset="0"/>
              </a:rPr>
              <a:t>2ª) </a:t>
            </a:r>
            <a:r>
              <a:rPr lang="pt-BR" sz="2800" b="1" u="sng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nard MT Condensed" pitchFamily="18" charset="0"/>
              </a:rPr>
              <a:t>Medo</a:t>
            </a:r>
            <a:r>
              <a:rPr lang="pt-BR" sz="28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nard MT Condensed" pitchFamily="18" charset="0"/>
              </a:rPr>
              <a:t>: </a:t>
            </a:r>
            <a:br>
              <a:rPr lang="pt-BR" sz="28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nard MT Condensed" pitchFamily="18" charset="0"/>
              </a:rPr>
            </a:br>
            <a:r>
              <a:rPr lang="pt-BR" sz="28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nard MT Condensed" pitchFamily="18" charset="0"/>
              </a:rPr>
              <a:t>Essa </a:t>
            </a:r>
            <a:r>
              <a:rPr lang="pt-BR" sz="28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nard MT Condensed" pitchFamily="18" charset="0"/>
              </a:rPr>
              <a:t>é a que nos prende, sugerindo "perigo", fazendo-nos dar um passo para trás quando decidimos ir de encontro à realização dos nossos anseios;</a:t>
            </a:r>
          </a:p>
        </p:txBody>
      </p:sp>
    </p:spTree>
    <p:extLst>
      <p:ext uri="{BB962C8B-B14F-4D97-AF65-F5344CB8AC3E}">
        <p14:creationId xmlns:p14="http://schemas.microsoft.com/office/powerpoint/2010/main" val="26390715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Click="0" advTm="25000">
        <p14:glitter pattern="hexagon"/>
      </p:transition>
    </mc:Choice>
    <mc:Fallback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astelsSmooth/>
                    </a14:imgEffect>
                    <a14:imgEffect>
                      <a14:colorTemperature colorTemp="53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286000" y="1694587"/>
            <a:ext cx="4572000" cy="310854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pt-BR" sz="28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nard MT Condensed" pitchFamily="18" charset="0"/>
              </a:rPr>
              <a:t>3ª) </a:t>
            </a:r>
            <a:r>
              <a:rPr lang="pt-BR" sz="2800" b="1" u="sng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nard MT Condensed" pitchFamily="18" charset="0"/>
              </a:rPr>
              <a:t>Inveja</a:t>
            </a:r>
            <a:r>
              <a:rPr lang="pt-BR" sz="28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nard MT Condensed" pitchFamily="18" charset="0"/>
              </a:rPr>
              <a:t> : </a:t>
            </a:r>
            <a:br>
              <a:rPr lang="pt-BR" sz="28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nard MT Condensed" pitchFamily="18" charset="0"/>
              </a:rPr>
            </a:br>
            <a:r>
              <a:rPr lang="pt-BR" sz="28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nard MT Condensed" pitchFamily="18" charset="0"/>
              </a:rPr>
              <a:t>É </a:t>
            </a:r>
            <a:r>
              <a:rPr lang="pt-BR" sz="28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nard MT Condensed" pitchFamily="18" charset="0"/>
              </a:rPr>
              <a:t>a mão que nos empurra para baixo, que nos leva a fazer comparações, que nos faz perder quando nos comparamos. Ela anula nosso auto-apoio</a:t>
            </a:r>
          </a:p>
        </p:txBody>
      </p:sp>
    </p:spTree>
    <p:extLst>
      <p:ext uri="{BB962C8B-B14F-4D97-AF65-F5344CB8AC3E}">
        <p14:creationId xmlns:p14="http://schemas.microsoft.com/office/powerpoint/2010/main" val="1585669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Click="0" advTm="25000">
        <p14:glitter pattern="hexagon"/>
      </p:transition>
    </mc:Choice>
    <mc:Fallback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astelsSmooth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5143499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907704" y="1556088"/>
            <a:ext cx="5328592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8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nard MT Condensed" pitchFamily="18" charset="0"/>
              </a:rPr>
              <a:t>4ª) </a:t>
            </a:r>
            <a:r>
              <a:rPr lang="pt-BR" sz="2800" b="1" u="sng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nard MT Condensed" pitchFamily="18" charset="0"/>
              </a:rPr>
              <a:t>Hipocrisia</a:t>
            </a:r>
            <a:r>
              <a:rPr lang="pt-BR" sz="28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nard MT Condensed" pitchFamily="18" charset="0"/>
              </a:rPr>
              <a:t>: </a:t>
            </a:r>
            <a:br>
              <a:rPr lang="pt-BR" sz="28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nard MT Condensed" pitchFamily="18" charset="0"/>
              </a:rPr>
            </a:br>
            <a:r>
              <a:rPr lang="pt-BR" sz="28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nard MT Condensed" pitchFamily="18" charset="0"/>
              </a:rPr>
              <a:t>É </a:t>
            </a:r>
            <a:r>
              <a:rPr lang="pt-BR" sz="28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nard MT Condensed" pitchFamily="18" charset="0"/>
              </a:rPr>
              <a:t>aquela mão que desenha a crença de que falsas palavras de afeto e falsos sorrisos de compreensão nos darão a garantia de que sempre poderemos usar e abusar daqueles que acreditam em nós; </a:t>
            </a:r>
            <a:r>
              <a:rPr lang="pt-BR" dirty="0">
                <a:ln>
                  <a:solidFill>
                    <a:schemeClr val="tx1"/>
                  </a:solidFill>
                </a:ln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4342921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Click="0" advTm="28000">
        <p14:glitter pattern="hexagon"/>
      </p:transition>
    </mc:Choice>
    <mc:Fallback>
      <p:transition spd="slow" advClick="0" advTm="2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astelsSmooth/>
                    </a14:imgEffect>
                    <a14:imgEffect>
                      <a14:colorTemperature colorTemp="53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51435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691680" y="1556088"/>
            <a:ext cx="547260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8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nard MT Condensed" pitchFamily="18" charset="0"/>
              </a:rPr>
              <a:t>5ª) </a:t>
            </a:r>
            <a:r>
              <a:rPr lang="pt-BR" sz="2800" b="1" u="sng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nard MT Condensed" pitchFamily="18" charset="0"/>
              </a:rPr>
              <a:t>Preocupação</a:t>
            </a:r>
            <a:r>
              <a:rPr lang="pt-BR" sz="28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nard MT Condensed" pitchFamily="18" charset="0"/>
              </a:rPr>
              <a:t>: </a:t>
            </a:r>
            <a:br>
              <a:rPr lang="pt-BR" sz="28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nard MT Condensed" pitchFamily="18" charset="0"/>
              </a:rPr>
            </a:br>
            <a:r>
              <a:rPr lang="pt-BR" sz="28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nard MT Condensed" pitchFamily="18" charset="0"/>
              </a:rPr>
              <a:t>Essa </a:t>
            </a:r>
            <a:r>
              <a:rPr lang="pt-BR" sz="28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nard MT Condensed" pitchFamily="18" charset="0"/>
              </a:rPr>
              <a:t>tem extrema habilidade para pintar de negro tudo aquilo que esperamos do futuro. Ela nos rouba a Fé e a segurança de que tudo está sendo cuidadosamente amparado pelas Mãos de Deus.</a:t>
            </a:r>
          </a:p>
        </p:txBody>
      </p:sp>
    </p:spTree>
    <p:extLst>
      <p:ext uri="{BB962C8B-B14F-4D97-AF65-F5344CB8AC3E}">
        <p14:creationId xmlns:p14="http://schemas.microsoft.com/office/powerpoint/2010/main" val="21686063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Click="0" advTm="25000">
        <p14:glitter pattern="hexagon"/>
      </p:transition>
    </mc:Choice>
    <mc:Fallback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astelsSmooth/>
                    </a14:imgEffect>
                    <a14:imgEffect>
                      <a14:brightnessContrast bright="-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80512" cy="51435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763688" y="1279089"/>
            <a:ext cx="576064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8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nard MT Condensed" pitchFamily="18" charset="0"/>
              </a:rPr>
              <a:t>6ª) </a:t>
            </a:r>
            <a:r>
              <a:rPr lang="pt-BR" sz="2800" b="1" u="sng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nard MT Condensed" pitchFamily="18" charset="0"/>
              </a:rPr>
              <a:t>Orgulho</a:t>
            </a:r>
            <a:r>
              <a:rPr lang="pt-BR" sz="28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nard MT Condensed" pitchFamily="18" charset="0"/>
              </a:rPr>
              <a:t>: </a:t>
            </a:r>
            <a:br>
              <a:rPr lang="pt-BR" sz="28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nard MT Condensed" pitchFamily="18" charset="0"/>
              </a:rPr>
            </a:br>
            <a:r>
              <a:rPr lang="pt-BR" sz="28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nard MT Condensed" pitchFamily="18" charset="0"/>
              </a:rPr>
              <a:t>É </a:t>
            </a:r>
            <a:r>
              <a:rPr lang="pt-BR" sz="28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nard MT Condensed" pitchFamily="18" charset="0"/>
              </a:rPr>
              <a:t>a mão que mais põe dor em nossa vida. É ela que retém a mágoa, o ódio e o desejo de vingança. Ela nos engana a ponto de nos levar à ilusão de que somos intocáveis, os únicos que nunca podem ser machucados, que sempre devem ser poupados. Ela suga nossa humildade;</a:t>
            </a:r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863094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Click="0" advTm="30000">
        <p14:glitter pattern="hexagon"/>
      </p:transition>
    </mc:Choice>
    <mc:Fallback>
      <p:transition spd="slow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astelsSmooth/>
                    </a14:imgEffect>
                    <a14:imgEffect>
                      <a14:colorTemperature colorTemp="53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5143499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1979712" y="1694587"/>
            <a:ext cx="540060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8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nard MT Condensed" pitchFamily="18" charset="0"/>
              </a:rPr>
              <a:t>7ª) </a:t>
            </a:r>
            <a:r>
              <a:rPr lang="pt-BR" sz="2800" b="1" u="sng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nard MT Condensed" pitchFamily="18" charset="0"/>
              </a:rPr>
              <a:t>Chantagem</a:t>
            </a:r>
            <a:r>
              <a:rPr lang="pt-BR" sz="28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nard MT Condensed" pitchFamily="18" charset="0"/>
              </a:rPr>
              <a:t>: </a:t>
            </a:r>
            <a:br>
              <a:rPr lang="pt-BR" sz="28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nard MT Condensed" pitchFamily="18" charset="0"/>
              </a:rPr>
            </a:br>
            <a:r>
              <a:rPr lang="pt-BR" sz="28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nard MT Condensed" pitchFamily="18" charset="0"/>
              </a:rPr>
              <a:t>Essa </a:t>
            </a:r>
            <a:r>
              <a:rPr lang="pt-BR" sz="28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nard MT Condensed" pitchFamily="18" charset="0"/>
              </a:rPr>
              <a:t>mão nos toca e nos faz apontar pessoas que nos amam como sendo as responsáveis por intranquilidades que, na maioria das vezes, são causadas por nós mesmos;</a:t>
            </a:r>
          </a:p>
        </p:txBody>
      </p:sp>
    </p:spTree>
    <p:extLst>
      <p:ext uri="{BB962C8B-B14F-4D97-AF65-F5344CB8AC3E}">
        <p14:creationId xmlns:p14="http://schemas.microsoft.com/office/powerpoint/2010/main" val="35592960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Click="0" advTm="25000">
        <p14:glitter pattern="hexagon"/>
      </p:transition>
    </mc:Choice>
    <mc:Fallback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astelsSmooth/>
                    </a14:imgEffect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547664" y="1417588"/>
            <a:ext cx="5310336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8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nard MT Condensed" pitchFamily="18" charset="0"/>
              </a:rPr>
              <a:t>8ª) </a:t>
            </a:r>
            <a:r>
              <a:rPr lang="pt-BR" sz="2800" b="1" u="sng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nard MT Condensed" pitchFamily="18" charset="0"/>
              </a:rPr>
              <a:t>Cobrança</a:t>
            </a:r>
            <a:r>
              <a:rPr lang="pt-BR" sz="28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nard MT Condensed" pitchFamily="18" charset="0"/>
              </a:rPr>
              <a:t>: </a:t>
            </a:r>
            <a:br>
              <a:rPr lang="pt-BR" sz="28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nard MT Condensed" pitchFamily="18" charset="0"/>
              </a:rPr>
            </a:br>
            <a:r>
              <a:rPr lang="pt-BR" sz="28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nard MT Condensed" pitchFamily="18" charset="0"/>
              </a:rPr>
              <a:t>É </a:t>
            </a:r>
            <a:r>
              <a:rPr lang="pt-BR" sz="28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nard MT Condensed" pitchFamily="18" charset="0"/>
              </a:rPr>
              <a:t>ela, essa mão, que nos furta o prazer de "fazer o Bem sem olhar a quem". É ela que nos impele a lançar em rostos os bons atos que já praticamos, exigindo que nos sejam dados em troca, no mínimo, o reconhecimento e a gratidão</a:t>
            </a:r>
            <a:r>
              <a:rPr lang="pt-B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2498136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Click="0" advTm="28000">
        <p14:glitter pattern="hexagon"/>
      </p:transition>
    </mc:Choice>
    <mc:Fallback>
      <p:transition spd="slow" advClick="0" advTm="2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astelsSmooth/>
                    </a14:imgEffect>
                    <a14:imgEffect>
                      <a14:brightnessContrast bright="-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539552" y="1140589"/>
            <a:ext cx="7272808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8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nard MT Condensed" pitchFamily="18" charset="0"/>
              </a:rPr>
              <a:t>9ª) </a:t>
            </a:r>
            <a:r>
              <a:rPr lang="pt-BR" sz="2800" b="1" u="sng" dirty="0" err="1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nard MT Condensed" pitchFamily="18" charset="0"/>
              </a:rPr>
              <a:t>Vitimismo</a:t>
            </a:r>
            <a:r>
              <a:rPr lang="pt-BR" sz="28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nard MT Condensed" pitchFamily="18" charset="0"/>
              </a:rPr>
              <a:t>: </a:t>
            </a:r>
            <a:br>
              <a:rPr lang="pt-BR" sz="28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nard MT Condensed" pitchFamily="18" charset="0"/>
              </a:rPr>
            </a:br>
            <a:r>
              <a:rPr lang="pt-BR" sz="28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nard MT Condensed" pitchFamily="18" charset="0"/>
              </a:rPr>
              <a:t>É </a:t>
            </a:r>
            <a:r>
              <a:rPr lang="pt-BR" sz="28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nard MT Condensed" pitchFamily="18" charset="0"/>
              </a:rPr>
              <a:t>aquela que pode nos levar para o fundo do poço. Ela nos induz a acreditar que tudo e todos são culpados pelas nossas dificuldades. É ela que nos põe cegos para o nosso livre-arbítrio, para a consciência da lei de ação e reação. É a "mão dos chatos", já que a certa altura ninguém suporta mais ser um passivo ouvinte de lamúrias e de queixas doentias;</a:t>
            </a:r>
            <a:r>
              <a:rPr lang="pt-BR" sz="24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nard MT Condensed" pitchFamily="18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539377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Click="0" advTm="30000">
        <p14:glitter pattern="hexagon"/>
      </p:transition>
    </mc:Choice>
    <mc:Fallback>
      <p:transition spd="slow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astelsSmooth/>
                    </a14:imgEffect>
                    <a14:imgEffect>
                      <a14:colorTemperature colorTemp="5300"/>
                    </a14:imgEffect>
                    <a14:imgEffect>
                      <a14:brightnessContrast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467544" y="725091"/>
            <a:ext cx="7272808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8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nard MT Condensed" pitchFamily="18" charset="0"/>
              </a:rPr>
              <a:t>10ª) </a:t>
            </a:r>
            <a:r>
              <a:rPr lang="pt-BR" sz="2800" b="1" u="sng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nard MT Condensed" pitchFamily="18" charset="0"/>
              </a:rPr>
              <a:t>Culpa </a:t>
            </a:r>
            <a:r>
              <a:rPr lang="pt-BR" sz="28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nard MT Condensed" pitchFamily="18" charset="0"/>
              </a:rPr>
              <a:t>: </a:t>
            </a:r>
            <a:br>
              <a:rPr lang="pt-BR" sz="28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nard MT Condensed" pitchFamily="18" charset="0"/>
              </a:rPr>
            </a:br>
            <a:r>
              <a:rPr lang="pt-BR" sz="28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nard MT Condensed" pitchFamily="18" charset="0"/>
              </a:rPr>
              <a:t>Como </a:t>
            </a:r>
            <a:r>
              <a:rPr lang="pt-BR" sz="28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nard MT Condensed" pitchFamily="18" charset="0"/>
              </a:rPr>
              <a:t>um sinistro feiticeiro, essa mão descontrola nosso mundo interior, fazendo com que acreditemos que, quando respeitamos nossas próprias vontades, entramos no jogo de "crime e castigo". Nós nos punimos e nos maltratamos quando acreditamos nela. É ela que sopra em nossos ouvidos a frase "você é egoísta". Ela não nos deixa perceber que nos chamam de egoístas aqueles que - geralmente - desejam nos explorar.</a:t>
            </a:r>
            <a:r>
              <a:rPr lang="pt-BR" sz="2800" b="1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nard MT Condensed" pitchFamily="18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9020223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Click="0" advTm="30000">
        <p14:glitter pattern="hexagon"/>
      </p:transition>
    </mc:Choice>
    <mc:Fallback>
      <p:transition spd="slow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astelsSmooth/>
                    </a14:imgEffect>
                    <a14:imgEffect>
                      <a14:saturation sat="33000"/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5143499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683568" y="863590"/>
            <a:ext cx="7272808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nard MT Condensed" pitchFamily="18" charset="0"/>
              </a:rPr>
              <a:t>Quando essas mãos entram em ação, temos que </a:t>
            </a:r>
            <a:r>
              <a:rPr lang="pt-BR" sz="24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nard MT Condensed" pitchFamily="18" charset="0"/>
              </a:rPr>
              <a:t>amputá</a:t>
            </a:r>
            <a:r>
              <a:rPr lang="pt-BR" sz="24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nard MT Condensed" pitchFamily="18" charset="0"/>
              </a:rPr>
              <a:t>-</a:t>
            </a:r>
            <a:r>
              <a:rPr lang="pt-BR" sz="24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nard MT Condensed" pitchFamily="18" charset="0"/>
              </a:rPr>
              <a:t>las</a:t>
            </a:r>
            <a:r>
              <a:rPr lang="pt-BR" sz="24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nard MT Condensed" pitchFamily="18" charset="0"/>
              </a:rPr>
              <a:t>, </a:t>
            </a:r>
          </a:p>
          <a:p>
            <a:r>
              <a:rPr lang="pt-BR" sz="24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nard MT Condensed" pitchFamily="18" charset="0"/>
              </a:rPr>
              <a:t>usando as mãos de todo o Bem que há dentro de nós </a:t>
            </a:r>
          </a:p>
          <a:p>
            <a:r>
              <a:rPr lang="pt-BR" sz="24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nard MT Condensed" pitchFamily="18" charset="0"/>
              </a:rPr>
              <a:t>e que, apesar delas,  se esforça para mostrar sua grandeza. </a:t>
            </a:r>
          </a:p>
          <a:p>
            <a:r>
              <a:rPr lang="pt-BR" sz="24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nard MT Condensed" pitchFamily="18" charset="0"/>
              </a:rPr>
              <a:t>E, quando chegarmos à definitiva conclusão de que essa grandeza </a:t>
            </a:r>
          </a:p>
          <a:p>
            <a:r>
              <a:rPr lang="pt-BR" sz="24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nard MT Condensed" pitchFamily="18" charset="0"/>
              </a:rPr>
              <a:t>está pronta para manifestar-se em qualquer momento, </a:t>
            </a:r>
          </a:p>
          <a:p>
            <a:r>
              <a:rPr lang="pt-BR" sz="24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nard MT Condensed" pitchFamily="18" charset="0"/>
              </a:rPr>
              <a:t>as Dez Mãos da Mente já não terão poder sobre nós.</a:t>
            </a:r>
          </a:p>
        </p:txBody>
      </p:sp>
    </p:spTree>
    <p:extLst>
      <p:ext uri="{BB962C8B-B14F-4D97-AF65-F5344CB8AC3E}">
        <p14:creationId xmlns:p14="http://schemas.microsoft.com/office/powerpoint/2010/main" val="19998543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Click="0" advTm="25000">
        <p14:glitter pattern="hexagon"/>
      </p:transition>
    </mc:Choice>
    <mc:Fallback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3" y="0"/>
            <a:ext cx="9144000" cy="51435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467544" y="915566"/>
            <a:ext cx="8568952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b="1" u="sng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nard MT Condensed" pitchFamily="18" charset="0"/>
              </a:rPr>
              <a:t>C R É D I T O S</a:t>
            </a:r>
          </a:p>
          <a:p>
            <a:r>
              <a:rPr lang="pt-BR" sz="28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nard MT Condensed" pitchFamily="18" charset="0"/>
              </a:rPr>
              <a:t>As </a:t>
            </a:r>
            <a:r>
              <a:rPr lang="pt-BR" sz="28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nard MT Condensed" pitchFamily="18" charset="0"/>
              </a:rPr>
              <a:t>Dez Mãos da Mente</a:t>
            </a:r>
          </a:p>
          <a:p>
            <a:r>
              <a:rPr lang="pt-BR" sz="28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nard MT Condensed" pitchFamily="18" charset="0"/>
              </a:rPr>
              <a:t>Autoria do Texto:- Silvia Schmidt.</a:t>
            </a:r>
          </a:p>
          <a:p>
            <a:r>
              <a:rPr lang="pt-BR" sz="28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nard MT Condensed" pitchFamily="18" charset="0"/>
              </a:rPr>
              <a:t>Imagens:- Internet.</a:t>
            </a:r>
          </a:p>
          <a:p>
            <a:r>
              <a:rPr lang="pt-BR" sz="28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nard MT Condensed" pitchFamily="18" charset="0"/>
              </a:rPr>
              <a:t>Música</a:t>
            </a:r>
            <a:r>
              <a:rPr lang="pt-BR" sz="28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nard MT Condensed" pitchFamily="18" charset="0"/>
              </a:rPr>
              <a:t>:-A Chasing of the Winds – Ernesto Cortazar.</a:t>
            </a:r>
            <a:endParaRPr lang="pt-BR" sz="2800" b="1" dirty="0">
              <a:ln>
                <a:solidFill>
                  <a:schemeClr val="tx1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nard MT Condensed" pitchFamily="18" charset="0"/>
            </a:endParaRPr>
          </a:p>
          <a:p>
            <a:r>
              <a:rPr lang="pt-BR" sz="28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nard MT Condensed" pitchFamily="18" charset="0"/>
              </a:rPr>
              <a:t>Formatação:- Agenor Lopes de Moraes.</a:t>
            </a:r>
          </a:p>
          <a:p>
            <a:r>
              <a:rPr lang="pt-BR" sz="28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nard MT Condensed" pitchFamily="18" charset="0"/>
              </a:rPr>
              <a:t>Divulgação:-</a:t>
            </a:r>
          </a:p>
          <a:p>
            <a:r>
              <a:rPr lang="pt-BR" sz="2800" b="1" u="sng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nard MT Condensed" pitchFamily="18" charset="0"/>
              </a:rPr>
              <a:t>WWW.SERGRASAN.COM/NORMASILVEIRAMORAESSLIDES</a:t>
            </a:r>
            <a:endParaRPr lang="pt-BR" sz="2800" b="1" dirty="0">
              <a:ln>
                <a:solidFill>
                  <a:schemeClr val="tx1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nard MT Condensed" pitchFamily="18" charset="0"/>
            </a:endParaRPr>
          </a:p>
          <a:p>
            <a:pPr algn="r"/>
            <a:r>
              <a:rPr lang="pt-BR" sz="2800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Bernard MT Condensed" pitchFamily="18" charset="0"/>
              </a:rPr>
              <a:t>05/11/2013</a:t>
            </a:r>
            <a:endParaRPr lang="pt-BR" sz="2800" dirty="0">
              <a:ln>
                <a:solidFill>
                  <a:schemeClr val="tx1"/>
                </a:solidFill>
              </a:ln>
              <a:solidFill>
                <a:srgbClr val="FFFF00"/>
              </a:solidFill>
              <a:latin typeface="Bernard MT Condensed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1186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Click="0" advTm="28000">
        <p14:glitter pattern="hexagon"/>
      </p:transition>
    </mc:Choice>
    <mc:Fallback>
      <p:transition spd="slow" advClick="0" advTm="2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319</TotalTime>
  <Words>146</Words>
  <Application>Microsoft Office PowerPoint</Application>
  <PresentationFormat>Apresentação na tela (16:9)</PresentationFormat>
  <Paragraphs>33</Paragraphs>
  <Slides>14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15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Agenor</dc:creator>
  <cp:lastModifiedBy>Agenor</cp:lastModifiedBy>
  <cp:revision>44</cp:revision>
  <dcterms:created xsi:type="dcterms:W3CDTF">2013-11-01T17:32:12Z</dcterms:created>
  <dcterms:modified xsi:type="dcterms:W3CDTF">2013-11-05T18:27:42Z</dcterms:modified>
</cp:coreProperties>
</file>