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257" r:id="rId3"/>
    <p:sldId id="256" r:id="rId4"/>
    <p:sldId id="259" r:id="rId5"/>
    <p:sldId id="263" r:id="rId6"/>
    <p:sldId id="260" r:id="rId7"/>
    <p:sldId id="261" r:id="rId8"/>
    <p:sldId id="264" r:id="rId9"/>
    <p:sldId id="265" r:id="rId10"/>
    <p:sldId id="266" r:id="rId11"/>
    <p:sldId id="267" r:id="rId12"/>
    <p:sldId id="269" r:id="rId13"/>
    <p:sldId id="270" r:id="rId14"/>
    <p:sldId id="268" r:id="rId15"/>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5" d="100"/>
          <a:sy n="55" d="100"/>
        </p:scale>
        <p:origin x="114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8FA9196D-9486-4CB3-B1C8-BF2E0F14660B}" type="datetimeFigureOut">
              <a:rPr lang="pt-BR" smtClean="0"/>
              <a:t>04/08/2016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1558745170"/>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8FA9196D-9486-4CB3-B1C8-BF2E0F14660B}" type="datetimeFigureOut">
              <a:rPr lang="pt-BR" smtClean="0"/>
              <a:t>04/08/2016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1754753457"/>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pt-BR" smtClean="0"/>
              <a:t>Clique para editar o título mestre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8FA9196D-9486-4CB3-B1C8-BF2E0F14660B}" type="datetimeFigureOut">
              <a:rPr lang="pt-BR" smtClean="0"/>
              <a:t>04/08/2016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1172581485"/>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8FA9196D-9486-4CB3-B1C8-BF2E0F14660B}" type="datetimeFigureOut">
              <a:rPr lang="pt-BR" smtClean="0"/>
              <a:t>04/08/2016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3454345985"/>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629842" y="2505075"/>
            <a:ext cx="3868340"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29150" y="2505075"/>
            <a:ext cx="3887391"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8FA9196D-9486-4CB3-B1C8-BF2E0F14660B}" type="datetimeFigureOut">
              <a:rPr lang="pt-BR" smtClean="0"/>
              <a:t>04/08/2016</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1757756910"/>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8FA9196D-9486-4CB3-B1C8-BF2E0F14660B}" type="datetimeFigureOut">
              <a:rPr lang="pt-BR" smtClean="0"/>
              <a:t>04/08/2016</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852244522"/>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A9196D-9486-4CB3-B1C8-BF2E0F14660B}" type="datetimeFigureOut">
              <a:rPr lang="pt-BR" smtClean="0"/>
              <a:t>04/08/2016</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3503061506"/>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smtClean="0"/>
              <a:t>Clique para editar o título mestre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8FA9196D-9486-4CB3-B1C8-BF2E0F14660B}" type="datetimeFigureOut">
              <a:rPr lang="pt-BR" smtClean="0"/>
              <a:t>04/08/2016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2067940649"/>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8FA9196D-9486-4CB3-B1C8-BF2E0F14660B}" type="datetimeFigureOut">
              <a:rPr lang="pt-BR" smtClean="0"/>
              <a:t>04/08/2016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321108868"/>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8FA9196D-9486-4CB3-B1C8-BF2E0F14660B}" type="datetimeFigureOut">
              <a:rPr lang="pt-BR" smtClean="0"/>
              <a:t>04/08/2016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3676785994"/>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8FA9196D-9486-4CB3-B1C8-BF2E0F14660B}" type="datetimeFigureOut">
              <a:rPr lang="pt-BR" smtClean="0"/>
              <a:t>04/08/2016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79B26775-065C-4948-8F96-DF70B7F1B4FF}" type="slidenum">
              <a:rPr lang="pt-BR" smtClean="0"/>
              <a:t>‹nº›</a:t>
            </a:fld>
            <a:endParaRPr lang="pt-BR"/>
          </a:p>
        </p:txBody>
      </p:sp>
    </p:spTree>
    <p:extLst>
      <p:ext uri="{BB962C8B-B14F-4D97-AF65-F5344CB8AC3E}">
        <p14:creationId xmlns:p14="http://schemas.microsoft.com/office/powerpoint/2010/main" val="3248124564"/>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A9196D-9486-4CB3-B1C8-BF2E0F14660B}" type="datetimeFigureOut">
              <a:rPr lang="pt-BR" smtClean="0"/>
              <a:t>04/08/2016</a:t>
            </a:fld>
            <a:endParaRPr lang="pt-B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B26775-065C-4948-8F96-DF70B7F1B4FF}" type="slidenum">
              <a:rPr lang="pt-BR" smtClean="0"/>
              <a:t>‹nº›</a:t>
            </a:fld>
            <a:endParaRPr lang="pt-BR"/>
          </a:p>
        </p:txBody>
      </p:sp>
    </p:spTree>
    <p:extLst>
      <p:ext uri="{BB962C8B-B14F-4D97-AF65-F5344CB8AC3E}">
        <p14:creationId xmlns:p14="http://schemas.microsoft.com/office/powerpoint/2010/main" val="18036335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3">
            <a:extLst>
              <a:ext uri="{28A0092B-C50C-407E-A947-70E740481C1C}">
                <a14:useLocalDpi xmlns:a14="http://schemas.microsoft.com/office/drawing/2010/main" val="0"/>
              </a:ext>
            </a:extLst>
          </a:blip>
          <a:stretch>
            <a:fillRect/>
          </a:stretch>
        </p:blipFill>
        <p:spPr>
          <a:xfrm>
            <a:off x="0" y="0"/>
            <a:ext cx="9268691" cy="7135091"/>
          </a:xfrm>
        </p:spPr>
      </p:pic>
      <p:sp>
        <p:nvSpPr>
          <p:cNvPr id="5" name="CaixaDeTexto 4"/>
          <p:cNvSpPr txBox="1"/>
          <p:nvPr/>
        </p:nvSpPr>
        <p:spPr>
          <a:xfrm>
            <a:off x="207818" y="138545"/>
            <a:ext cx="9060873" cy="6863417"/>
          </a:xfrm>
          <a:prstGeom prst="rect">
            <a:avLst/>
          </a:prstGeom>
          <a:noFill/>
        </p:spPr>
        <p:txBody>
          <a:bodyPr wrap="square" rtlCol="0">
            <a:spAutoFit/>
          </a:bodyPr>
          <a:lstStyle/>
          <a:p>
            <a:pPr algn="ctr"/>
            <a:r>
              <a:rPr lang="pt-BR" sz="6000" b="1" dirty="0">
                <a:effectLst>
                  <a:glow rad="139700">
                    <a:schemeClr val="accent4">
                      <a:satMod val="175000"/>
                      <a:alpha val="40000"/>
                    </a:schemeClr>
                  </a:glow>
                </a:effectLst>
              </a:rPr>
              <a:t>BELEZAS DAS OLIPÍADAS...</a:t>
            </a:r>
            <a:r>
              <a:rPr lang="pt-BR" sz="6000" b="1" dirty="0" smtClean="0">
                <a:effectLst>
                  <a:glow rad="139700">
                    <a:schemeClr val="accent4">
                      <a:satMod val="175000"/>
                      <a:alpha val="40000"/>
                    </a:schemeClr>
                  </a:glow>
                </a:effectLst>
              </a:rPr>
              <a:t>É NO BRASIL 2016</a:t>
            </a:r>
          </a:p>
          <a:p>
            <a:pPr algn="ctr"/>
            <a:r>
              <a:rPr lang="pt-BR" sz="4000" b="1" dirty="0" smtClean="0"/>
              <a:t>TEXTO  E FORMATAÇÃO</a:t>
            </a:r>
          </a:p>
          <a:p>
            <a:pPr algn="ctr"/>
            <a:r>
              <a:rPr lang="pt-BR" sz="4000" b="1" dirty="0" smtClean="0"/>
              <a:t>NORMA APARECIDA SILVEIRA DE MORAES</a:t>
            </a:r>
          </a:p>
          <a:p>
            <a:pPr algn="ctr"/>
            <a:r>
              <a:rPr lang="pt-BR" sz="4000" b="1" dirty="0"/>
              <a:t> </a:t>
            </a:r>
            <a:endParaRPr lang="pt-BR" sz="4000" b="1" dirty="0" smtClean="0"/>
          </a:p>
          <a:p>
            <a:pPr algn="ctr"/>
            <a:r>
              <a:rPr lang="pt-BR" sz="4000" b="1" dirty="0" smtClean="0">
                <a:ln>
                  <a:solidFill>
                    <a:sysClr val="windowText" lastClr="000000"/>
                  </a:solidFill>
                </a:ln>
                <a:effectLst>
                  <a:glow rad="139700">
                    <a:schemeClr val="accent5">
                      <a:satMod val="175000"/>
                      <a:alpha val="40000"/>
                    </a:schemeClr>
                  </a:glow>
                </a:effectLst>
              </a:rPr>
              <a:t>DIVULGAÇÃO</a:t>
            </a:r>
          </a:p>
          <a:p>
            <a:pPr algn="ctr"/>
            <a:r>
              <a:rPr lang="pt-BR" sz="4000" b="1" dirty="0" smtClean="0">
                <a:ln>
                  <a:solidFill>
                    <a:sysClr val="windowText" lastClr="000000"/>
                  </a:solidFill>
                </a:ln>
                <a:effectLst>
                  <a:glow rad="101600">
                    <a:schemeClr val="accent6">
                      <a:satMod val="175000"/>
                      <a:alpha val="40000"/>
                    </a:schemeClr>
                  </a:glow>
                </a:effectLst>
              </a:rPr>
              <a:t>NORMA EXPERIMENTAIS POÉTICOS</a:t>
            </a:r>
          </a:p>
          <a:p>
            <a:pPr algn="ctr"/>
            <a:r>
              <a:rPr lang="pt-BR" sz="4000" b="1" dirty="0" smtClean="0">
                <a:ln>
                  <a:solidFill>
                    <a:sysClr val="windowText" lastClr="000000"/>
                  </a:solidFill>
                </a:ln>
                <a:effectLst>
                  <a:glow rad="101600">
                    <a:schemeClr val="accent6">
                      <a:satMod val="175000"/>
                      <a:alpha val="40000"/>
                    </a:schemeClr>
                  </a:glow>
                </a:effectLst>
              </a:rPr>
              <a:t>NORMA SILVEIRA MORAES SLIDES</a:t>
            </a:r>
          </a:p>
          <a:p>
            <a:pPr algn="ctr"/>
            <a:r>
              <a:rPr lang="pt-BR" sz="4000" b="1" dirty="0" smtClean="0">
                <a:ln>
                  <a:solidFill>
                    <a:sysClr val="windowText" lastClr="000000"/>
                  </a:solidFill>
                </a:ln>
                <a:effectLst>
                  <a:glow rad="101600">
                    <a:schemeClr val="accent6">
                      <a:satMod val="175000"/>
                      <a:alpha val="40000"/>
                    </a:schemeClr>
                  </a:glow>
                </a:effectLst>
              </a:rPr>
              <a:t>WWW.SERGRASAN.COM</a:t>
            </a:r>
            <a:r>
              <a:rPr lang="pt-BR" sz="4000" dirty="0">
                <a:ln>
                  <a:solidFill>
                    <a:sysClr val="windowText" lastClr="000000"/>
                  </a:solidFill>
                </a:ln>
                <a:effectLst>
                  <a:glow rad="101600">
                    <a:schemeClr val="accent6">
                      <a:satMod val="175000"/>
                      <a:alpha val="40000"/>
                    </a:schemeClr>
                  </a:glow>
                </a:effectLst>
              </a:rPr>
              <a:t/>
            </a:r>
            <a:br>
              <a:rPr lang="pt-BR" sz="4000" dirty="0">
                <a:ln>
                  <a:solidFill>
                    <a:sysClr val="windowText" lastClr="000000"/>
                  </a:solidFill>
                </a:ln>
                <a:effectLst>
                  <a:glow rad="101600">
                    <a:schemeClr val="accent6">
                      <a:satMod val="175000"/>
                      <a:alpha val="40000"/>
                    </a:schemeClr>
                  </a:glow>
                </a:effectLst>
              </a:rPr>
            </a:br>
            <a:endParaRPr lang="pt-BR" sz="4000" dirty="0">
              <a:ln>
                <a:solidFill>
                  <a:sysClr val="windowText" lastClr="000000"/>
                </a:solidFill>
              </a:ln>
              <a:effectLst>
                <a:glow rad="101600">
                  <a:schemeClr val="accent6">
                    <a:satMod val="175000"/>
                    <a:alpha val="40000"/>
                  </a:schemeClr>
                </a:glow>
              </a:effectLst>
            </a:endParaRPr>
          </a:p>
        </p:txBody>
      </p:sp>
    </p:spTree>
    <p:extLst>
      <p:ext uri="{BB962C8B-B14F-4D97-AF65-F5344CB8AC3E}">
        <p14:creationId xmlns:p14="http://schemas.microsoft.com/office/powerpoint/2010/main" val="2007782890"/>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sndAc>
          <p:stSnd loop="1">
            <p:snd r:embed="rId2" name="Altamiro Carrilho - Brasileirinho.wav"/>
          </p:stSnd>
        </p:sndAc>
      </p:transition>
    </mc:Choice>
    <mc:Fallback>
      <p:transition spd="slow" advClick="0" advTm="20000">
        <p:fade/>
        <p:sndAc>
          <p:stSnd loop="1">
            <p:snd r:embed="rId2" name="Altamiro Carrilho - Brasileirinh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93964" y="-166254"/>
            <a:ext cx="9531927" cy="7024254"/>
          </a:xfrm>
        </p:spPr>
      </p:pic>
      <p:sp>
        <p:nvSpPr>
          <p:cNvPr id="7" name="CaixaDeTexto 6"/>
          <p:cNvSpPr txBox="1"/>
          <p:nvPr/>
        </p:nvSpPr>
        <p:spPr>
          <a:xfrm>
            <a:off x="143167" y="152400"/>
            <a:ext cx="9277924" cy="6747164"/>
          </a:xfrm>
          <a:prstGeom prst="rect">
            <a:avLst/>
          </a:prstGeom>
          <a:noFill/>
        </p:spPr>
        <p:txBody>
          <a:bodyPr wrap="square" rtlCol="0">
            <a:spAutoFit/>
          </a:bodyPr>
          <a:lstStyle/>
          <a:p>
            <a:endParaRPr lang="pt-BR" dirty="0"/>
          </a:p>
        </p:txBody>
      </p:sp>
      <p:sp>
        <p:nvSpPr>
          <p:cNvPr id="8" name="CaixaDeTexto 7"/>
          <p:cNvSpPr txBox="1"/>
          <p:nvPr/>
        </p:nvSpPr>
        <p:spPr>
          <a:xfrm>
            <a:off x="401782" y="323211"/>
            <a:ext cx="8866909" cy="4401205"/>
          </a:xfrm>
          <a:prstGeom prst="rect">
            <a:avLst/>
          </a:prstGeom>
          <a:noFill/>
        </p:spPr>
        <p:txBody>
          <a:bodyPr wrap="square" rtlCol="0">
            <a:spAutoFit/>
          </a:bodyPr>
          <a:lstStyle/>
          <a:p>
            <a:pPr algn="ctr"/>
            <a:r>
              <a:rPr lang="pt-BR" sz="4000" b="1" dirty="0">
                <a:effectLst>
                  <a:glow rad="139700">
                    <a:schemeClr val="accent5">
                      <a:satMod val="175000"/>
                      <a:alpha val="40000"/>
                    </a:schemeClr>
                  </a:glow>
                </a:effectLst>
              </a:rPr>
              <a:t>A Olímpiada, esta, a primeira na América Latina, vem nos brindar com atletas magníficos.</a:t>
            </a:r>
            <a:r>
              <a:rPr lang="pt-BR" sz="4000" dirty="0">
                <a:effectLst>
                  <a:glow rad="139700">
                    <a:schemeClr val="accent5">
                      <a:satMod val="175000"/>
                      <a:alpha val="40000"/>
                    </a:schemeClr>
                  </a:glow>
                </a:effectLst>
              </a:rPr>
              <a:t/>
            </a:r>
            <a:br>
              <a:rPr lang="pt-BR" sz="4000" dirty="0">
                <a:effectLst>
                  <a:glow rad="139700">
                    <a:schemeClr val="accent5">
                      <a:satMod val="175000"/>
                      <a:alpha val="40000"/>
                    </a:schemeClr>
                  </a:glow>
                </a:effectLst>
              </a:rPr>
            </a:br>
            <a:r>
              <a:rPr lang="pt-BR" sz="4000" dirty="0">
                <a:effectLst>
                  <a:glow rad="139700">
                    <a:schemeClr val="accent5">
                      <a:satMod val="175000"/>
                      <a:alpha val="40000"/>
                    </a:schemeClr>
                  </a:glow>
                </a:effectLst>
              </a:rPr>
              <a:t>     </a:t>
            </a:r>
            <a:r>
              <a:rPr lang="pt-BR" sz="4000" b="1" dirty="0">
                <a:effectLst>
                  <a:glow rad="139700">
                    <a:schemeClr val="accent5">
                      <a:satMod val="175000"/>
                      <a:alpha val="40000"/>
                    </a:schemeClr>
                  </a:glow>
                </a:effectLst>
              </a:rPr>
              <a:t>O Brasil já estreou com o futebol feminino trazendo neste primeiro cenário a vitória para alegrar o Brasil.</a:t>
            </a:r>
            <a:r>
              <a:rPr lang="pt-BR" sz="4000" dirty="0">
                <a:effectLst>
                  <a:glow rad="139700">
                    <a:schemeClr val="accent5">
                      <a:satMod val="175000"/>
                      <a:alpha val="40000"/>
                    </a:schemeClr>
                  </a:glow>
                </a:effectLst>
              </a:rPr>
              <a:t/>
            </a:r>
            <a:br>
              <a:rPr lang="pt-BR" sz="4000" dirty="0">
                <a:effectLst>
                  <a:glow rad="139700">
                    <a:schemeClr val="accent5">
                      <a:satMod val="175000"/>
                      <a:alpha val="40000"/>
                    </a:schemeClr>
                  </a:glow>
                </a:effectLst>
              </a:rPr>
            </a:br>
            <a:endParaRPr lang="pt-BR" sz="4000" dirty="0">
              <a:effectLst>
                <a:glow rad="139700">
                  <a:schemeClr val="accent5">
                    <a:satMod val="175000"/>
                    <a:alpha val="40000"/>
                  </a:schemeClr>
                </a:glow>
              </a:effectLst>
            </a:endParaRPr>
          </a:p>
        </p:txBody>
      </p:sp>
    </p:spTree>
    <p:extLst>
      <p:ext uri="{BB962C8B-B14F-4D97-AF65-F5344CB8AC3E}">
        <p14:creationId xmlns:p14="http://schemas.microsoft.com/office/powerpoint/2010/main" val="3408380580"/>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by="(-#ppt_w*2)" calcmode="lin" valueType="num">
                                      <p:cBhvr rctx="PPT">
                                        <p:cTn id="7" dur="500" autoRev="1" fill="hold">
                                          <p:stCondLst>
                                            <p:cond delay="0"/>
                                          </p:stCondLst>
                                        </p:cTn>
                                        <p:tgtEl>
                                          <p:spTgt spid="8"/>
                                        </p:tgtEl>
                                        <p:attrNameLst>
                                          <p:attrName>ppt_w</p:attrName>
                                        </p:attrNameLst>
                                      </p:cBhvr>
                                    </p:anim>
                                    <p:anim by="(#ppt_w*0.50)" calcmode="lin" valueType="num">
                                      <p:cBhvr>
                                        <p:cTn id="8" dur="500" decel="50000" autoRev="1" fill="hold">
                                          <p:stCondLst>
                                            <p:cond delay="0"/>
                                          </p:stCondLst>
                                        </p:cTn>
                                        <p:tgtEl>
                                          <p:spTgt spid="8"/>
                                        </p:tgtEl>
                                        <p:attrNameLst>
                                          <p:attrName>ppt_x</p:attrName>
                                        </p:attrNameLst>
                                      </p:cBhvr>
                                    </p:anim>
                                    <p:anim from="(-#ppt_h/2)" to="(#ppt_y)" calcmode="lin" valueType="num">
                                      <p:cBhvr>
                                        <p:cTn id="9" dur="1000" fill="hold">
                                          <p:stCondLst>
                                            <p:cond delay="0"/>
                                          </p:stCondLst>
                                        </p:cTn>
                                        <p:tgtEl>
                                          <p:spTgt spid="8"/>
                                        </p:tgtEl>
                                        <p:attrNameLst>
                                          <p:attrName>ppt_y</p:attrName>
                                        </p:attrNameLst>
                                      </p:cBhvr>
                                    </p:anim>
                                    <p:animRot by="21600000">
                                      <p:cBhvr>
                                        <p:cTn id="10"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3964"/>
            <a:ext cx="9254836" cy="7176655"/>
          </a:xfrm>
          <a:prstGeom prst="rect">
            <a:avLst/>
          </a:prstGeom>
        </p:spPr>
      </p:pic>
      <p:sp>
        <p:nvSpPr>
          <p:cNvPr id="5" name="CaixaDeTexto 4"/>
          <p:cNvSpPr txBox="1"/>
          <p:nvPr/>
        </p:nvSpPr>
        <p:spPr>
          <a:xfrm>
            <a:off x="318655" y="207818"/>
            <a:ext cx="8936181" cy="3970318"/>
          </a:xfrm>
          <a:prstGeom prst="rect">
            <a:avLst/>
          </a:prstGeom>
          <a:noFill/>
        </p:spPr>
        <p:txBody>
          <a:bodyPr wrap="square" rtlCol="0">
            <a:spAutoFit/>
          </a:bodyPr>
          <a:lstStyle/>
          <a:p>
            <a:pPr algn="ctr"/>
            <a:r>
              <a:rPr lang="pt-BR" sz="3600" b="1" dirty="0">
                <a:effectLst>
                  <a:glow rad="139700">
                    <a:schemeClr val="accent5">
                      <a:satMod val="175000"/>
                      <a:alpha val="40000"/>
                    </a:schemeClr>
                  </a:glow>
                </a:effectLst>
              </a:rPr>
              <a:t>É uma das melhores modalidades de competições, pois temos quase todos os tipos de esportes. Vale lembrar que temos ginásticas variadas, como nados sincronizados, ginásticas de solo, corridas, voleibol, futebol, ciclismo, canoagem, polo aquático, natação, Judô,</a:t>
            </a:r>
            <a:endParaRPr lang="pt-BR" sz="3600" dirty="0">
              <a:effectLst>
                <a:glow rad="139700">
                  <a:schemeClr val="accent5">
                    <a:satMod val="175000"/>
                    <a:alpha val="40000"/>
                  </a:schemeClr>
                </a:glow>
              </a:effectLst>
            </a:endParaRPr>
          </a:p>
        </p:txBody>
      </p:sp>
    </p:spTree>
    <p:extLst>
      <p:ext uri="{BB962C8B-B14F-4D97-AF65-F5344CB8AC3E}">
        <p14:creationId xmlns:p14="http://schemas.microsoft.com/office/powerpoint/2010/main" val="2881200890"/>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0"/>
            <a:ext cx="9144000" cy="7051964"/>
          </a:xfrm>
        </p:spPr>
      </p:pic>
      <p:sp>
        <p:nvSpPr>
          <p:cNvPr id="5" name="CaixaDeTexto 4"/>
          <p:cNvSpPr txBox="1"/>
          <p:nvPr/>
        </p:nvSpPr>
        <p:spPr>
          <a:xfrm>
            <a:off x="221673" y="96982"/>
            <a:ext cx="8922327" cy="3170099"/>
          </a:xfrm>
          <a:prstGeom prst="rect">
            <a:avLst/>
          </a:prstGeom>
          <a:noFill/>
        </p:spPr>
        <p:txBody>
          <a:bodyPr wrap="square" rtlCol="0">
            <a:spAutoFit/>
          </a:bodyPr>
          <a:lstStyle/>
          <a:p>
            <a:pPr algn="ctr"/>
            <a:r>
              <a:rPr lang="pt-BR" sz="4000" b="1" dirty="0">
                <a:effectLst>
                  <a:glow rad="139700">
                    <a:schemeClr val="accent5">
                      <a:satMod val="175000"/>
                      <a:alpha val="40000"/>
                    </a:schemeClr>
                  </a:glow>
                </a:effectLst>
              </a:rPr>
              <a:t>S</a:t>
            </a:r>
            <a:r>
              <a:rPr lang="pt-BR" sz="4000" b="1" dirty="0" smtClean="0">
                <a:effectLst>
                  <a:glow rad="139700">
                    <a:schemeClr val="accent5">
                      <a:satMod val="175000"/>
                      <a:alpha val="40000"/>
                    </a:schemeClr>
                  </a:glow>
                </a:effectLst>
              </a:rPr>
              <a:t>alto </a:t>
            </a:r>
            <a:r>
              <a:rPr lang="pt-BR" sz="4000" b="1" dirty="0">
                <a:effectLst>
                  <a:glow rad="139700">
                    <a:schemeClr val="accent5">
                      <a:satMod val="175000"/>
                      <a:alpha val="40000"/>
                    </a:schemeClr>
                  </a:glow>
                </a:effectLst>
              </a:rPr>
              <a:t>de vara e em distância, arremessamento de pesos de lanças, esgrima, basquetebol, ginásticas artísticas, ginásticas de solos, fitas, ginástica rítmicas, de trampolim, golfe, </a:t>
            </a:r>
            <a:endParaRPr lang="pt-BR" sz="4000" dirty="0">
              <a:effectLst>
                <a:glow rad="139700">
                  <a:schemeClr val="accent5">
                    <a:satMod val="175000"/>
                    <a:alpha val="40000"/>
                  </a:schemeClr>
                </a:glow>
              </a:effectLst>
            </a:endParaRPr>
          </a:p>
        </p:txBody>
      </p:sp>
    </p:spTree>
    <p:extLst>
      <p:ext uri="{BB962C8B-B14F-4D97-AF65-F5344CB8AC3E}">
        <p14:creationId xmlns:p14="http://schemas.microsoft.com/office/powerpoint/2010/main" val="3429866593"/>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221673"/>
            <a:ext cx="9144000" cy="7079673"/>
          </a:xfrm>
        </p:spPr>
      </p:pic>
      <p:sp>
        <p:nvSpPr>
          <p:cNvPr id="5" name="CaixaDeTexto 4"/>
          <p:cNvSpPr txBox="1"/>
          <p:nvPr/>
        </p:nvSpPr>
        <p:spPr>
          <a:xfrm>
            <a:off x="207818" y="110836"/>
            <a:ext cx="8936182" cy="2831544"/>
          </a:xfrm>
          <a:prstGeom prst="rect">
            <a:avLst/>
          </a:prstGeom>
          <a:noFill/>
        </p:spPr>
        <p:txBody>
          <a:bodyPr wrap="square" rtlCol="0">
            <a:spAutoFit/>
          </a:bodyPr>
          <a:lstStyle/>
          <a:p>
            <a:pPr algn="ctr"/>
            <a:r>
              <a:rPr lang="pt-BR" sz="4000" b="1" dirty="0" smtClean="0">
                <a:effectLst>
                  <a:glow rad="228600">
                    <a:schemeClr val="accent5">
                      <a:satMod val="175000"/>
                      <a:alpha val="40000"/>
                    </a:schemeClr>
                  </a:glow>
                </a:effectLst>
              </a:rPr>
              <a:t>Handebol</a:t>
            </a:r>
            <a:r>
              <a:rPr lang="pt-BR" sz="4000" b="1" dirty="0">
                <a:effectLst>
                  <a:glow rad="228600">
                    <a:schemeClr val="accent5">
                      <a:satMod val="175000"/>
                      <a:alpha val="40000"/>
                    </a:schemeClr>
                  </a:glow>
                </a:effectLst>
              </a:rPr>
              <a:t>, </a:t>
            </a:r>
            <a:r>
              <a:rPr lang="pt-BR" sz="4000" b="1" dirty="0" smtClean="0">
                <a:effectLst>
                  <a:glow rad="228600">
                    <a:schemeClr val="accent5">
                      <a:satMod val="175000"/>
                      <a:alpha val="40000"/>
                    </a:schemeClr>
                  </a:glow>
                </a:effectLst>
              </a:rPr>
              <a:t>tae-kwon-do, </a:t>
            </a:r>
            <a:r>
              <a:rPr lang="pt-BR" sz="4000" b="1" dirty="0">
                <a:effectLst>
                  <a:glow rad="228600">
                    <a:schemeClr val="accent5">
                      <a:satMod val="175000"/>
                      <a:alpha val="40000"/>
                    </a:schemeClr>
                  </a:glow>
                </a:effectLst>
              </a:rPr>
              <a:t>rúgbi, saltos ornamentais, tiros esportivos e com arcos, triatlo, vôlei de praia, atletismo, vela, boxe, hipismo, e tantos outros. </a:t>
            </a:r>
            <a:r>
              <a:rPr lang="pt-BR" dirty="0"/>
              <a:t/>
            </a:r>
            <a:br>
              <a:rPr lang="pt-BR" dirty="0"/>
            </a:br>
            <a:endParaRPr lang="pt-BR" dirty="0"/>
          </a:p>
        </p:txBody>
      </p:sp>
    </p:spTree>
    <p:extLst>
      <p:ext uri="{BB962C8B-B14F-4D97-AF65-F5344CB8AC3E}">
        <p14:creationId xmlns:p14="http://schemas.microsoft.com/office/powerpoint/2010/main" val="65315532"/>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0"/>
            <a:ext cx="9143999" cy="7135091"/>
          </a:xfrm>
        </p:spPr>
      </p:pic>
      <p:sp>
        <p:nvSpPr>
          <p:cNvPr id="5" name="CaixaDeTexto 4"/>
          <p:cNvSpPr txBox="1"/>
          <p:nvPr/>
        </p:nvSpPr>
        <p:spPr>
          <a:xfrm>
            <a:off x="166255" y="0"/>
            <a:ext cx="8811490" cy="5016758"/>
          </a:xfrm>
          <a:prstGeom prst="rect">
            <a:avLst/>
          </a:prstGeom>
          <a:noFill/>
        </p:spPr>
        <p:txBody>
          <a:bodyPr wrap="square" rtlCol="0">
            <a:spAutoFit/>
          </a:bodyPr>
          <a:lstStyle/>
          <a:p>
            <a:pPr algn="ctr"/>
            <a:r>
              <a:rPr lang="pt-BR" sz="4000" b="1" dirty="0">
                <a:effectLst>
                  <a:glow rad="139700">
                    <a:schemeClr val="accent5">
                      <a:satMod val="175000"/>
                      <a:alpha val="40000"/>
                    </a:schemeClr>
                  </a:glow>
                </a:effectLst>
              </a:rPr>
              <a:t>Sempre apreciei assistir Olimpíadas, e mais uma vez, minha TV ficará ligada o dia inteiro, sempre assistindo e apreciando, torcendo pelos atletas do Brasil.</a:t>
            </a:r>
            <a:r>
              <a:rPr lang="pt-BR" sz="4000" dirty="0">
                <a:effectLst>
                  <a:glow rad="139700">
                    <a:schemeClr val="accent5">
                      <a:satMod val="175000"/>
                      <a:alpha val="40000"/>
                    </a:schemeClr>
                  </a:glow>
                </a:effectLst>
              </a:rPr>
              <a:t/>
            </a:r>
            <a:br>
              <a:rPr lang="pt-BR" sz="4000" dirty="0">
                <a:effectLst>
                  <a:glow rad="139700">
                    <a:schemeClr val="accent5">
                      <a:satMod val="175000"/>
                      <a:alpha val="40000"/>
                    </a:schemeClr>
                  </a:glow>
                </a:effectLst>
              </a:rPr>
            </a:br>
            <a:r>
              <a:rPr lang="pt-BR" sz="4000" dirty="0">
                <a:effectLst>
                  <a:glow rad="139700">
                    <a:schemeClr val="accent5">
                      <a:satMod val="175000"/>
                      <a:alpha val="40000"/>
                    </a:schemeClr>
                  </a:glow>
                </a:effectLst>
              </a:rPr>
              <a:t>     </a:t>
            </a:r>
            <a:r>
              <a:rPr lang="pt-BR" sz="4000" b="1" dirty="0">
                <a:effectLst>
                  <a:glow rad="139700">
                    <a:schemeClr val="accent5">
                      <a:satMod val="175000"/>
                      <a:alpha val="40000"/>
                    </a:schemeClr>
                  </a:glow>
                </a:effectLst>
              </a:rPr>
              <a:t>Que o Brasil seja premiado por muitas medalhas. </a:t>
            </a:r>
            <a:r>
              <a:rPr lang="pt-BR" sz="4000" dirty="0">
                <a:effectLst>
                  <a:glow rad="139700">
                    <a:schemeClr val="accent5">
                      <a:satMod val="175000"/>
                      <a:alpha val="40000"/>
                    </a:schemeClr>
                  </a:glow>
                </a:effectLst>
              </a:rPr>
              <a:t/>
            </a:r>
            <a:br>
              <a:rPr lang="pt-BR" sz="4000" dirty="0">
                <a:effectLst>
                  <a:glow rad="139700">
                    <a:schemeClr val="accent5">
                      <a:satMod val="175000"/>
                      <a:alpha val="40000"/>
                    </a:schemeClr>
                  </a:glow>
                </a:effectLst>
              </a:rPr>
            </a:br>
            <a:endParaRPr lang="pt-BR" sz="4000" dirty="0">
              <a:effectLst>
                <a:glow rad="139700">
                  <a:schemeClr val="accent5">
                    <a:satMod val="175000"/>
                    <a:alpha val="40000"/>
                  </a:schemeClr>
                </a:glow>
              </a:effectLst>
            </a:endParaRPr>
          </a:p>
        </p:txBody>
      </p:sp>
    </p:spTree>
    <p:extLst>
      <p:ext uri="{BB962C8B-B14F-4D97-AF65-F5344CB8AC3E}">
        <p14:creationId xmlns:p14="http://schemas.microsoft.com/office/powerpoint/2010/main" val="3259735478"/>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66255" y="-138545"/>
            <a:ext cx="9518073" cy="7121236"/>
          </a:xfrm>
        </p:spPr>
      </p:pic>
      <p:sp>
        <p:nvSpPr>
          <p:cNvPr id="6" name="CaixaDeTexto 5"/>
          <p:cNvSpPr txBox="1"/>
          <p:nvPr/>
        </p:nvSpPr>
        <p:spPr>
          <a:xfrm>
            <a:off x="0" y="0"/>
            <a:ext cx="9296400" cy="2554545"/>
          </a:xfrm>
          <a:prstGeom prst="rect">
            <a:avLst/>
          </a:prstGeom>
          <a:noFill/>
        </p:spPr>
        <p:txBody>
          <a:bodyPr wrap="square" rtlCol="0">
            <a:spAutoFit/>
          </a:bodyPr>
          <a:lstStyle/>
          <a:p>
            <a:r>
              <a:rPr lang="pt-BR" sz="4000" b="1" dirty="0">
                <a:effectLst>
                  <a:glow rad="139700">
                    <a:schemeClr val="accent5">
                      <a:satMod val="175000"/>
                      <a:alpha val="40000"/>
                    </a:schemeClr>
                  </a:glow>
                </a:effectLst>
              </a:rPr>
              <a:t>Faço esta crônica para dar boas-vindas aos atletas do Brasil e do mundo inteiro.</a:t>
            </a:r>
            <a:r>
              <a:rPr lang="pt-BR" sz="4000" dirty="0">
                <a:effectLst>
                  <a:glow rad="139700">
                    <a:schemeClr val="accent5">
                      <a:satMod val="175000"/>
                      <a:alpha val="40000"/>
                    </a:schemeClr>
                  </a:glow>
                </a:effectLst>
              </a:rPr>
              <a:t/>
            </a:r>
            <a:br>
              <a:rPr lang="pt-BR" sz="4000" dirty="0">
                <a:effectLst>
                  <a:glow rad="139700">
                    <a:schemeClr val="accent5">
                      <a:satMod val="175000"/>
                      <a:alpha val="40000"/>
                    </a:schemeClr>
                  </a:glow>
                </a:effectLst>
              </a:rPr>
            </a:br>
            <a:r>
              <a:rPr lang="pt-BR" sz="4000" dirty="0">
                <a:effectLst>
                  <a:glow rad="139700">
                    <a:schemeClr val="accent5">
                      <a:satMod val="175000"/>
                      <a:alpha val="40000"/>
                    </a:schemeClr>
                  </a:glow>
                </a:effectLst>
              </a:rPr>
              <a:t>     </a:t>
            </a:r>
            <a:r>
              <a:rPr lang="pt-BR" sz="4000" b="1" dirty="0">
                <a:effectLst>
                  <a:glow rad="139700">
                    <a:schemeClr val="accent5">
                      <a:satMod val="175000"/>
                      <a:alpha val="40000"/>
                    </a:schemeClr>
                  </a:glow>
                </a:effectLst>
              </a:rPr>
              <a:t>É uma oportunidade única de ver tantos esportes juntos aqui no Brasil. </a:t>
            </a:r>
            <a:endParaRPr lang="pt-BR" sz="4000" dirty="0">
              <a:effectLst>
                <a:glow rad="139700">
                  <a:schemeClr val="accent5">
                    <a:satMod val="175000"/>
                    <a:alpha val="40000"/>
                  </a:schemeClr>
                </a:glow>
              </a:effectLst>
            </a:endParaRPr>
          </a:p>
        </p:txBody>
      </p:sp>
    </p:spTree>
    <p:extLst>
      <p:ext uri="{BB962C8B-B14F-4D97-AF65-F5344CB8AC3E}">
        <p14:creationId xmlns:p14="http://schemas.microsoft.com/office/powerpoint/2010/main" val="3224824429"/>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0"/>
            <a:ext cx="9254835" cy="6954982"/>
          </a:xfrm>
        </p:spPr>
      </p:pic>
      <p:sp>
        <p:nvSpPr>
          <p:cNvPr id="5" name="CaixaDeTexto 4"/>
          <p:cNvSpPr txBox="1"/>
          <p:nvPr/>
        </p:nvSpPr>
        <p:spPr>
          <a:xfrm>
            <a:off x="0" y="304800"/>
            <a:ext cx="8963891" cy="2308324"/>
          </a:xfrm>
          <a:prstGeom prst="rect">
            <a:avLst/>
          </a:prstGeom>
          <a:noFill/>
        </p:spPr>
        <p:txBody>
          <a:bodyPr wrap="square" rtlCol="0">
            <a:spAutoFit/>
          </a:bodyPr>
          <a:lstStyle/>
          <a:p>
            <a:pPr algn="ctr"/>
            <a:r>
              <a:rPr lang="pt-BR" sz="3600" b="1" dirty="0">
                <a:effectLst>
                  <a:glow rad="228600">
                    <a:schemeClr val="accent5">
                      <a:satMod val="175000"/>
                      <a:alpha val="40000"/>
                    </a:schemeClr>
                  </a:glow>
                </a:effectLst>
              </a:rPr>
              <a:t>É uma oportunidade única de ver tantos esportes juntos aqui no Brasil. , incomparável para quem pode assistir ao vivo e a cores.</a:t>
            </a:r>
            <a:r>
              <a:rPr lang="pt-BR" sz="3600" dirty="0">
                <a:effectLst>
                  <a:glow rad="228600">
                    <a:schemeClr val="accent5">
                      <a:satMod val="175000"/>
                      <a:alpha val="40000"/>
                    </a:schemeClr>
                  </a:glow>
                </a:effectLst>
              </a:rPr>
              <a:t/>
            </a:r>
            <a:br>
              <a:rPr lang="pt-BR" sz="3600" dirty="0">
                <a:effectLst>
                  <a:glow rad="228600">
                    <a:schemeClr val="accent5">
                      <a:satMod val="175000"/>
                      <a:alpha val="40000"/>
                    </a:schemeClr>
                  </a:glow>
                </a:effectLst>
              </a:rPr>
            </a:br>
            <a:endParaRPr lang="pt-BR" sz="3600" dirty="0">
              <a:effectLst>
                <a:glow rad="228600">
                  <a:schemeClr val="accent5">
                    <a:satMod val="175000"/>
                    <a:alpha val="40000"/>
                  </a:schemeClr>
                </a:glow>
              </a:effectLst>
            </a:endParaRPr>
          </a:p>
        </p:txBody>
      </p:sp>
    </p:spTree>
    <p:extLst>
      <p:ext uri="{BB962C8B-B14F-4D97-AF65-F5344CB8AC3E}">
        <p14:creationId xmlns:p14="http://schemas.microsoft.com/office/powerpoint/2010/main" val="1654682489"/>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 y="0"/>
            <a:ext cx="9144000" cy="6996545"/>
          </a:xfrm>
        </p:spPr>
      </p:pic>
      <p:sp>
        <p:nvSpPr>
          <p:cNvPr id="5" name="CaixaDeTexto 4"/>
          <p:cNvSpPr txBox="1"/>
          <p:nvPr/>
        </p:nvSpPr>
        <p:spPr>
          <a:xfrm>
            <a:off x="263236" y="180109"/>
            <a:ext cx="8492837" cy="2554545"/>
          </a:xfrm>
          <a:prstGeom prst="rect">
            <a:avLst/>
          </a:prstGeom>
          <a:noFill/>
        </p:spPr>
        <p:txBody>
          <a:bodyPr wrap="square" rtlCol="0">
            <a:spAutoFit/>
          </a:bodyPr>
          <a:lstStyle/>
          <a:p>
            <a:pPr algn="ctr"/>
            <a:r>
              <a:rPr lang="pt-BR" sz="4000" b="1" dirty="0">
                <a:effectLst>
                  <a:glow rad="139700">
                    <a:schemeClr val="accent5">
                      <a:satMod val="175000"/>
                      <a:alpha val="40000"/>
                    </a:schemeClr>
                  </a:glow>
                </a:effectLst>
              </a:rPr>
              <a:t>Que Deus e os Amados Arcanjos proteja o nosso Brasil, nossas cidades e todos atletas de qualquer terrorismo e adversidade</a:t>
            </a:r>
            <a:endParaRPr lang="pt-BR" sz="4000" dirty="0">
              <a:effectLst>
                <a:glow rad="139700">
                  <a:schemeClr val="accent5">
                    <a:satMod val="175000"/>
                    <a:alpha val="40000"/>
                  </a:schemeClr>
                </a:glow>
              </a:effectLst>
            </a:endParaRPr>
          </a:p>
        </p:txBody>
      </p:sp>
    </p:spTree>
    <p:extLst>
      <p:ext uri="{BB962C8B-B14F-4D97-AF65-F5344CB8AC3E}">
        <p14:creationId xmlns:p14="http://schemas.microsoft.com/office/powerpoint/2010/main" val="389190593"/>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1825625"/>
            <a:ext cx="6978650" cy="4351338"/>
          </a:xfrm>
        </p:spPr>
      </p:pic>
      <p:sp>
        <p:nvSpPr>
          <p:cNvPr id="6" name="CaixaDeTexto 5"/>
          <p:cNvSpPr txBox="1"/>
          <p:nvPr/>
        </p:nvSpPr>
        <p:spPr>
          <a:xfrm>
            <a:off x="110836" y="0"/>
            <a:ext cx="9033164" cy="2554545"/>
          </a:xfrm>
          <a:prstGeom prst="rect">
            <a:avLst/>
          </a:prstGeom>
          <a:noFill/>
        </p:spPr>
        <p:txBody>
          <a:bodyPr wrap="square" rtlCol="0">
            <a:spAutoFit/>
          </a:bodyPr>
          <a:lstStyle/>
          <a:p>
            <a:pPr algn="ctr"/>
            <a:r>
              <a:rPr lang="pt-BR" sz="4000" b="1" dirty="0">
                <a:effectLst>
                  <a:glow rad="139700">
                    <a:schemeClr val="accent5">
                      <a:satMod val="175000"/>
                      <a:alpha val="40000"/>
                    </a:schemeClr>
                  </a:glow>
                </a:effectLst>
              </a:rPr>
              <a:t>Que esta festa seja brindada com muita luz e alegria. Existe a crise no Brasil, mas não deixemos que ela afete um momento tão especial. </a:t>
            </a:r>
            <a:endParaRPr lang="pt-BR" sz="4000" dirty="0">
              <a:effectLst>
                <a:glow rad="139700">
                  <a:schemeClr val="accent5">
                    <a:satMod val="175000"/>
                    <a:alpha val="40000"/>
                  </a:schemeClr>
                </a:glow>
              </a:effectLst>
            </a:endParaRPr>
          </a:p>
        </p:txBody>
      </p:sp>
    </p:spTree>
    <p:extLst>
      <p:ext uri="{BB962C8B-B14F-4D97-AF65-F5344CB8AC3E}">
        <p14:creationId xmlns:p14="http://schemas.microsoft.com/office/powerpoint/2010/main" val="4138644075"/>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500" autoRev="1" fill="hold">
                                          <p:stCondLst>
                                            <p:cond delay="0"/>
                                          </p:stCondLst>
                                        </p:cTn>
                                        <p:tgtEl>
                                          <p:spTgt spid="6"/>
                                        </p:tgtEl>
                                        <p:attrNameLst>
                                          <p:attrName>ppt_w</p:attrName>
                                        </p:attrNameLst>
                                      </p:cBhvr>
                                    </p:anim>
                                    <p:anim by="(#ppt_w*0.50)" calcmode="lin" valueType="num">
                                      <p:cBhvr>
                                        <p:cTn id="8" dur="500" decel="50000" autoRev="1" fill="hold">
                                          <p:stCondLst>
                                            <p:cond delay="0"/>
                                          </p:stCondLst>
                                        </p:cTn>
                                        <p:tgtEl>
                                          <p:spTgt spid="6"/>
                                        </p:tgtEl>
                                        <p:attrNameLst>
                                          <p:attrName>ppt_x</p:attrName>
                                        </p:attrNameLst>
                                      </p:cBhvr>
                                    </p:anim>
                                    <p:anim from="(-#ppt_h/2)" to="(#ppt_y)" calcmode="lin" valueType="num">
                                      <p:cBhvr>
                                        <p:cTn id="9" dur="1000" fill="hold">
                                          <p:stCondLst>
                                            <p:cond delay="0"/>
                                          </p:stCondLst>
                                        </p:cTn>
                                        <p:tgtEl>
                                          <p:spTgt spid="6"/>
                                        </p:tgtEl>
                                        <p:attrNameLst>
                                          <p:attrName>ppt_y</p:attrName>
                                        </p:attrNameLst>
                                      </p:cBhvr>
                                    </p:anim>
                                    <p:animRot by="21600000">
                                      <p:cBhvr>
                                        <p:cTn id="10"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7038109"/>
          </a:xfrm>
        </p:spPr>
      </p:pic>
      <p:sp>
        <p:nvSpPr>
          <p:cNvPr id="5" name="CaixaDeTexto 4"/>
          <p:cNvSpPr txBox="1"/>
          <p:nvPr/>
        </p:nvSpPr>
        <p:spPr>
          <a:xfrm>
            <a:off x="193964" y="365126"/>
            <a:ext cx="8728363" cy="2862322"/>
          </a:xfrm>
          <a:prstGeom prst="rect">
            <a:avLst/>
          </a:prstGeom>
          <a:noFill/>
        </p:spPr>
        <p:txBody>
          <a:bodyPr wrap="square" rtlCol="0">
            <a:spAutoFit/>
          </a:bodyPr>
          <a:lstStyle/>
          <a:p>
            <a:r>
              <a:rPr lang="pt-BR" sz="3600" b="1" dirty="0"/>
              <a:t>Não é hora agora para julgamentos e críticas, e sim, para recepcionar tantos atletas e visitantes.</a:t>
            </a:r>
            <a:r>
              <a:rPr lang="pt-BR" sz="3600" dirty="0"/>
              <a:t/>
            </a:r>
            <a:br>
              <a:rPr lang="pt-BR" sz="3600" dirty="0"/>
            </a:br>
            <a:r>
              <a:rPr lang="pt-BR" sz="3600" dirty="0"/>
              <a:t>     </a:t>
            </a:r>
            <a:r>
              <a:rPr lang="pt-BR" sz="3600" b="1" dirty="0"/>
              <a:t> O planeta inteiro está de olho em nosso país. </a:t>
            </a:r>
            <a:endParaRPr lang="pt-BR" sz="3600" dirty="0"/>
          </a:p>
        </p:txBody>
      </p:sp>
    </p:spTree>
    <p:extLst>
      <p:ext uri="{BB962C8B-B14F-4D97-AF65-F5344CB8AC3E}">
        <p14:creationId xmlns:p14="http://schemas.microsoft.com/office/powerpoint/2010/main" val="1892785285"/>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6982"/>
            <a:ext cx="9144000" cy="6954982"/>
          </a:xfrm>
          <a:prstGeom prst="rect">
            <a:avLst/>
          </a:prstGeom>
        </p:spPr>
      </p:pic>
      <p:sp>
        <p:nvSpPr>
          <p:cNvPr id="7" name="CaixaDeTexto 6"/>
          <p:cNvSpPr txBox="1"/>
          <p:nvPr/>
        </p:nvSpPr>
        <p:spPr>
          <a:xfrm>
            <a:off x="138545" y="0"/>
            <a:ext cx="8811491" cy="3416320"/>
          </a:xfrm>
          <a:prstGeom prst="rect">
            <a:avLst/>
          </a:prstGeom>
          <a:noFill/>
        </p:spPr>
        <p:txBody>
          <a:bodyPr wrap="square" rtlCol="0">
            <a:spAutoFit/>
          </a:bodyPr>
          <a:lstStyle/>
          <a:p>
            <a:pPr algn="ctr"/>
            <a:r>
              <a:rPr lang="pt-BR" sz="3600" b="1" dirty="0">
                <a:effectLst>
                  <a:glow rad="139700">
                    <a:schemeClr val="accent5">
                      <a:satMod val="175000"/>
                      <a:alpha val="40000"/>
                    </a:schemeClr>
                  </a:glow>
                </a:effectLst>
              </a:rPr>
              <a:t>Vamos mostrar que o nosso Brasil vale muito, vale todo o nosso amor e suor. Que é um país de gente boa, feliz e iluminada. Vamos deixar agora de lado, as mazelas e maçãs podres do nosso país...</a:t>
            </a:r>
            <a:br>
              <a:rPr lang="pt-BR" sz="3600" b="1" dirty="0">
                <a:effectLst>
                  <a:glow rad="139700">
                    <a:schemeClr val="accent5">
                      <a:satMod val="175000"/>
                      <a:alpha val="40000"/>
                    </a:schemeClr>
                  </a:glow>
                </a:effectLst>
              </a:rPr>
            </a:br>
            <a:endParaRPr lang="pt-BR" sz="3600" dirty="0">
              <a:effectLst>
                <a:glow rad="139700">
                  <a:schemeClr val="accent5">
                    <a:satMod val="175000"/>
                    <a:alpha val="40000"/>
                  </a:schemeClr>
                </a:glow>
              </a:effectLst>
            </a:endParaRPr>
          </a:p>
        </p:txBody>
      </p:sp>
    </p:spTree>
    <p:extLst>
      <p:ext uri="{BB962C8B-B14F-4D97-AF65-F5344CB8AC3E}">
        <p14:creationId xmlns:p14="http://schemas.microsoft.com/office/powerpoint/2010/main" val="1364484228"/>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7038108"/>
          </a:xfrm>
          <a:prstGeom prst="rect">
            <a:avLst/>
          </a:prstGeom>
        </p:spPr>
      </p:pic>
      <p:sp>
        <p:nvSpPr>
          <p:cNvPr id="3" name="CaixaDeTexto 2"/>
          <p:cNvSpPr txBox="1"/>
          <p:nvPr/>
        </p:nvSpPr>
        <p:spPr>
          <a:xfrm>
            <a:off x="193964" y="207818"/>
            <a:ext cx="8950036" cy="2062103"/>
          </a:xfrm>
          <a:prstGeom prst="rect">
            <a:avLst/>
          </a:prstGeom>
          <a:noFill/>
        </p:spPr>
        <p:txBody>
          <a:bodyPr wrap="square" rtlCol="0">
            <a:spAutoFit/>
          </a:bodyPr>
          <a:lstStyle/>
          <a:p>
            <a:pPr algn="ctr"/>
            <a:r>
              <a:rPr lang="pt-BR" sz="3200" b="1" dirty="0" smtClean="0">
                <a:effectLst>
                  <a:glow rad="139700">
                    <a:schemeClr val="accent5">
                      <a:satMod val="175000"/>
                      <a:alpha val="40000"/>
                    </a:schemeClr>
                  </a:glow>
                </a:effectLst>
              </a:rPr>
              <a:t>E OS MASCOTES NOS FAZEM LEMBRAR FELINOS </a:t>
            </a:r>
          </a:p>
          <a:p>
            <a:pPr algn="ctr"/>
            <a:r>
              <a:rPr lang="pt-BR" sz="3200" b="1" dirty="0" smtClean="0">
                <a:effectLst>
                  <a:glow rad="139700">
                    <a:schemeClr val="accent5">
                      <a:satMod val="175000"/>
                      <a:alpha val="40000"/>
                    </a:schemeClr>
                  </a:glow>
                </a:effectLst>
              </a:rPr>
              <a:t>(ANIMAIS) E A FLORA BRASILEIRA.</a:t>
            </a:r>
          </a:p>
          <a:p>
            <a:pPr algn="ctr"/>
            <a:r>
              <a:rPr lang="pt-BR" sz="3200" b="1" dirty="0" smtClean="0">
                <a:effectLst>
                  <a:glow rad="139700">
                    <a:schemeClr val="accent5">
                      <a:satMod val="175000"/>
                      <a:alpha val="40000"/>
                    </a:schemeClr>
                  </a:glow>
                </a:effectLst>
              </a:rPr>
              <a:t>JUNTOS VÃO DAR A SORTE QUE OS NOSSOS ATLETAS PRECISAM. SALVE! SALVE VINÍCIOS E TOM.</a:t>
            </a:r>
            <a:endParaRPr lang="pt-BR" sz="3200" b="1" dirty="0">
              <a:effectLst>
                <a:glow rad="139700">
                  <a:schemeClr val="accent5">
                    <a:satMod val="175000"/>
                    <a:alpha val="40000"/>
                  </a:schemeClr>
                </a:glow>
              </a:effectLst>
            </a:endParaRPr>
          </a:p>
        </p:txBody>
      </p:sp>
    </p:spTree>
    <p:extLst>
      <p:ext uri="{BB962C8B-B14F-4D97-AF65-F5344CB8AC3E}">
        <p14:creationId xmlns:p14="http://schemas.microsoft.com/office/powerpoint/2010/main" val="3391429857"/>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80109"/>
            <a:ext cx="9144000" cy="6913418"/>
          </a:xfrm>
        </p:spPr>
      </p:pic>
      <p:sp>
        <p:nvSpPr>
          <p:cNvPr id="5" name="CaixaDeTexto 4"/>
          <p:cNvSpPr txBox="1"/>
          <p:nvPr/>
        </p:nvSpPr>
        <p:spPr>
          <a:xfrm>
            <a:off x="207818" y="0"/>
            <a:ext cx="8936182" cy="7663636"/>
          </a:xfrm>
          <a:prstGeom prst="rect">
            <a:avLst/>
          </a:prstGeom>
          <a:noFill/>
        </p:spPr>
        <p:txBody>
          <a:bodyPr wrap="square" rtlCol="0">
            <a:spAutoFit/>
          </a:bodyPr>
          <a:lstStyle/>
          <a:p>
            <a:pPr algn="ctr"/>
            <a:r>
              <a:rPr lang="pt-BR" sz="4000" b="1" dirty="0" smtClean="0">
                <a:effectLst>
                  <a:glow rad="139700">
                    <a:schemeClr val="accent5">
                      <a:satMod val="175000"/>
                      <a:alpha val="40000"/>
                    </a:schemeClr>
                  </a:glow>
                </a:effectLst>
              </a:rPr>
              <a:t>BELEZAS DAS OLIPÍADAS...É NO BRASIL 2016</a:t>
            </a:r>
          </a:p>
          <a:p>
            <a:pPr algn="ctr"/>
            <a:r>
              <a:rPr lang="pt-BR" sz="3600" b="1" dirty="0" smtClean="0">
                <a:effectLst>
                  <a:glow rad="139700">
                    <a:schemeClr val="accent5">
                      <a:satMod val="175000"/>
                      <a:alpha val="40000"/>
                    </a:schemeClr>
                  </a:glow>
                </a:effectLst>
              </a:rPr>
              <a:t>TEXTO  E FORMATAÇÃO</a:t>
            </a:r>
          </a:p>
          <a:p>
            <a:pPr algn="ctr"/>
            <a:r>
              <a:rPr lang="pt-BR" sz="3600" b="1" dirty="0" smtClean="0">
                <a:effectLst>
                  <a:glow rad="139700">
                    <a:schemeClr val="accent5">
                      <a:satMod val="175000"/>
                      <a:alpha val="40000"/>
                    </a:schemeClr>
                  </a:glow>
                </a:effectLst>
              </a:rPr>
              <a:t>NORMA APARECIDA SILVEIRA DE MORAES</a:t>
            </a:r>
          </a:p>
          <a:p>
            <a:pPr algn="ctr"/>
            <a:r>
              <a:rPr lang="pt-BR" sz="3600" b="1" dirty="0" smtClean="0">
                <a:effectLst>
                  <a:glow rad="139700">
                    <a:schemeClr val="accent5">
                      <a:satMod val="175000"/>
                      <a:alpha val="40000"/>
                    </a:schemeClr>
                  </a:glow>
                </a:effectLst>
              </a:rPr>
              <a:t>IMAGENS DO GOOGLE IMAGENS NOTÍCIAS</a:t>
            </a:r>
          </a:p>
          <a:p>
            <a:pPr algn="ctr"/>
            <a:r>
              <a:rPr lang="pt-BR" sz="3600" b="1" dirty="0" smtClean="0">
                <a:effectLst>
                  <a:glow rad="139700">
                    <a:schemeClr val="accent5">
                      <a:satMod val="175000"/>
                      <a:alpha val="40000"/>
                    </a:schemeClr>
                  </a:glow>
                </a:effectLst>
              </a:rPr>
              <a:t>MÚSICA. BRASILEIRINHO</a:t>
            </a:r>
            <a:r>
              <a:rPr lang="pt-BR" sz="3600" b="1" dirty="0" smtClean="0">
                <a:effectLst>
                  <a:glow rad="139700">
                    <a:schemeClr val="accent5">
                      <a:satMod val="175000"/>
                      <a:alpha val="40000"/>
                    </a:schemeClr>
                  </a:glow>
                </a:effectLst>
              </a:rPr>
              <a:t> ALTAMIRO CARRILHO</a:t>
            </a:r>
          </a:p>
          <a:p>
            <a:pPr algn="ctr"/>
            <a:endParaRPr lang="pt-BR" sz="3600" b="1" dirty="0" smtClean="0">
              <a:effectLst>
                <a:glow rad="139700">
                  <a:schemeClr val="accent5">
                    <a:satMod val="175000"/>
                    <a:alpha val="40000"/>
                  </a:schemeClr>
                </a:glow>
              </a:effectLst>
            </a:endParaRPr>
          </a:p>
          <a:p>
            <a:pPr algn="ctr"/>
            <a:r>
              <a:rPr lang="pt-BR" sz="3600" b="1" dirty="0" smtClean="0">
                <a:effectLst>
                  <a:glow rad="139700">
                    <a:schemeClr val="accent5">
                      <a:satMod val="175000"/>
                      <a:alpha val="40000"/>
                    </a:schemeClr>
                  </a:glow>
                </a:effectLst>
              </a:rPr>
              <a:t>DIVULGAÇÃO</a:t>
            </a:r>
          </a:p>
          <a:p>
            <a:pPr algn="ctr"/>
            <a:r>
              <a:rPr lang="pt-BR" sz="4000" b="1" dirty="0" smtClean="0">
                <a:effectLst>
                  <a:glow rad="139700">
                    <a:schemeClr val="accent5">
                      <a:satMod val="175000"/>
                      <a:alpha val="40000"/>
                    </a:schemeClr>
                  </a:glow>
                </a:effectLst>
              </a:rPr>
              <a:t>NORMA EXPERIMENTAIS POÉTICOS</a:t>
            </a:r>
          </a:p>
          <a:p>
            <a:pPr algn="ctr"/>
            <a:r>
              <a:rPr lang="pt-BR" sz="4000" b="1" dirty="0" smtClean="0">
                <a:effectLst>
                  <a:glow rad="139700">
                    <a:schemeClr val="accent5">
                      <a:satMod val="175000"/>
                      <a:alpha val="40000"/>
                    </a:schemeClr>
                  </a:glow>
                </a:effectLst>
              </a:rPr>
              <a:t>NORMA SILVEIRA MORAES SLIDES</a:t>
            </a:r>
          </a:p>
          <a:p>
            <a:pPr algn="ctr"/>
            <a:r>
              <a:rPr lang="pt-BR" sz="4000" b="1" dirty="0" smtClean="0">
                <a:effectLst>
                  <a:glow rad="139700">
                    <a:schemeClr val="accent5">
                      <a:satMod val="175000"/>
                      <a:alpha val="40000"/>
                    </a:schemeClr>
                  </a:glow>
                </a:effectLst>
              </a:rPr>
              <a:t>WWW.SERGRASAN.COM</a:t>
            </a:r>
            <a:r>
              <a:rPr lang="pt-BR" sz="4000" dirty="0" smtClean="0">
                <a:effectLst>
                  <a:glow rad="139700">
                    <a:schemeClr val="accent5">
                      <a:satMod val="175000"/>
                      <a:alpha val="40000"/>
                    </a:schemeClr>
                  </a:glow>
                </a:effectLst>
              </a:rPr>
              <a:t/>
            </a:r>
            <a:br>
              <a:rPr lang="pt-BR" sz="4000" dirty="0" smtClean="0">
                <a:effectLst>
                  <a:glow rad="139700">
                    <a:schemeClr val="accent5">
                      <a:satMod val="175000"/>
                      <a:alpha val="40000"/>
                    </a:schemeClr>
                  </a:glow>
                </a:effectLst>
              </a:rPr>
            </a:br>
            <a:endParaRPr lang="pt-BR" sz="4000" dirty="0">
              <a:effectLst>
                <a:glow rad="139700">
                  <a:schemeClr val="accent5">
                    <a:satMod val="175000"/>
                    <a:alpha val="40000"/>
                  </a:schemeClr>
                </a:glow>
              </a:effectLst>
            </a:endParaRPr>
          </a:p>
        </p:txBody>
      </p:sp>
    </p:spTree>
    <p:extLst>
      <p:ext uri="{BB962C8B-B14F-4D97-AF65-F5344CB8AC3E}">
        <p14:creationId xmlns:p14="http://schemas.microsoft.com/office/powerpoint/2010/main" val="967109233"/>
      </p:ext>
    </p:extLst>
  </p:cSld>
  <p:clrMapOvr>
    <a:masterClrMapping/>
  </p:clrMapOvr>
  <mc:AlternateContent xmlns:mc="http://schemas.openxmlformats.org/markup-compatibility/2006">
    <mc:Choice xmlns:p14="http://schemas.microsoft.com/office/powerpoint/2010/main" Requires="p14">
      <p:transition spd="slow" p14:dur="6000" advClick="0" advTm="20000">
        <p14:vortex dir="r"/>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o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TotalTime>
  <Words>362</Words>
  <Application>Microsoft Office PowerPoint</Application>
  <PresentationFormat>Apresentação na tela (4:3)</PresentationFormat>
  <Paragraphs>32</Paragraphs>
  <Slides>14</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14</vt:i4>
      </vt:variant>
    </vt:vector>
  </HeadingPairs>
  <TitlesOfParts>
    <vt:vector size="18" baseType="lpstr">
      <vt:lpstr>Arial</vt:lpstr>
      <vt:lpstr>Calibri</vt:lpstr>
      <vt:lpstr>Calibri Light</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dc:creator>
  <cp:lastModifiedBy>Norma</cp:lastModifiedBy>
  <cp:revision>5</cp:revision>
  <dcterms:created xsi:type="dcterms:W3CDTF">2016-08-04T15:45:06Z</dcterms:created>
  <dcterms:modified xsi:type="dcterms:W3CDTF">2016-08-04T16:26:39Z</dcterms:modified>
</cp:coreProperties>
</file>