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2480517"/>
            <a:ext cx="7117180" cy="11025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3583035"/>
            <a:ext cx="7117180" cy="646065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2481436"/>
            <a:ext cx="7117178" cy="11016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3583036"/>
            <a:ext cx="7117178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506794"/>
            <a:ext cx="7123080" cy="69335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3" y="1357312"/>
            <a:ext cx="3471277" cy="3038476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357312"/>
            <a:ext cx="3469242" cy="3038477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359695"/>
            <a:ext cx="3147824" cy="43219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3" y="1791892"/>
            <a:ext cx="3471277" cy="2603896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359695"/>
            <a:ext cx="3142488" cy="43219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1" y="1791892"/>
            <a:ext cx="3471275" cy="2603896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334566"/>
            <a:ext cx="2660650" cy="889396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5" y="334566"/>
            <a:ext cx="4279869" cy="406122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223962"/>
            <a:ext cx="2660650" cy="317182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040293"/>
            <a:ext cx="3481387" cy="834941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1875234"/>
            <a:ext cx="3481387" cy="18976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744807"/>
            <a:ext cx="1847138" cy="114782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200150"/>
            <a:ext cx="3429000" cy="257175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355521"/>
            <a:ext cx="7123080" cy="303857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506792"/>
            <a:ext cx="1472962" cy="3888996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506793"/>
            <a:ext cx="5467557" cy="388899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2"/>
            <a:ext cx="9252346" cy="5143529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3" y="506794"/>
            <a:ext cx="7125113" cy="6933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355521"/>
            <a:ext cx="7125112" cy="3038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446385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2D54ABA-E671-4179-98CA-B3A27F35798D}" type="datetimeFigureOut">
              <a:rPr lang="pt-BR" smtClean="0"/>
              <a:t>28/01/2014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6" y="4463858"/>
            <a:ext cx="5256399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9" y="4463858"/>
            <a:ext cx="608287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178F746-511B-4787-8065-AD3F60718BBE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339502"/>
            <a:ext cx="864096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latin typeface="Impact" pitchFamily="34" charset="0"/>
              </a:rPr>
              <a:t>ESTATUTOS PARA O MOMENTO PRESENTE</a:t>
            </a:r>
          </a:p>
          <a:p>
            <a:pPr algn="ctr"/>
            <a:endParaRPr lang="pt-BR" sz="2800" dirty="0">
              <a:solidFill>
                <a:srgbClr val="FFFF00"/>
              </a:solidFill>
              <a:latin typeface="Impact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itchFamily="34" charset="0"/>
              </a:rPr>
              <a:t>AUTORIA DE PAULO COELHO.</a:t>
            </a:r>
          </a:p>
          <a:p>
            <a:pPr algn="ctr"/>
            <a:endParaRPr lang="pt-BR" sz="2800" dirty="0">
              <a:solidFill>
                <a:srgbClr val="FFFF00"/>
              </a:solidFill>
              <a:latin typeface="Impact" pitchFamily="34" charset="0"/>
            </a:endParaRPr>
          </a:p>
          <a:p>
            <a:pPr algn="ctr"/>
            <a:endParaRPr lang="pt-BR" sz="2800" dirty="0" smtClean="0">
              <a:solidFill>
                <a:srgbClr val="FFFF00"/>
              </a:solidFill>
              <a:latin typeface="Impact" pitchFamily="34" charset="0"/>
            </a:endParaRPr>
          </a:p>
          <a:p>
            <a:pPr algn="ctr"/>
            <a:endParaRPr lang="pt-BR" sz="2800" dirty="0">
              <a:solidFill>
                <a:srgbClr val="FFFF00"/>
              </a:solidFill>
              <a:latin typeface="Impact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itchFamily="34" charset="0"/>
              </a:rPr>
              <a:t>DIVULGAÇÃO</a:t>
            </a:r>
          </a:p>
          <a:p>
            <a:pPr algn="ctr"/>
            <a:endParaRPr lang="pt-BR" sz="2800" dirty="0">
              <a:solidFill>
                <a:srgbClr val="FFFF00"/>
              </a:solidFill>
              <a:latin typeface="Impact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Impact" pitchFamily="34" charset="0"/>
              </a:rPr>
              <a:t>SERGRASAN.COM/NORMASILVEIRAMORAESSLIDES</a:t>
            </a:r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5508104" y="458797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28D5EE9-F12D-4441-8FCF-019D665F8E98}" type="datetime4">
              <a:rPr lang="pt-BR" smtClean="0">
                <a:solidFill>
                  <a:srgbClr val="FFFF00"/>
                </a:solidFill>
                <a:latin typeface="Impact" pitchFamily="34" charset="0"/>
              </a:rPr>
              <a:t>28 de janeiro de 2014</a:t>
            </a:fld>
            <a:endParaRPr lang="pt-BR" dirty="0"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4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0000">
        <p14:vortex dir="r"/>
        <p:sndAc>
          <p:stSnd loop="1">
            <p:snd r:embed="rId2" name="Girassois_da_Russia_-_Henry_Mancini.wav"/>
          </p:stSnd>
        </p:sndAc>
      </p:transition>
    </mc:Choice>
    <mc:Fallback xmlns="">
      <p:transition spd="slow" advClick="0" advTm="20000">
        <p:fade/>
        <p:sndAc>
          <p:stSnd loop="1">
            <p:snd r:embed="rId3" name="Girassois_da_Russia_-_Henry_Manc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6000" y="211008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1- Todos os homens são diferentes.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devem fazer o possível para continuarem sendo.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4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97158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2- A todo ser humano foram concedidas duas maneiras de agir: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 ação e a contemplação.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Ambos levam ao mesmo lugar.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3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5560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3- A todo ser humano foram concedidas duas qualidades: o poder e o dom.</a:t>
            </a:r>
            <a:b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O poder dirige o homem ao encontro com o seu destino, o dom o obriga a dividir com os outros </a:t>
            </a:r>
            <a:b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o que há de melhor em si mesmo.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60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5560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4- A todo ser humano foi dada uma virtude: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 capacidade de escolher.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O que não utiliza esta virtude,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 transforma em uma maldição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outros escolherão por ele. </a:t>
            </a:r>
            <a:r>
              <a:rPr lang="pt-BR" sz="2400" i="1" dirty="0">
                <a:solidFill>
                  <a:srgbClr val="7030A0"/>
                </a:solidFill>
                <a:latin typeface="Impact" pitchFamily="34" charset="0"/>
              </a:rPr>
              <a:t/>
            </a:r>
            <a:br>
              <a:rPr lang="pt-BR" sz="2400" i="1" dirty="0">
                <a:solidFill>
                  <a:srgbClr val="7030A0"/>
                </a:solidFill>
                <a:latin typeface="Impact" pitchFamily="34" charset="0"/>
              </a:rPr>
            </a:br>
            <a:endParaRPr lang="pt-BR" sz="24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10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5560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5- Todo ser humano tem direito a duas bênçãos,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 saber: a benção de acertar, e a benção de errar.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No segundo caso, sempre existe um aprendizado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que o conduzirá ao caminho certo.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57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83308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6- Todo ser humano tem um perfil sexual próprio,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deve exercê-lo sem culpa - desde que não obrigue os outros a exercê-lo com ele.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54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62753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7- Todo ser humano tem uma Lenda Pessoal a ser cumprida, e esta é a sua razão de estar neste mundo. A Lenda Pessoal manifesta-se através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do entusiasmo com sua tarefa.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/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Parágrafo único: pode-se abandonar por certo tempo a Lenda Pessoal, desde que não se esqueça dela, e volte assim que for possível.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2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55608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8- Todo homem tem o seu lado feminino,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toda mulher tem o seu lado masculino.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É necessário usar a disciplina com intuição,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usar a intuição com objetividade.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56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694587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9- Todo ser humano precisa conhecer duas linguagens: a linguagem da sociedade e a linguagem dos sinais. Uma serve para a comunicação com os outros. A outra serve para entender as mensagens de Deus.</a:t>
            </a:r>
            <a:r>
              <a:rPr lang="pt-BR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 </a:t>
            </a:r>
            <a:endParaRPr lang="pt-BR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48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83308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10- Todo ser humano tem direito à busca da alegria, e entende-se por alegria algo que o deixa contente não necessariamente aquilo que deixa os outros contentes.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84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83308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11- Todo ser humano deve manter viva dentro de si a sagrada chama da loucura.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deve comportar-se como uma pessoa normal.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76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32594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12- São considerados faltas graves apenas os seguintes itens:</a:t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não respeitar o direito do próximo, deixar-se paralisar pelo medo, sentir-se culpado, achar que não merece o bom e o mal que lhe acontece na vida, e ser covarde. </a:t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/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Parágrafo 1 - amaremos nossos adversários, </a:t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mas não faremos alianças com eles. Foram colocados no nosso caminho para testar nossa espada, e merecem o respeito de nossa luta.</a:t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/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Parágrafo 2 - escolheremos nossos adversários.</a:t>
            </a:r>
            <a:br>
              <a:rPr lang="pt-BR" sz="20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7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49341" y="627534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13- Todas as religiões levam ao mesmo Deus,</a:t>
            </a:r>
            <a:b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todas merecem o mesmo respeito.</a:t>
            </a:r>
            <a:b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/>
            </a:r>
            <a:b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Parágrafo único - Um homem que escolhe uma religião, também está escolhendo uma maneira coletiva de adorar e compartilhar os mistérios.</a:t>
            </a:r>
            <a:b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Entretanto, ele é o único responsável por suas ações no Caminho, e não tem o direito de transferir para a religião </a:t>
            </a:r>
            <a:b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0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 responsabilidade de suas decisões. </a:t>
            </a:r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87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97158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14- Fica decretado o fim do muro que separa 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o sagrado do profano: a partir de agora, tudo é sagrado.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6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211008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15- Tudo que é feito no presente afeta o futuro por </a:t>
            </a:r>
            <a:r>
              <a:rPr lang="pt-BR" sz="2400" i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consequência, </a:t>
            </a: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e o passado por redenção. 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60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97158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Revogam-se as disposições em contrário.</a:t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/>
            </a:r>
            <a:b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</a:br>
            <a:r>
              <a:rPr lang="pt-BR" sz="2400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(PAULO COELHO)</a:t>
            </a:r>
            <a:endParaRPr lang="pt-BR" sz="2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05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195486"/>
            <a:ext cx="828092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C   R   É   D   I   T   O   S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Autoria do Texto:- Paulo Coelho.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Imagens:- Power Point.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Música:- Girassóis da Rússia – Henry Mancini.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Formatação:- Agenor Lopes de Moraes.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endParaRPr lang="pt-BR" sz="2000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Divulgação:-</a:t>
            </a:r>
          </a:p>
          <a:p>
            <a:endParaRPr lang="pt-BR" sz="20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  <a:p>
            <a:r>
              <a:rPr lang="pt-BR" sz="20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WWW.SERGRASAN.COM/NORMASILVEIRAMORAESSLIDES</a:t>
            </a:r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6372200" y="473199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Impact" pitchFamily="34" charset="0"/>
              </a:rPr>
              <a:t>28 de janeiro de 2014</a:t>
            </a:r>
            <a:endParaRPr lang="pt-B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34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pring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Primavera</Template>
  <TotalTime>283</TotalTime>
  <Words>295</Words>
  <Application>Microsoft Office PowerPoint</Application>
  <PresentationFormat>Apresentação na tela (16:9)</PresentationFormat>
  <Paragraphs>45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Spring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44</cp:revision>
  <dcterms:created xsi:type="dcterms:W3CDTF">2014-01-27T11:56:31Z</dcterms:created>
  <dcterms:modified xsi:type="dcterms:W3CDTF">2014-01-28T13:32:09Z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