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1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762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84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351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586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480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369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8482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6948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878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9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861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7B8FA-D105-457D-A76B-6DEBADE2BE31}" type="datetimeFigureOut">
              <a:rPr lang="pt-BR" smtClean="0"/>
              <a:t>20/09/2013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76753-BD53-4ECB-B519-1573AA853F1B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864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09" y="166255"/>
            <a:ext cx="11859491" cy="65254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415636" y="415636"/>
            <a:ext cx="1144385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u="sng" dirty="0" smtClean="0">
                <a:solidFill>
                  <a:srgbClr val="FFFF00"/>
                </a:solidFill>
              </a:rPr>
              <a:t>Falar do BEM não é dar lição de moral</a:t>
            </a:r>
          </a:p>
          <a:p>
            <a:pPr algn="ctr"/>
            <a:endParaRPr lang="pt-BR" sz="6000" dirty="0" smtClean="0">
              <a:solidFill>
                <a:schemeClr val="bg1"/>
              </a:solidFill>
            </a:endParaRPr>
          </a:p>
          <a:p>
            <a:pPr algn="ctr"/>
            <a:r>
              <a:rPr lang="pt-BR" sz="6000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hlinkClick r:id="rId4"/>
              </a:rPr>
              <a:t>WWW.SERGRASAN.COM/</a:t>
            </a:r>
            <a:endParaRPr lang="pt-BR" sz="5400" dirty="0" smtClean="0">
              <a:solidFill>
                <a:schemeClr val="bg1"/>
              </a:solidFill>
            </a:endParaRPr>
          </a:p>
          <a:p>
            <a:pPr algn="ctr"/>
            <a:r>
              <a:rPr lang="pt-BR" sz="5400" dirty="0" smtClean="0">
                <a:solidFill>
                  <a:schemeClr val="bg1"/>
                </a:solidFill>
              </a:rPr>
              <a:t>NORMASILVEIRAMORAESSLIDES</a:t>
            </a:r>
          </a:p>
          <a:p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44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plit orient="vert"/>
        <p:sndAc>
          <p:stSnd loop="1">
            <p:snd r:embed="rId2" name="Ave Maria on 1908 _Mira_ Music box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Ave Maria on 1908 _Mira_ Music box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6308" y="277091"/>
            <a:ext cx="11291455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Falar do Bem não é dar lição de moral</a:t>
            </a:r>
          </a:p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Autoria</a:t>
            </a:r>
          </a:p>
          <a:p>
            <a:r>
              <a:rPr lang="pt-BR" sz="54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</a:rPr>
              <a:t>Formatação</a:t>
            </a:r>
          </a:p>
          <a:p>
            <a:r>
              <a:rPr lang="pt-BR" sz="5400" b="1" dirty="0" smtClean="0">
                <a:solidFill>
                  <a:srgbClr val="FFFF00"/>
                </a:solidFill>
              </a:rPr>
              <a:t>Norma Aparecida Silveira de Moraes </a:t>
            </a:r>
          </a:p>
        </p:txBody>
      </p:sp>
    </p:spTree>
    <p:extLst>
      <p:ext uri="{BB962C8B-B14F-4D97-AF65-F5344CB8AC3E}">
        <p14:creationId xmlns:p14="http://schemas.microsoft.com/office/powerpoint/2010/main" val="318261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4045526"/>
            <a:ext cx="11014363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sz="4400" b="1" dirty="0">
                <a:solidFill>
                  <a:srgbClr val="FFFF00"/>
                </a:solidFill>
              </a:rPr>
              <a:t>Falar do bem é espalhar luz e otimismo</a:t>
            </a:r>
            <a:br>
              <a:rPr lang="pt-BR" sz="4400" b="1" dirty="0">
                <a:solidFill>
                  <a:srgbClr val="FFFF00"/>
                </a:solidFill>
              </a:rPr>
            </a:br>
            <a:r>
              <a:rPr lang="pt-BR" sz="4400" b="1" dirty="0">
                <a:solidFill>
                  <a:srgbClr val="FFFF00"/>
                </a:solidFill>
              </a:rPr>
              <a:t>É espantar o desafino e a dor</a:t>
            </a:r>
            <a:br>
              <a:rPr lang="pt-BR" sz="4400" b="1" dirty="0">
                <a:solidFill>
                  <a:srgbClr val="FFFF00"/>
                </a:solidFill>
              </a:rPr>
            </a:br>
            <a:r>
              <a:rPr lang="pt-BR" sz="4400" b="1" dirty="0">
                <a:solidFill>
                  <a:srgbClr val="FFFF00"/>
                </a:solidFill>
              </a:rPr>
              <a:t>É tentar ver uma luz no final do túnel</a:t>
            </a:r>
          </a:p>
          <a:p>
            <a: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808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84910" y="457199"/>
            <a:ext cx="115962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</a:rPr>
              <a:t>É crer com esperança em dias melhores</a:t>
            </a:r>
            <a:br>
              <a:rPr lang="pt-BR" sz="4000" b="1" dirty="0">
                <a:solidFill>
                  <a:srgbClr val="00B0F0"/>
                </a:solidFill>
              </a:rPr>
            </a:br>
            <a:r>
              <a:rPr lang="pt-BR" sz="4000" b="1" dirty="0">
                <a:solidFill>
                  <a:srgbClr val="00B0F0"/>
                </a:solidFill>
              </a:rPr>
              <a:t>É dançar ao som de uma música </a:t>
            </a:r>
            <a:r>
              <a:rPr lang="pt-BR" sz="4000" b="1" dirty="0" smtClean="0">
                <a:solidFill>
                  <a:srgbClr val="00B0F0"/>
                </a:solidFill>
              </a:rPr>
              <a:t>celestial</a:t>
            </a:r>
          </a:p>
          <a:p>
            <a:r>
              <a:rPr lang="pt-BR" sz="4000" b="1" dirty="0" smtClean="0">
                <a:solidFill>
                  <a:srgbClr val="00B0F0"/>
                </a:solidFill>
              </a:rPr>
              <a:t>CRER QUE O AMOR AINDA É A CHAVE DE TUDO</a:t>
            </a:r>
          </a:p>
          <a:p>
            <a:r>
              <a:rPr lang="pt-BR" sz="4000" b="1" dirty="0" smtClean="0">
                <a:solidFill>
                  <a:srgbClr val="00B0F0"/>
                </a:solidFill>
              </a:rPr>
              <a:t>QUE A´FÉ NO SAGRADO É A CONFIANÇA NO AMANHÃ SEGURO...</a:t>
            </a:r>
            <a:endParaRPr lang="pt-BR" sz="4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62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69272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928255"/>
            <a:ext cx="10293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fazer do trabalho o respeito humano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cativar corações duros ou sofridos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falar de amor onde há ódio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falar de bem onde há o mal</a:t>
            </a:r>
          </a:p>
        </p:txBody>
      </p:sp>
    </p:spTree>
    <p:extLst>
      <p:ext uri="{BB962C8B-B14F-4D97-AF65-F5344CB8AC3E}">
        <p14:creationId xmlns:p14="http://schemas.microsoft.com/office/powerpoint/2010/main" val="261154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812109"/>
            <a:ext cx="11222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falar de perdão onde há ira e inimigo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dar um sorriso para acalmar os ânimos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mostrar o caminho se souber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apontar direção onde não há esperança</a:t>
            </a:r>
          </a:p>
        </p:txBody>
      </p:sp>
    </p:spTree>
    <p:extLst>
      <p:ext uri="{BB962C8B-B14F-4D97-AF65-F5344CB8AC3E}">
        <p14:creationId xmlns:p14="http://schemas.microsoft.com/office/powerpoint/2010/main" val="92367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374073"/>
            <a:ext cx="103493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É mostrar o que há de bom no ser humano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É fazer você crer que pode realizar seu </a:t>
            </a:r>
            <a:r>
              <a:rPr lang="pt-BR" sz="4000" b="1" dirty="0" smtClean="0">
                <a:solidFill>
                  <a:srgbClr val="FFFF00"/>
                </a:solidFill>
              </a:rPr>
              <a:t>sonho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É respeitar a invidualidade de cada um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Dar exemplos que possam ser copiados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0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02425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17418" y="346364"/>
            <a:ext cx="112221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 afetividade </a:t>
            </a: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promover 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cidadania e inclusão.</a:t>
            </a: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desejar o bem sem olhar a quem</a:t>
            </a:r>
            <a:b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crer nas consequências e na responsabilidade </a:t>
            </a:r>
          </a:p>
        </p:txBody>
      </p:sp>
    </p:spTree>
    <p:extLst>
      <p:ext uri="{BB962C8B-B14F-4D97-AF65-F5344CB8AC3E}">
        <p14:creationId xmlns:p14="http://schemas.microsoft.com/office/powerpoint/2010/main" val="360259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1"/>
            <a:ext cx="12192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3" y="1233055"/>
            <a:ext cx="125660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7030A0"/>
                </a:solidFill>
              </a:rPr>
              <a:t>É dar amor sem esperar nada em troca</a:t>
            </a:r>
            <a:br>
              <a:rPr lang="pt-BR" sz="4000" b="1" dirty="0">
                <a:solidFill>
                  <a:srgbClr val="7030A0"/>
                </a:solidFill>
              </a:rPr>
            </a:br>
            <a:r>
              <a:rPr lang="pt-BR" sz="4000" b="1" dirty="0">
                <a:solidFill>
                  <a:srgbClr val="7030A0"/>
                </a:solidFill>
              </a:rPr>
              <a:t>É ser otimista até mesmo nas adversidades</a:t>
            </a:r>
            <a:br>
              <a:rPr lang="pt-BR" sz="4000" b="1" dirty="0">
                <a:solidFill>
                  <a:srgbClr val="7030A0"/>
                </a:solidFill>
              </a:rPr>
            </a:br>
            <a:r>
              <a:rPr lang="pt-BR" sz="4000" b="1" dirty="0">
                <a:solidFill>
                  <a:srgbClr val="7030A0"/>
                </a:solidFill>
              </a:rPr>
              <a:t>É crer que haverá novos tempos, novos </a:t>
            </a:r>
            <a:r>
              <a:rPr lang="pt-BR" sz="4000" b="1" dirty="0" smtClean="0">
                <a:solidFill>
                  <a:srgbClr val="7030A0"/>
                </a:solidFill>
              </a:rPr>
              <a:t>dias</a:t>
            </a:r>
          </a:p>
          <a:p>
            <a:r>
              <a:rPr lang="pt-BR" sz="4000" b="1" dirty="0" smtClean="0">
                <a:solidFill>
                  <a:srgbClr val="7030A0"/>
                </a:solidFill>
              </a:rPr>
              <a:t>Que tudo passa como uma nuvem que </a:t>
            </a:r>
          </a:p>
          <a:p>
            <a:r>
              <a:rPr lang="pt-BR" sz="4000" b="1" dirty="0" smtClean="0">
                <a:solidFill>
                  <a:srgbClr val="7030A0"/>
                </a:solidFill>
              </a:rPr>
              <a:t>deixa o sol voltar depois da tempestade</a:t>
            </a:r>
            <a:endParaRPr lang="pt-BR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21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263236"/>
            <a:ext cx="110974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É crer na salvação do planeta e fazer a parte </a:t>
            </a:r>
            <a:r>
              <a:rPr lang="pt-BR" sz="4000" b="1" dirty="0" smtClean="0">
                <a:solidFill>
                  <a:srgbClr val="FFC000"/>
                </a:solidFill>
              </a:rPr>
              <a:t>também; reciclando, sendo consciente.</a:t>
            </a:r>
            <a:r>
              <a:rPr lang="pt-BR" sz="4000" b="1" dirty="0">
                <a:solidFill>
                  <a:srgbClr val="FFC000"/>
                </a:solidFill>
              </a:rPr>
              <a:t/>
            </a:r>
            <a:br>
              <a:rPr lang="pt-BR" sz="4000" b="1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>É ter atitude e lutar pelo ideal sem prejudicar o </a:t>
            </a:r>
            <a:r>
              <a:rPr lang="pt-BR" sz="4000" b="1" dirty="0" smtClean="0">
                <a:solidFill>
                  <a:srgbClr val="FFC000"/>
                </a:solidFill>
              </a:rPr>
              <a:t>outro, não puxando o tapete, há lugar para todos.</a:t>
            </a:r>
            <a:r>
              <a:rPr lang="pt-BR" sz="4000" b="1" dirty="0">
                <a:solidFill>
                  <a:srgbClr val="FFC000"/>
                </a:solidFill>
              </a:rPr>
              <a:t/>
            </a:r>
            <a:br>
              <a:rPr lang="pt-BR" sz="4000" b="1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>É buscar </a:t>
            </a:r>
            <a:r>
              <a:rPr lang="pt-BR" sz="4000" b="1" dirty="0" smtClean="0">
                <a:solidFill>
                  <a:srgbClr val="FFC000"/>
                </a:solidFill>
              </a:rPr>
              <a:t>com ética o </a:t>
            </a:r>
            <a:r>
              <a:rPr lang="pt-BR" sz="4000" b="1" dirty="0">
                <a:solidFill>
                  <a:srgbClr val="FFC000"/>
                </a:solidFill>
              </a:rPr>
              <a:t>lugar ao sol que tem </a:t>
            </a:r>
            <a:r>
              <a:rPr lang="pt-BR" sz="4000" b="1" dirty="0" smtClean="0">
                <a:solidFill>
                  <a:srgbClr val="FFC000"/>
                </a:solidFill>
              </a:rPr>
              <a:t>direito.</a:t>
            </a:r>
            <a:endParaRPr lang="pt-BR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42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6" y="-193963"/>
            <a:ext cx="12192000" cy="705196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04109" y="1551710"/>
            <a:ext cx="104324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7030A0"/>
                </a:solidFill>
              </a:rPr>
              <a:t>É sonhar com coisas belas e buscá-las</a:t>
            </a:r>
            <a:br>
              <a:rPr lang="pt-BR" sz="4000" b="1" dirty="0">
                <a:solidFill>
                  <a:srgbClr val="7030A0"/>
                </a:solidFill>
              </a:rPr>
            </a:br>
            <a:r>
              <a:rPr lang="pt-BR" sz="4000" b="1" dirty="0">
                <a:solidFill>
                  <a:srgbClr val="7030A0"/>
                </a:solidFill>
              </a:rPr>
              <a:t>É crer no ser humano cada vez </a:t>
            </a:r>
            <a:r>
              <a:rPr lang="pt-BR" sz="4000" b="1" dirty="0" smtClean="0">
                <a:solidFill>
                  <a:srgbClr val="7030A0"/>
                </a:solidFill>
              </a:rPr>
              <a:t>melhor</a:t>
            </a:r>
          </a:p>
          <a:p>
            <a:r>
              <a:rPr lang="pt-BR" sz="4000" b="1" dirty="0" smtClean="0">
                <a:solidFill>
                  <a:srgbClr val="7030A0"/>
                </a:solidFill>
              </a:rPr>
              <a:t>A vida tem um leque de possibilidades.</a:t>
            </a:r>
          </a:p>
          <a:p>
            <a:r>
              <a:rPr lang="pt-BR" sz="4000" b="1" dirty="0" smtClean="0">
                <a:solidFill>
                  <a:srgbClr val="7030A0"/>
                </a:solidFill>
              </a:rPr>
              <a:t>Não perca oportunidades de aprender e também semear o que assimilou</a:t>
            </a:r>
            <a:endParaRPr lang="pt-BR" sz="4000" b="1" dirty="0">
              <a:solidFill>
                <a:srgbClr val="7030A0"/>
              </a:solidFill>
            </a:endParaRPr>
          </a:p>
          <a:p>
            <a:r>
              <a:rPr lang="pt-BR" sz="4000" b="1" dirty="0">
                <a:solidFill>
                  <a:srgbClr val="7030A0"/>
                </a:solidFill>
              </a:rPr>
              <a:t/>
            </a:r>
            <a:br>
              <a:rPr lang="pt-BR" sz="4000" b="1" dirty="0">
                <a:solidFill>
                  <a:srgbClr val="7030A0"/>
                </a:solidFill>
              </a:rPr>
            </a:br>
            <a:endParaRPr lang="pt-BR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93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374073"/>
            <a:ext cx="1156854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refletir com o erro para tomar atitude 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acertada, não julgar para não ser julgado. Não amaldiçoar porque a maldição volta...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gente aprende errando também...</a:t>
            </a:r>
          </a:p>
          <a:p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que fazemos tem consequências boas ou más, depende de nossas escolhas. </a:t>
            </a:r>
            <a:endParaRPr lang="pt-BR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930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89709" y="1828799"/>
            <a:ext cx="109866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É ser criança em alma de </a:t>
            </a:r>
            <a:r>
              <a:rPr lang="pt-BR" sz="4000" b="1" dirty="0" smtClean="0">
                <a:solidFill>
                  <a:srgbClr val="FFFF00"/>
                </a:solidFill>
              </a:rPr>
              <a:t>idoso, rir mais...</a:t>
            </a: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É ter o coração aberto ao </a:t>
            </a:r>
            <a:r>
              <a:rPr lang="pt-BR" sz="4000" b="1" dirty="0" smtClean="0">
                <a:solidFill>
                  <a:srgbClr val="FFFF00"/>
                </a:solidFill>
              </a:rPr>
              <a:t>novo.</a:t>
            </a: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É superar cada lição mesmo com </a:t>
            </a:r>
            <a:r>
              <a:rPr lang="pt-BR" sz="4000" b="1" dirty="0" smtClean="0">
                <a:solidFill>
                  <a:srgbClr val="FFFF00"/>
                </a:solidFill>
              </a:rPr>
              <a:t>dificuldade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E crer que enquanto há vida há esperança de felicidade.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5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71489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665018"/>
            <a:ext cx="1098665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É crer que vencerá cada crise existencial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É ver na beleza da natureza o que dita o Criador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É apreciar a arte e tudo quanto é belo no </a:t>
            </a:r>
            <a:r>
              <a:rPr lang="pt-BR" sz="4000" b="1" dirty="0" smtClean="0">
                <a:solidFill>
                  <a:schemeClr val="bg1"/>
                </a:solidFill>
              </a:rPr>
              <a:t>existir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Apreciar uma simples flor </a:t>
            </a:r>
            <a:r>
              <a:rPr lang="pt-BR" sz="4000" b="1" dirty="0" smtClean="0">
                <a:solidFill>
                  <a:schemeClr val="bg1"/>
                </a:solidFill>
              </a:rPr>
              <a:t>que pode </a:t>
            </a:r>
            <a:r>
              <a:rPr lang="pt-BR" sz="4000" b="1" dirty="0" smtClean="0">
                <a:solidFill>
                  <a:schemeClr val="bg1"/>
                </a:solidFill>
              </a:rPr>
              <a:t>acalmar e relaxar</a:t>
            </a:r>
          </a:p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72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399"/>
            <a:ext cx="12191999" cy="717665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399310" y="1427018"/>
            <a:ext cx="112637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lutar sempre pela saúde e harmonia plena</a:t>
            </a:r>
            <a:b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ter paz mesmo que haja guerra lá fora</a:t>
            </a:r>
            <a:b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fazer da dedicação o orgulho de viver a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Mesmo com limitações ou pobreza.</a:t>
            </a:r>
            <a:endParaRPr lang="pt-B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7369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70796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1828801"/>
            <a:ext cx="112637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É fazer do passado uma ponte segura para o presente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É subir cada degrau sem pisar no que está ainda embaixo</a:t>
            </a:r>
          </a:p>
        </p:txBody>
      </p:sp>
    </p:spTree>
    <p:extLst>
      <p:ext uri="{BB962C8B-B14F-4D97-AF65-F5344CB8AC3E}">
        <p14:creationId xmlns:p14="http://schemas.microsoft.com/office/powerpoint/2010/main" val="30010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095018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1565564"/>
            <a:ext cx="102662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falar do bem sem sentir-se omisso</a:t>
            </a:r>
            <a:b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ter gratidão a cada conquista e dormir em 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</a:t>
            </a:r>
          </a:p>
          <a:p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perdoar mesmo que o outro não queira o seu perdão, e abençoar mesmo que o outra lance maldição sobre você</a:t>
            </a:r>
          </a:p>
          <a:p>
            <a:endParaRPr lang="pt-BR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225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162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050143"/>
            <a:ext cx="108342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doar um tempinho para dar alegria ao outro</a:t>
            </a:r>
            <a:br>
              <a:rPr lang="pt-BR" sz="40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fazer feliz sua família com paz </a:t>
            </a:r>
            <a:r>
              <a:rPr lang="pt-BR" sz="40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interior</a:t>
            </a:r>
          </a:p>
          <a:p>
            <a:r>
              <a:rPr lang="pt-BR" sz="40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cultivar sua autoestima e elogiar o outro</a:t>
            </a:r>
          </a:p>
          <a:p>
            <a:r>
              <a:rPr lang="pt-BR" sz="4000" b="1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Fazer do autoconhecimento uma ponte para a evolução...</a:t>
            </a:r>
          </a:p>
          <a:p>
            <a:endParaRPr lang="pt-BR" sz="4000" b="1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282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095018" cy="72182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1662545"/>
            <a:ext cx="118872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fazer da confiança e lealdade um aliado</a:t>
            </a:r>
            <a:b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conquistar espaços e subir na escada da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vida.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Confiar e ter bons sentimentos e bons pensamentos, o bem atrai o bem. A ENERGIA POSITIVA CONSPIRA AO NOSSO FAVOR...</a:t>
            </a:r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09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7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568036"/>
            <a:ext cx="105987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não ser dono de ninguém e sim respeitar o espaço do outro</a:t>
            </a:r>
            <a:b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gostar de gente e amar a natureza e sua pureza</a:t>
            </a:r>
            <a:b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ensinar o AMOR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PAZ, 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</a:t>
            </a: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sperança</a:t>
            </a: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Justiça</a:t>
            </a: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Ética</a:t>
            </a:r>
            <a:r>
              <a:rPr lang="pt-B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Fé, 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erdade, Humildade, Paciência, Benevolência, Gratidão, Perdão,  </a:t>
            </a:r>
            <a:r>
              <a:rPr lang="pt-BR" sz="4000" dirty="0" smtClean="0"/>
              <a:t>...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48230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52400"/>
            <a:ext cx="12288982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4127" y="1717963"/>
            <a:ext cx="111667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É contemplar as coisas simples e saber ver a beleza escondida na simplicidade de cada vida, viver cada minuto com grande sabedoria. SE ESTÁ DOENTE, CRER NA CURA...</a:t>
            </a:r>
          </a:p>
          <a:p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41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1436" y="1122219"/>
            <a:ext cx="107372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saber calar na hora certa e ouvir com ouvidos do cuidado e compreensão, é não ter medo de falar sobre a descoberta da essência que habita cada pessoa.</a:t>
            </a:r>
          </a:p>
          <a:p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805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1898073"/>
            <a:ext cx="112360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É dar sem ficar esperando recompensa, cada um dá o que pode ou  sabe, e na vida há muitas lições para aprender com as páginas do </a:t>
            </a:r>
            <a:r>
              <a:rPr lang="pt-BR" sz="4000" b="1" dirty="0" smtClean="0">
                <a:solidFill>
                  <a:srgbClr val="FFFF00"/>
                </a:solidFill>
              </a:rPr>
              <a:t>destino, muitas vezes a recompensa vem de quem nem esperamos...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É a lei da vida: dás e receberás...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31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12192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49928" y="2757056"/>
            <a:ext cx="110420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saber que tudo é efêmero e que as crises existenciais vão  e vem, que fazem parte da condição humana, que o dinheiro não trás a felicidade verdadeira. A  alma necessita de alimentos que o dinheiro não pode comprar.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45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69411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8818" y="754366"/>
            <a:ext cx="1101436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dizer não ao preconceito, a arrogância e  ver na humildade a sabedoria e a pureza de sentimentos...</a:t>
            </a:r>
          </a:p>
          <a:p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******************************************</a:t>
            </a:r>
            <a:endParaRPr lang="pt-BR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(VIVA A PRIMAVERA, SALVE O DIA DA ÁRVORE...ESTAS LINDAS FLORES FORAM ME DADAS DE PRESENTE EM MEU PEQUENO JARDIM PELAS BENÇÃOS DE DEUS. SALVE...SALVE...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 DE SETEMBRO DE 2013</a:t>
            </a:r>
            <a:r>
              <a:rPr lang="pt-BR" sz="4000" dirty="0" smtClean="0">
                <a:solidFill>
                  <a:srgbClr val="FFC000"/>
                </a:solidFill>
              </a:rPr>
              <a:t> 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12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8" y="0"/>
            <a:ext cx="1138843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v</a:t>
            </a:r>
            <a:r>
              <a:rPr lang="pt-BR" sz="3600" b="1" dirty="0" smtClean="0">
                <a:solidFill>
                  <a:srgbClr val="002060"/>
                </a:solidFill>
              </a:rPr>
              <a:t>amos fazer a campanha</a:t>
            </a:r>
          </a:p>
          <a:p>
            <a:r>
              <a:rPr lang="pt-BR" sz="3600" b="1" dirty="0" smtClean="0">
                <a:solidFill>
                  <a:srgbClr val="002060"/>
                </a:solidFill>
              </a:rPr>
              <a:t>De trocar o mal pelo bem,  olhar o sol, 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F</a:t>
            </a:r>
            <a:r>
              <a:rPr lang="pt-BR" sz="3600" b="1" dirty="0" smtClean="0">
                <a:solidFill>
                  <a:srgbClr val="002060"/>
                </a:solidFill>
              </a:rPr>
              <a:t>azer uma prece para a humanidade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D</a:t>
            </a:r>
            <a:r>
              <a:rPr lang="pt-BR" sz="3600" b="1" dirty="0" smtClean="0">
                <a:solidFill>
                  <a:srgbClr val="002060"/>
                </a:solidFill>
              </a:rPr>
              <a:t>ar um bom dia, um sorriso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L</a:t>
            </a:r>
            <a:r>
              <a:rPr lang="pt-BR" sz="3600" b="1" dirty="0" smtClean="0">
                <a:solidFill>
                  <a:srgbClr val="002060"/>
                </a:solidFill>
              </a:rPr>
              <a:t>evantar o astral, que ajuda na superação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T</a:t>
            </a:r>
            <a:r>
              <a:rPr lang="pt-BR" sz="3600" b="1" dirty="0" smtClean="0">
                <a:solidFill>
                  <a:srgbClr val="002060"/>
                </a:solidFill>
              </a:rPr>
              <a:t>er mais fé e esperança, semear a paz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T</a:t>
            </a:r>
            <a:r>
              <a:rPr lang="pt-BR" sz="3600" b="1" dirty="0" smtClean="0">
                <a:solidFill>
                  <a:srgbClr val="002060"/>
                </a:solidFill>
              </a:rPr>
              <a:t>er mais união dentro da família, lar</a:t>
            </a:r>
          </a:p>
          <a:p>
            <a:r>
              <a:rPr lang="pt-BR" sz="3600" b="1" dirty="0" smtClean="0">
                <a:solidFill>
                  <a:srgbClr val="002060"/>
                </a:solidFill>
              </a:rPr>
              <a:t>Ter uma planta ou um animal de estimação</a:t>
            </a:r>
          </a:p>
          <a:p>
            <a:r>
              <a:rPr lang="pt-BR" sz="3600" b="1" dirty="0" smtClean="0">
                <a:solidFill>
                  <a:srgbClr val="002060"/>
                </a:solidFill>
              </a:rPr>
              <a:t>Fazer alguma coisa prazerosa com outras pessoas</a:t>
            </a:r>
          </a:p>
          <a:p>
            <a:r>
              <a:rPr lang="pt-BR" sz="3600" b="1" dirty="0" smtClean="0">
                <a:solidFill>
                  <a:srgbClr val="002060"/>
                </a:solidFill>
              </a:rPr>
              <a:t>Investir na relações interpessoais</a:t>
            </a:r>
          </a:p>
          <a:p>
            <a:r>
              <a:rPr lang="pt-BR" sz="3600" b="1" dirty="0" smtClean="0">
                <a:solidFill>
                  <a:srgbClr val="002060"/>
                </a:solidFill>
              </a:rPr>
              <a:t>Perdoar os outros e si mesmo</a:t>
            </a:r>
          </a:p>
          <a:p>
            <a:r>
              <a:rPr lang="pt-BR" sz="3600" b="1" dirty="0" smtClean="0">
                <a:solidFill>
                  <a:srgbClr val="002060"/>
                </a:solidFill>
              </a:rPr>
              <a:t>Ter gratidão por tudo que conquistou até agora... </a:t>
            </a:r>
          </a:p>
          <a:p>
            <a:endParaRPr lang="pt-B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57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277091"/>
            <a:ext cx="11166764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 smtClean="0">
                <a:hlinkClick r:id="rId4"/>
              </a:rPr>
              <a:t>www.sergrasan.com/</a:t>
            </a:r>
          </a:p>
          <a:p>
            <a:pPr algn="ctr"/>
            <a:r>
              <a:rPr lang="pt-BR" sz="4800" dirty="0" smtClean="0">
                <a:hlinkClick r:id="rId4"/>
              </a:rPr>
              <a:t>normasilveiramoraesslides</a:t>
            </a:r>
            <a:endParaRPr lang="pt-BR" sz="4800" dirty="0" smtClean="0"/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Autoria: Norma Aparecida silveira de Moraes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Apresentação: Norma Aparecida Silveira de Moraes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Imagens: Arquivo e fotos pessoais</a:t>
            </a: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Música</a:t>
            </a:r>
            <a:r>
              <a:rPr lang="pt-BR" sz="4000" b="1" u="sng" dirty="0" smtClean="0">
                <a:solidFill>
                  <a:srgbClr val="FFFF00"/>
                </a:solidFill>
              </a:rPr>
              <a:t>: Ave Maria </a:t>
            </a:r>
            <a:r>
              <a:rPr lang="pt-BR" sz="4000" b="1" u="sng" dirty="0" err="1" smtClean="0">
                <a:solidFill>
                  <a:srgbClr val="FFFF00"/>
                </a:solidFill>
              </a:rPr>
              <a:t>on</a:t>
            </a:r>
            <a:r>
              <a:rPr lang="pt-BR" sz="4000" b="1" u="sng" dirty="0" smtClean="0">
                <a:solidFill>
                  <a:srgbClr val="FFFF00"/>
                </a:solidFill>
              </a:rPr>
              <a:t> 1908- MIRA MUSIC BOX</a:t>
            </a:r>
            <a:endParaRPr lang="pt-BR" sz="4000" b="1" u="sng" dirty="0" smtClean="0">
              <a:solidFill>
                <a:srgbClr val="FFFF00"/>
              </a:solidFill>
            </a:endParaRPr>
          </a:p>
          <a:p>
            <a:r>
              <a:rPr lang="pt-BR" sz="4000" b="1" u="sng" dirty="0" smtClean="0">
                <a:solidFill>
                  <a:srgbClr val="FFFF00"/>
                </a:solidFill>
              </a:rPr>
              <a:t>ENERGIA POSITIVA, BONS SENTIMENTOS E BONS PENSAMENTOS A TODOS, COM  TODA BENÇÃO DOS MESTRES CÓSMICOS...</a:t>
            </a:r>
          </a:p>
          <a:p>
            <a:endParaRPr lang="pt-BR" b="1" u="sng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53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:split orient="vert"/>
        <p:sndAc>
          <p:stSnd loop="1">
            <p:snd r:embed="rId2" name="Ave Maria on 1908 _Mira_ Music box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ve Maria on 1908 _Mira_ Music box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563</Words>
  <Application>Microsoft Office PowerPoint</Application>
  <PresentationFormat>Widescreen</PresentationFormat>
  <Paragraphs>82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32</cp:revision>
  <dcterms:created xsi:type="dcterms:W3CDTF">2013-09-19T21:52:13Z</dcterms:created>
  <dcterms:modified xsi:type="dcterms:W3CDTF">2013-09-20T13:35:00Z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