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6" r:id="rId11"/>
    <p:sldId id="267" r:id="rId12"/>
    <p:sldId id="264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8" r:id="rId23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76" d="100"/>
          <a:sy n="76" d="100"/>
        </p:scale>
        <p:origin x="138" y="9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187695-C073-4D3E-8B76-DA92DBB0027A}" type="datetimeFigureOut">
              <a:rPr lang="pt-BR" smtClean="0"/>
              <a:t>08/09/2013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57D621-F7D4-4D09-A701-7AA28C11B621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559364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  <p:sndAc>
          <p:endSnd/>
        </p:sndAc>
      </p:transition>
    </mc:Choice>
    <mc:Fallback xmlns="">
      <p:transition spd="slow" advClick="0" advTm="8000">
        <p:split orient="vert"/>
        <p:sndAc>
          <p:endSnd/>
        </p:sndAc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187695-C073-4D3E-8B76-DA92DBB0027A}" type="datetimeFigureOut">
              <a:rPr lang="pt-BR" smtClean="0"/>
              <a:t>08/09/2013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57D621-F7D4-4D09-A701-7AA28C11B621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470015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  <p:sndAc>
          <p:endSnd/>
        </p:sndAc>
      </p:transition>
    </mc:Choice>
    <mc:Fallback xmlns="">
      <p:transition spd="slow" advClick="0" advTm="8000">
        <p:split orient="vert"/>
        <p:sndAc>
          <p:endSnd/>
        </p:sndAc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187695-C073-4D3E-8B76-DA92DBB0027A}" type="datetimeFigureOut">
              <a:rPr lang="pt-BR" smtClean="0"/>
              <a:t>08/09/2013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57D621-F7D4-4D09-A701-7AA28C11B621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103829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  <p:sndAc>
          <p:endSnd/>
        </p:sndAc>
      </p:transition>
    </mc:Choice>
    <mc:Fallback xmlns="">
      <p:transition spd="slow" advClick="0" advTm="8000">
        <p:split orient="vert"/>
        <p:sndAc>
          <p:endSnd/>
        </p:sndAc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187695-C073-4D3E-8B76-DA92DBB0027A}" type="datetimeFigureOut">
              <a:rPr lang="pt-BR" smtClean="0"/>
              <a:t>08/09/2013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57D621-F7D4-4D09-A701-7AA28C11B621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54620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  <p:sndAc>
          <p:endSnd/>
        </p:sndAc>
      </p:transition>
    </mc:Choice>
    <mc:Fallback xmlns="">
      <p:transition spd="slow" advClick="0" advTm="8000">
        <p:split orient="vert"/>
        <p:sndAc>
          <p:endSnd/>
        </p:sndAc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187695-C073-4D3E-8B76-DA92DBB0027A}" type="datetimeFigureOut">
              <a:rPr lang="pt-BR" smtClean="0"/>
              <a:t>08/09/2013</a:t>
            </a:fld>
            <a:endParaRPr lang="pt-BR" dirty="0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57D621-F7D4-4D09-A701-7AA28C11B621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34893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  <p:sndAc>
          <p:endSnd/>
        </p:sndAc>
      </p:transition>
    </mc:Choice>
    <mc:Fallback xmlns="">
      <p:transition spd="slow" advClick="0" advTm="8000">
        <p:split orient="vert"/>
        <p:sndAc>
          <p:endSnd/>
        </p:sndAc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187695-C073-4D3E-8B76-DA92DBB0027A}" type="datetimeFigureOut">
              <a:rPr lang="pt-BR" smtClean="0"/>
              <a:t>08/09/2013</a:t>
            </a:fld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57D621-F7D4-4D09-A701-7AA28C11B621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102134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  <p:sndAc>
          <p:endSnd/>
        </p:sndAc>
      </p:transition>
    </mc:Choice>
    <mc:Fallback xmlns="">
      <p:transition spd="slow" advClick="0" advTm="8000">
        <p:split orient="vert"/>
        <p:sndAc>
          <p:endSnd/>
        </p:sndAc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187695-C073-4D3E-8B76-DA92DBB0027A}" type="datetimeFigureOut">
              <a:rPr lang="pt-BR" smtClean="0"/>
              <a:t>08/09/2013</a:t>
            </a:fld>
            <a:endParaRPr lang="pt-BR" dirty="0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57D621-F7D4-4D09-A701-7AA28C11B621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073869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  <p:sndAc>
          <p:endSnd/>
        </p:sndAc>
      </p:transition>
    </mc:Choice>
    <mc:Fallback xmlns="">
      <p:transition spd="slow" advClick="0" advTm="8000">
        <p:split orient="vert"/>
        <p:sndAc>
          <p:endSnd/>
        </p:sndAc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187695-C073-4D3E-8B76-DA92DBB0027A}" type="datetimeFigureOut">
              <a:rPr lang="pt-BR" smtClean="0"/>
              <a:t>08/09/2013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57D621-F7D4-4D09-A701-7AA28C11B621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453463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  <p:sndAc>
          <p:endSnd/>
        </p:sndAc>
      </p:transition>
    </mc:Choice>
    <mc:Fallback xmlns="">
      <p:transition spd="slow" advClick="0" advTm="8000">
        <p:split orient="vert"/>
        <p:sndAc>
          <p:endSnd/>
        </p:sndAc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187695-C073-4D3E-8B76-DA92DBB0027A}" type="datetimeFigureOut">
              <a:rPr lang="pt-BR" smtClean="0"/>
              <a:t>08/09/2013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57D621-F7D4-4D09-A701-7AA28C11B621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022617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  <p:sndAc>
          <p:endSnd/>
        </p:sndAc>
      </p:transition>
    </mc:Choice>
    <mc:Fallback xmlns="">
      <p:transition spd="slow" advClick="0" advTm="8000">
        <p:split orient="vert"/>
        <p:sndAc>
          <p:endSnd/>
        </p:sndAc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187695-C073-4D3E-8B76-DA92DBB0027A}" type="datetimeFigureOut">
              <a:rPr lang="pt-BR" smtClean="0"/>
              <a:t>08/09/2013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57D621-F7D4-4D09-A701-7AA28C11B621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181020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  <p:sndAc>
          <p:endSnd/>
        </p:sndAc>
      </p:transition>
    </mc:Choice>
    <mc:Fallback xmlns="">
      <p:transition spd="slow" advClick="0" advTm="8000">
        <p:split orient="vert"/>
        <p:sndAc>
          <p:endSnd/>
        </p:sndAc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187695-C073-4D3E-8B76-DA92DBB0027A}" type="datetimeFigureOut">
              <a:rPr lang="pt-BR" smtClean="0"/>
              <a:t>08/09/2013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57D621-F7D4-4D09-A701-7AA28C11B621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669537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  <p:sndAc>
          <p:endSnd/>
        </p:sndAc>
      </p:transition>
    </mc:Choice>
    <mc:Fallback xmlns="">
      <p:transition spd="slow" advClick="0" advTm="8000">
        <p:split orient="vert"/>
        <p:sndAc>
          <p:endSnd/>
        </p:sndAc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187695-C073-4D3E-8B76-DA92DBB0027A}" type="datetimeFigureOut">
              <a:rPr lang="pt-BR" smtClean="0"/>
              <a:t>08/09/2013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57D621-F7D4-4D09-A701-7AA28C11B621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7654317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  <p:sndAc>
          <p:endSnd/>
        </p:sndAc>
      </p:transition>
    </mc:Choice>
    <mc:Fallback xmlns="">
      <p:transition spd="slow" advClick="0" advTm="8000">
        <p:split orient="vert"/>
        <p:sndAc>
          <p:endSnd/>
        </p:sndAc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png"/><Relationship Id="rId5" Type="http://schemas.openxmlformats.org/officeDocument/2006/relationships/hyperlink" Target="http://www.sergrasan.com/NORMASILVEIRAMORAESSLIDES" TargetMode="External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ontarfotoaki.com.br/" TargetMode="External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0109" y="-124691"/>
            <a:ext cx="12372109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1219200" y="582712"/>
            <a:ext cx="10169237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u="sng" dirty="0" smtClean="0">
                <a:solidFill>
                  <a:srgbClr val="FFFF00"/>
                </a:solidFill>
              </a:rPr>
              <a:t>MEU ESTIL0 DE SER NO MUNDO CIRCUNDANTE</a:t>
            </a:r>
          </a:p>
          <a:p>
            <a:r>
              <a:rPr lang="pt-BR" sz="3600" b="1" u="sng" dirty="0" smtClean="0">
                <a:solidFill>
                  <a:srgbClr val="FFFF00"/>
                </a:solidFill>
              </a:rPr>
              <a:t>(Norma Aparecida Silveira de Moraes)</a:t>
            </a:r>
          </a:p>
          <a:p>
            <a:endParaRPr lang="pt-BR" sz="3600" b="1" u="sng" dirty="0">
              <a:solidFill>
                <a:srgbClr val="FFFF00"/>
              </a:solidFill>
            </a:endParaRPr>
          </a:p>
          <a:p>
            <a:r>
              <a:rPr lang="pt-BR" sz="3600" b="1" u="sng" dirty="0" smtClean="0">
                <a:solidFill>
                  <a:srgbClr val="FFFF00"/>
                </a:solidFill>
              </a:rPr>
              <a:t>“No palco da vida, cada um escreve a sua história e sua subjetividade, representando cada papel em cada momento do existir no mundo...”</a:t>
            </a:r>
            <a:endParaRPr lang="pt-BR" sz="3600" b="1" u="sng" dirty="0">
              <a:solidFill>
                <a:srgbClr val="FFFF00"/>
              </a:solidFill>
            </a:endParaRPr>
          </a:p>
          <a:p>
            <a:endParaRPr lang="pt-BR" sz="3600" b="1" u="sng" dirty="0" smtClean="0">
              <a:solidFill>
                <a:srgbClr val="FFFF00"/>
              </a:solidFill>
            </a:endParaRPr>
          </a:p>
          <a:p>
            <a:pPr algn="ctr"/>
            <a:r>
              <a:rPr lang="pt-BR" sz="3200" b="1" u="sng" dirty="0" smtClean="0">
                <a:solidFill>
                  <a:srgbClr val="FF0000"/>
                </a:solidFill>
              </a:rPr>
              <a:t>DIVULGAÇÃO</a:t>
            </a:r>
          </a:p>
          <a:p>
            <a:pPr algn="ctr"/>
            <a:r>
              <a:rPr lang="pt-BR" sz="4000" b="1" dirty="0" smtClean="0">
                <a:hlinkClick r:id="rId5"/>
              </a:rPr>
              <a:t>WWW.SERGRASAN.COM/</a:t>
            </a:r>
          </a:p>
          <a:p>
            <a:pPr algn="ctr"/>
            <a:r>
              <a:rPr lang="pt-BR" sz="4000" b="1" dirty="0" smtClean="0">
                <a:hlinkClick r:id="rId5"/>
              </a:rPr>
              <a:t>NORMASILVEIRAMORAESSLIDES</a:t>
            </a:r>
            <a:endParaRPr lang="pt-BR" sz="4000" b="1" dirty="0" smtClean="0"/>
          </a:p>
          <a:p>
            <a:endParaRPr lang="pt-BR" sz="3200" dirty="0"/>
          </a:p>
        </p:txBody>
      </p:sp>
      <p:pic>
        <p:nvPicPr>
          <p:cNvPr id="7" name="Almir_Sater_tocando_em_frent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8837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  <p:sndAc>
          <p:endSnd/>
        </p:sndAc>
      </p:transition>
    </mc:Choice>
    <mc:Fallback xmlns="">
      <p:transition spd="slow" advClick="0" advTm="8000">
        <p:split orient="vert"/>
        <p:sndAc>
          <p:endSnd/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454727" y="748145"/>
            <a:ext cx="960120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i="1" dirty="0">
                <a:solidFill>
                  <a:srgbClr val="7030A0"/>
                </a:solidFill>
              </a:rPr>
              <a:t>M</a:t>
            </a:r>
            <a:r>
              <a:rPr lang="pt-BR" sz="3200" b="1" i="1" u="sng" dirty="0">
                <a:solidFill>
                  <a:srgbClr val="7030A0"/>
                </a:solidFill>
              </a:rPr>
              <a:t>EU ESTILO; SER SIMPLES ASSIM ...</a:t>
            </a:r>
            <a:endParaRPr lang="pt-BR" sz="3200" b="1" dirty="0">
              <a:solidFill>
                <a:srgbClr val="7030A0"/>
              </a:solidFill>
            </a:endParaRPr>
          </a:p>
          <a:p>
            <a:r>
              <a:rPr lang="pt-BR" sz="3200" b="1" u="sng" dirty="0">
                <a:solidFill>
                  <a:srgbClr val="7030A0"/>
                </a:solidFill>
              </a:rPr>
              <a:t>Autoria: Norma Aparecida Silveira de Moraes </a:t>
            </a:r>
            <a:endParaRPr lang="pt-BR" sz="3200" b="1" dirty="0">
              <a:solidFill>
                <a:srgbClr val="7030A0"/>
              </a:solidFill>
            </a:endParaRPr>
          </a:p>
          <a:p>
            <a:endParaRPr lang="pt-BR" sz="3200" b="1" dirty="0" smtClean="0">
              <a:solidFill>
                <a:srgbClr val="7030A0"/>
              </a:solidFill>
            </a:endParaRPr>
          </a:p>
          <a:p>
            <a:r>
              <a:rPr lang="pt-BR" sz="3200" b="1" dirty="0" smtClean="0">
                <a:solidFill>
                  <a:srgbClr val="7030A0"/>
                </a:solidFill>
              </a:rPr>
              <a:t>Cada </a:t>
            </a:r>
            <a:r>
              <a:rPr lang="pt-BR" sz="3200" b="1" dirty="0">
                <a:solidFill>
                  <a:srgbClr val="7030A0"/>
                </a:solidFill>
              </a:rPr>
              <a:t>pessoa tem seu estilo</a:t>
            </a:r>
          </a:p>
          <a:p>
            <a:r>
              <a:rPr lang="pt-BR" sz="3200" b="1" dirty="0">
                <a:solidFill>
                  <a:srgbClr val="7030A0"/>
                </a:solidFill>
              </a:rPr>
              <a:t>Seu jeito bem peculiar de viver e Ser</a:t>
            </a:r>
          </a:p>
          <a:p>
            <a:r>
              <a:rPr lang="pt-BR" sz="3200" b="1" dirty="0">
                <a:solidFill>
                  <a:srgbClr val="7030A0"/>
                </a:solidFill>
              </a:rPr>
              <a:t>Uns são guiados mais com a razão</a:t>
            </a:r>
          </a:p>
          <a:p>
            <a:r>
              <a:rPr lang="pt-BR" sz="3200" b="1" dirty="0">
                <a:solidFill>
                  <a:srgbClr val="7030A0"/>
                </a:solidFill>
              </a:rPr>
              <a:t>Apostam na maneira de Ter</a:t>
            </a:r>
          </a:p>
        </p:txBody>
      </p:sp>
      <p:pic>
        <p:nvPicPr>
          <p:cNvPr id="4" name="Almir_Sater_tocando_em_frent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333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  <p:sndAc>
          <p:endSnd/>
        </p:sndAc>
      </p:transition>
    </mc:Choice>
    <mc:Fallback xmlns="">
      <p:transition spd="slow" advClick="0" advTm="8000">
        <p:split orient="vert"/>
        <p:sndAc>
          <p:endSnd/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315467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1537855" y="1080655"/>
            <a:ext cx="9712036" cy="49045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dirty="0"/>
          </a:p>
        </p:txBody>
      </p:sp>
      <p:sp>
        <p:nvSpPr>
          <p:cNvPr id="5" name="CaixaDeTexto 4"/>
          <p:cNvSpPr txBox="1"/>
          <p:nvPr/>
        </p:nvSpPr>
        <p:spPr>
          <a:xfrm>
            <a:off x="1690255" y="1233055"/>
            <a:ext cx="971203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Eu Sou o que Sou, simples assim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Aposto no estilo intrínseco de Ser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Alma e sentimentos à flor da pele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Tudo junto e misturado no aprender</a:t>
            </a:r>
          </a:p>
        </p:txBody>
      </p:sp>
    </p:spTree>
    <p:extLst>
      <p:ext uri="{BB962C8B-B14F-4D97-AF65-F5344CB8AC3E}">
        <p14:creationId xmlns:p14="http://schemas.microsoft.com/office/powerpoint/2010/main" val="1711093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  <p:sndAc>
          <p:endSnd/>
        </p:sndAc>
      </p:transition>
    </mc:Choice>
    <mc:Fallback xmlns="">
      <p:transition spd="slow" advClick="0" advTm="8000">
        <p:split orient="vert"/>
        <p:sndAc>
          <p:endSnd/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0838"/>
            <a:ext cx="12192000" cy="6968837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244436" y="1136073"/>
            <a:ext cx="7786255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FF0000"/>
                </a:solidFill>
              </a:rPr>
              <a:t>O que move a minha vida</a:t>
            </a:r>
          </a:p>
          <a:p>
            <a:r>
              <a:rPr lang="pt-BR" sz="3200" b="1" dirty="0">
                <a:solidFill>
                  <a:srgbClr val="FF0000"/>
                </a:solidFill>
              </a:rPr>
              <a:t>É a razão do coração</a:t>
            </a:r>
          </a:p>
          <a:p>
            <a:r>
              <a:rPr lang="pt-BR" sz="3200" b="1" dirty="0">
                <a:solidFill>
                  <a:srgbClr val="FF0000"/>
                </a:solidFill>
              </a:rPr>
              <a:t>Muitas vezes saio perdendo</a:t>
            </a:r>
          </a:p>
          <a:p>
            <a:r>
              <a:rPr lang="pt-BR" sz="3200" b="1" dirty="0">
                <a:solidFill>
                  <a:srgbClr val="FF0000"/>
                </a:solidFill>
              </a:rPr>
              <a:t>Por me levar pela emoção</a:t>
            </a:r>
          </a:p>
        </p:txBody>
      </p:sp>
    </p:spTree>
    <p:extLst>
      <p:ext uri="{BB962C8B-B14F-4D97-AF65-F5344CB8AC3E}">
        <p14:creationId xmlns:p14="http://schemas.microsoft.com/office/powerpoint/2010/main" val="3497133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  <p:sndAc>
          <p:endSnd/>
        </p:sndAc>
      </p:transition>
    </mc:Choice>
    <mc:Fallback xmlns="">
      <p:transition spd="slow" advClick="0" advTm="8000">
        <p:split orient="vert"/>
        <p:sndAc>
          <p:endSnd/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93964"/>
            <a:ext cx="12593782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2466108" y="623455"/>
            <a:ext cx="8963891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FFFF00"/>
                </a:solidFill>
              </a:rPr>
              <a:t>Na </a:t>
            </a:r>
            <a:r>
              <a:rPr lang="pt-BR" sz="3200" b="1" dirty="0" smtClean="0">
                <a:solidFill>
                  <a:srgbClr val="FFFF00"/>
                </a:solidFill>
              </a:rPr>
              <a:t>emoção; aberta </a:t>
            </a:r>
            <a:r>
              <a:rPr lang="pt-BR" sz="3200" b="1" dirty="0">
                <a:solidFill>
                  <a:srgbClr val="FFFF00"/>
                </a:solidFill>
              </a:rPr>
              <a:t>apresento meu </a:t>
            </a:r>
            <a:r>
              <a:rPr lang="pt-BR" sz="3200" b="1" dirty="0" smtClean="0">
                <a:solidFill>
                  <a:srgbClr val="FFFF00"/>
                </a:solidFill>
              </a:rPr>
              <a:t>estilo.</a:t>
            </a:r>
            <a:endParaRPr lang="pt-BR" sz="3200" b="1" dirty="0">
              <a:solidFill>
                <a:srgbClr val="FFFF00"/>
              </a:solidFill>
            </a:endParaRPr>
          </a:p>
          <a:p>
            <a:r>
              <a:rPr lang="pt-BR" sz="3200" b="1" dirty="0" smtClean="0">
                <a:solidFill>
                  <a:srgbClr val="FFFF00"/>
                </a:solidFill>
              </a:rPr>
              <a:t>Tão </a:t>
            </a:r>
            <a:r>
              <a:rPr lang="pt-BR" sz="3200" b="1" dirty="0">
                <a:solidFill>
                  <a:srgbClr val="FFFF00"/>
                </a:solidFill>
              </a:rPr>
              <a:t>diferente, mas simples também</a:t>
            </a:r>
          </a:p>
          <a:p>
            <a:r>
              <a:rPr lang="pt-BR" sz="3200" b="1" dirty="0">
                <a:solidFill>
                  <a:srgbClr val="FFFF00"/>
                </a:solidFill>
              </a:rPr>
              <a:t>Sou brega, não </a:t>
            </a:r>
            <a:r>
              <a:rPr lang="pt-BR" sz="3200" b="1" dirty="0" smtClean="0">
                <a:solidFill>
                  <a:srgbClr val="FFFF00"/>
                </a:solidFill>
              </a:rPr>
              <a:t>sei ser chique, </a:t>
            </a:r>
            <a:r>
              <a:rPr lang="pt-BR" sz="3200" b="1" dirty="0">
                <a:solidFill>
                  <a:srgbClr val="FFFF00"/>
                </a:solidFill>
              </a:rPr>
              <a:t>porque não </a:t>
            </a:r>
            <a:r>
              <a:rPr lang="pt-BR" sz="3200" b="1" dirty="0" smtClean="0">
                <a:solidFill>
                  <a:srgbClr val="FFFF00"/>
                </a:solidFill>
              </a:rPr>
              <a:t>sou...</a:t>
            </a:r>
            <a:endParaRPr lang="pt-BR" sz="3200" b="1" dirty="0">
              <a:solidFill>
                <a:srgbClr val="FFFF00"/>
              </a:solidFill>
            </a:endParaRPr>
          </a:p>
          <a:p>
            <a:r>
              <a:rPr lang="pt-BR" sz="3200" b="1" dirty="0">
                <a:solidFill>
                  <a:srgbClr val="FFFF00"/>
                </a:solidFill>
              </a:rPr>
              <a:t>Não </a:t>
            </a:r>
            <a:r>
              <a:rPr lang="pt-BR" sz="3200" b="1" dirty="0" smtClean="0">
                <a:solidFill>
                  <a:srgbClr val="FFFF00"/>
                </a:solidFill>
              </a:rPr>
              <a:t>obstante, </a:t>
            </a:r>
            <a:r>
              <a:rPr lang="pt-BR" sz="3200" b="1" dirty="0">
                <a:solidFill>
                  <a:srgbClr val="FFFF00"/>
                </a:solidFill>
              </a:rPr>
              <a:t>alma </a:t>
            </a:r>
            <a:r>
              <a:rPr lang="pt-BR" sz="3200" b="1" dirty="0" smtClean="0">
                <a:solidFill>
                  <a:srgbClr val="FFFF00"/>
                </a:solidFill>
              </a:rPr>
              <a:t>raiz da </a:t>
            </a:r>
            <a:r>
              <a:rPr lang="pt-BR" sz="3200" b="1" dirty="0">
                <a:solidFill>
                  <a:srgbClr val="FFFF00"/>
                </a:solidFill>
              </a:rPr>
              <a:t>terra porém</a:t>
            </a:r>
          </a:p>
          <a:p>
            <a:r>
              <a:rPr lang="pt-BR" sz="3200" b="1" dirty="0">
                <a:solidFill>
                  <a:srgbClr val="FFFF00"/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930892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  <p:sndAc>
          <p:endSnd/>
        </p:sndAc>
      </p:transition>
    </mc:Choice>
    <mc:Fallback xmlns="">
      <p:transition spd="slow" advClick="0" advTm="8000">
        <p:split orient="vert"/>
        <p:sndAc>
          <p:endSnd/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358255" cy="7065818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1607127" y="872836"/>
            <a:ext cx="1026621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Não consigo copiar ou obedecer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Regras impostas corretas por quem ensina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Na hora de executar 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Da alma brota algo que difere </a:t>
            </a:r>
            <a:r>
              <a:rPr lang="pt-BR" sz="3200" b="1" dirty="0" smtClean="0">
                <a:solidFill>
                  <a:schemeClr val="bg1"/>
                </a:solidFill>
              </a:rPr>
              <a:t>ou cria em </a:t>
            </a:r>
            <a:r>
              <a:rPr lang="pt-BR" sz="3200" b="1" dirty="0">
                <a:solidFill>
                  <a:schemeClr val="bg1"/>
                </a:solidFill>
              </a:rPr>
              <a:t>cima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540160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  <p:sndAc>
          <p:endSnd/>
        </p:sndAc>
      </p:transition>
    </mc:Choice>
    <mc:Fallback xmlns="">
      <p:transition spd="slow" advClick="0" advTm="8000">
        <p:split orient="vert"/>
        <p:sndAc>
          <p:endSnd/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836" y="-110838"/>
            <a:ext cx="12538363" cy="6968838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1454727" y="858982"/>
            <a:ext cx="9933709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7030A0"/>
                </a:solidFill>
              </a:rPr>
              <a:t>Amo admirar coisas </a:t>
            </a:r>
            <a:r>
              <a:rPr lang="pt-BR" sz="3200" b="1" dirty="0" smtClean="0">
                <a:solidFill>
                  <a:srgbClr val="7030A0"/>
                </a:solidFill>
              </a:rPr>
              <a:t>belas...</a:t>
            </a:r>
            <a:endParaRPr lang="pt-BR" sz="3200" b="1" dirty="0">
              <a:solidFill>
                <a:srgbClr val="7030A0"/>
              </a:solidFill>
            </a:endParaRPr>
          </a:p>
          <a:p>
            <a:r>
              <a:rPr lang="pt-BR" sz="3200" b="1" dirty="0">
                <a:solidFill>
                  <a:srgbClr val="7030A0"/>
                </a:solidFill>
              </a:rPr>
              <a:t>Fico horas encantada tremendo de emoção</a:t>
            </a:r>
          </a:p>
          <a:p>
            <a:r>
              <a:rPr lang="pt-BR" sz="3200" b="1" dirty="0">
                <a:solidFill>
                  <a:srgbClr val="7030A0"/>
                </a:solidFill>
              </a:rPr>
              <a:t>Meus sentimentos sem controle</a:t>
            </a:r>
          </a:p>
          <a:p>
            <a:r>
              <a:rPr lang="pt-BR" sz="3200" b="1" dirty="0">
                <a:solidFill>
                  <a:srgbClr val="7030A0"/>
                </a:solidFill>
              </a:rPr>
              <a:t>Por vezes ponho a chorar de comoção</a:t>
            </a:r>
          </a:p>
          <a:p>
            <a:r>
              <a:rPr lang="pt-BR" sz="3200" b="1" dirty="0">
                <a:solidFill>
                  <a:srgbClr val="7030A0"/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626326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  <p:sndAc>
          <p:endSnd/>
        </p:sndAc>
      </p:transition>
    </mc:Choice>
    <mc:Fallback xmlns="">
      <p:transition spd="slow" advClick="0" advTm="8000">
        <p:split orient="vert"/>
        <p:sndAc>
          <p:endSnd/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80110"/>
            <a:ext cx="12192000" cy="703810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427018" y="748145"/>
            <a:ext cx="9628909" cy="51954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dirty="0"/>
          </a:p>
        </p:txBody>
      </p:sp>
      <p:sp>
        <p:nvSpPr>
          <p:cNvPr id="5" name="CaixaDeTexto 4"/>
          <p:cNvSpPr txBox="1"/>
          <p:nvPr/>
        </p:nvSpPr>
        <p:spPr>
          <a:xfrm>
            <a:off x="1565564" y="748145"/>
            <a:ext cx="9227127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smtClean="0">
                <a:solidFill>
                  <a:schemeClr val="bg1"/>
                </a:solidFill>
              </a:rPr>
              <a:t>Como poeta minha alma avisa</a:t>
            </a:r>
          </a:p>
          <a:p>
            <a:r>
              <a:rPr lang="pt-BR" sz="3200" b="1" dirty="0" smtClean="0">
                <a:solidFill>
                  <a:schemeClr val="bg1"/>
                </a:solidFill>
              </a:rPr>
              <a:t>Dita o que eu vou escrever</a:t>
            </a:r>
          </a:p>
          <a:p>
            <a:r>
              <a:rPr lang="pt-BR" sz="3200" b="1" dirty="0" smtClean="0">
                <a:solidFill>
                  <a:schemeClr val="bg1"/>
                </a:solidFill>
              </a:rPr>
              <a:t>Não adianta ir por teorias</a:t>
            </a:r>
          </a:p>
          <a:p>
            <a:r>
              <a:rPr lang="pt-BR" sz="3200" b="1" dirty="0" smtClean="0">
                <a:solidFill>
                  <a:schemeClr val="bg1"/>
                </a:solidFill>
              </a:rPr>
              <a:t>Porque é assim que ela sabe viver</a:t>
            </a:r>
          </a:p>
          <a:p>
            <a:endParaRPr lang="pt-BR" sz="3200" b="1" dirty="0" smtClean="0">
              <a:solidFill>
                <a:schemeClr val="bg1"/>
              </a:solidFill>
            </a:endParaRPr>
          </a:p>
          <a:p>
            <a:endParaRPr lang="pt-BR" dirty="0" smtClean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364225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  <p:sndAc>
          <p:endSnd/>
        </p:sndAc>
      </p:transition>
    </mc:Choice>
    <mc:Fallback xmlns="">
      <p:transition spd="slow" advClick="0" advTm="8000">
        <p:split orient="vert"/>
        <p:sndAc>
          <p:endSnd/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07818"/>
            <a:ext cx="12288982" cy="7065818"/>
          </a:xfrm>
          <a:prstGeom prst="rect">
            <a:avLst/>
          </a:prstGeom>
        </p:spPr>
      </p:pic>
      <p:sp>
        <p:nvSpPr>
          <p:cNvPr id="8" name="CaixaDeTexto 7"/>
          <p:cNvSpPr txBox="1"/>
          <p:nvPr/>
        </p:nvSpPr>
        <p:spPr>
          <a:xfrm>
            <a:off x="1510146" y="651164"/>
            <a:ext cx="9365673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00B0F0"/>
                </a:solidFill>
              </a:rPr>
              <a:t>Meu estilo é tão simples</a:t>
            </a:r>
          </a:p>
          <a:p>
            <a:r>
              <a:rPr lang="pt-BR" sz="3200" b="1" dirty="0">
                <a:solidFill>
                  <a:srgbClr val="00B0F0"/>
                </a:solidFill>
              </a:rPr>
              <a:t>Porque brota das profundezas da terra</a:t>
            </a:r>
          </a:p>
          <a:p>
            <a:r>
              <a:rPr lang="pt-BR" sz="3200" b="1" dirty="0">
                <a:solidFill>
                  <a:srgbClr val="00B0F0"/>
                </a:solidFill>
              </a:rPr>
              <a:t>Trafega pela montanha, mar, pura </a:t>
            </a:r>
            <a:r>
              <a:rPr lang="pt-BR" sz="3200" b="1" dirty="0" smtClean="0">
                <a:solidFill>
                  <a:srgbClr val="00B0F0"/>
                </a:solidFill>
              </a:rPr>
              <a:t> </a:t>
            </a:r>
            <a:r>
              <a:rPr lang="pt-BR" sz="3200" b="1" dirty="0">
                <a:solidFill>
                  <a:srgbClr val="00B0F0"/>
                </a:solidFill>
              </a:rPr>
              <a:t>natureza</a:t>
            </a:r>
          </a:p>
          <a:p>
            <a:r>
              <a:rPr lang="pt-BR" sz="3200" b="1" dirty="0">
                <a:solidFill>
                  <a:srgbClr val="00B0F0"/>
                </a:solidFill>
              </a:rPr>
              <a:t>Percorre serrado vale, rios e serra...</a:t>
            </a:r>
          </a:p>
        </p:txBody>
      </p:sp>
    </p:spTree>
    <p:extLst>
      <p:ext uri="{BB962C8B-B14F-4D97-AF65-F5344CB8AC3E}">
        <p14:creationId xmlns:p14="http://schemas.microsoft.com/office/powerpoint/2010/main" val="3143972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  <p:sndAc>
          <p:endSnd/>
        </p:sndAc>
      </p:transition>
    </mc:Choice>
    <mc:Fallback xmlns="">
      <p:transition spd="slow" advClick="0" advTm="8000">
        <p:split orient="vert"/>
        <p:sndAc>
          <p:endSnd/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235527"/>
            <a:ext cx="12330545" cy="699654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316182" y="775855"/>
            <a:ext cx="100584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00B0F0"/>
                </a:solidFill>
              </a:rPr>
              <a:t>Sou assim porque prefiro o subjetivo</a:t>
            </a:r>
          </a:p>
          <a:p>
            <a:r>
              <a:rPr lang="pt-BR" sz="3200" b="1" dirty="0">
                <a:solidFill>
                  <a:srgbClr val="00B0F0"/>
                </a:solidFill>
              </a:rPr>
              <a:t>Sou assim porque nasci da terra</a:t>
            </a:r>
          </a:p>
          <a:p>
            <a:r>
              <a:rPr lang="pt-BR" sz="3200" b="1" dirty="0">
                <a:solidFill>
                  <a:srgbClr val="00B0F0"/>
                </a:solidFill>
              </a:rPr>
              <a:t>Na selva de pedras que é a </a:t>
            </a:r>
            <a:r>
              <a:rPr lang="pt-BR" sz="3200" b="1" dirty="0" smtClean="0">
                <a:solidFill>
                  <a:srgbClr val="00B0F0"/>
                </a:solidFill>
              </a:rPr>
              <a:t>cidade</a:t>
            </a:r>
          </a:p>
          <a:p>
            <a:r>
              <a:rPr lang="pt-BR" sz="3200" b="1" dirty="0" smtClean="0">
                <a:solidFill>
                  <a:srgbClr val="00B0F0"/>
                </a:solidFill>
              </a:rPr>
              <a:t>Por </a:t>
            </a:r>
            <a:r>
              <a:rPr lang="pt-BR" sz="3200" b="1" dirty="0">
                <a:solidFill>
                  <a:srgbClr val="00B0F0"/>
                </a:solidFill>
              </a:rPr>
              <a:t>questão de sobrevivência meu viver se encerra</a:t>
            </a:r>
          </a:p>
          <a:p>
            <a:r>
              <a:rPr lang="pt-BR" sz="32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878426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  <p:sndAc>
          <p:endSnd/>
        </p:sndAc>
      </p:transition>
    </mc:Choice>
    <mc:Fallback xmlns="">
      <p:transition spd="slow" advClick="0" advTm="8000">
        <p:split orient="vert"/>
        <p:sndAc>
          <p:endSnd/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1673" y="-207818"/>
            <a:ext cx="12413673" cy="7065818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468582" y="900545"/>
            <a:ext cx="915785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00B0F0"/>
                </a:solidFill>
              </a:rPr>
              <a:t>Gosto o cheiro do </a:t>
            </a:r>
            <a:r>
              <a:rPr lang="pt-BR" sz="3200" b="1" dirty="0" smtClean="0">
                <a:solidFill>
                  <a:srgbClr val="00B0F0"/>
                </a:solidFill>
              </a:rPr>
              <a:t>mato, do mar</a:t>
            </a:r>
            <a:endParaRPr lang="pt-BR" sz="3200" b="1" dirty="0">
              <a:solidFill>
                <a:srgbClr val="00B0F0"/>
              </a:solidFill>
            </a:endParaRPr>
          </a:p>
          <a:p>
            <a:r>
              <a:rPr lang="pt-BR" sz="3200" b="1" dirty="0">
                <a:solidFill>
                  <a:srgbClr val="00B0F0"/>
                </a:solidFill>
              </a:rPr>
              <a:t>Sentir o vento que bate no meu rosto assim</a:t>
            </a:r>
          </a:p>
          <a:p>
            <a:r>
              <a:rPr lang="pt-BR" sz="3200" b="1" dirty="0">
                <a:solidFill>
                  <a:srgbClr val="00B0F0"/>
                </a:solidFill>
              </a:rPr>
              <a:t>A chuva e o sol disputando</a:t>
            </a:r>
          </a:p>
          <a:p>
            <a:r>
              <a:rPr lang="pt-BR" sz="3200" b="1" dirty="0">
                <a:solidFill>
                  <a:srgbClr val="00B0F0"/>
                </a:solidFill>
              </a:rPr>
              <a:t>A natureza magnifica dentro de mim</a:t>
            </a:r>
          </a:p>
          <a:p>
            <a:r>
              <a:rPr lang="pt-BR" sz="3200" b="1" dirty="0">
                <a:solidFill>
                  <a:srgbClr val="FFFF00"/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743842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  <p:sndAc>
          <p:endSnd/>
        </p:sndAc>
      </p:transition>
    </mc:Choice>
    <mc:Fallback xmlns="">
      <p:transition spd="slow" advClick="0" advTm="8000">
        <p:split orient="vert"/>
        <p:sndAc>
          <p:endSnd/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43345" y="-124691"/>
            <a:ext cx="12635345" cy="6982691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1149927" y="665018"/>
            <a:ext cx="972589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Até mesmo no intelectual e palpável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Não consigo acompanhar tanta modernidade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A alma fala, clama e dita mais forte e dominante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E de novo me encontro na simplicidade</a:t>
            </a:r>
          </a:p>
        </p:txBody>
      </p:sp>
    </p:spTree>
    <p:extLst>
      <p:ext uri="{BB962C8B-B14F-4D97-AF65-F5344CB8AC3E}">
        <p14:creationId xmlns:p14="http://schemas.microsoft.com/office/powerpoint/2010/main" val="1646501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  <p:sndAc>
          <p:endSnd/>
        </p:sndAc>
      </p:transition>
    </mc:Choice>
    <mc:Fallback xmlns="">
      <p:transition spd="slow" advClick="0" advTm="8000">
        <p:split orient="vert"/>
        <p:sndAc>
          <p:endSnd/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0837"/>
            <a:ext cx="12523284" cy="7093527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2133600" y="886691"/>
            <a:ext cx="9116291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00B0F0"/>
                </a:solidFill>
              </a:rPr>
              <a:t>Aprecio o enlevo espiritual</a:t>
            </a:r>
          </a:p>
          <a:p>
            <a:r>
              <a:rPr lang="pt-BR" sz="3200" b="1" dirty="0">
                <a:solidFill>
                  <a:srgbClr val="00B0F0"/>
                </a:solidFill>
              </a:rPr>
              <a:t>O meditar e contemplar o Universo</a:t>
            </a:r>
          </a:p>
          <a:p>
            <a:r>
              <a:rPr lang="pt-BR" sz="3200" b="1" dirty="0">
                <a:solidFill>
                  <a:srgbClr val="00B0F0"/>
                </a:solidFill>
              </a:rPr>
              <a:t>Na minha semente e florescer da vida</a:t>
            </a:r>
          </a:p>
          <a:p>
            <a:r>
              <a:rPr lang="pt-BR" sz="3200" b="1" dirty="0">
                <a:solidFill>
                  <a:srgbClr val="00B0F0"/>
                </a:solidFill>
              </a:rPr>
              <a:t>Sou contaminada em cada verso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862575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  <p:sndAc>
          <p:endSnd/>
        </p:sndAc>
      </p:transition>
    </mc:Choice>
    <mc:Fallback xmlns="">
      <p:transition spd="slow" advClick="0" advTm="8000">
        <p:split orient="vert"/>
        <p:sndAc>
          <p:endSnd/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6982" y="0"/>
            <a:ext cx="12607637" cy="7079673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939636" y="1066800"/>
            <a:ext cx="918556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Sigo os ditames inspiradores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Aprecio a busca nas doutrinas secretas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Gosto de aprender na verdadeira sabedoria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Pelo caminho do meio cruzando retas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323415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  <p:sndAc>
          <p:endSnd/>
        </p:sndAc>
      </p:transition>
    </mc:Choice>
    <mc:Fallback xmlns="">
      <p:transition spd="slow" advClick="0" advTm="8000">
        <p:split orient="vert"/>
        <p:sndAc>
          <p:endSnd/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277091"/>
            <a:ext cx="12815454" cy="7453745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2036618" y="969818"/>
            <a:ext cx="882534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Vou tentando buscar o aperfeiçoamento da alma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Nas leituras e gotas de sabedoria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Mas meu estilo vou formando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Construindo em mim a </a:t>
            </a:r>
            <a:r>
              <a:rPr lang="pt-BR" sz="3200" b="1" dirty="0" smtClean="0">
                <a:solidFill>
                  <a:schemeClr val="bg1"/>
                </a:solidFill>
              </a:rPr>
              <a:t>minha paz </a:t>
            </a:r>
            <a:r>
              <a:rPr lang="pt-BR" sz="3200" b="1" dirty="0">
                <a:solidFill>
                  <a:schemeClr val="bg1"/>
                </a:solidFill>
              </a:rPr>
              <a:t>harmonia</a:t>
            </a:r>
          </a:p>
        </p:txBody>
      </p:sp>
    </p:spTree>
    <p:extLst>
      <p:ext uri="{BB962C8B-B14F-4D97-AF65-F5344CB8AC3E}">
        <p14:creationId xmlns:p14="http://schemas.microsoft.com/office/powerpoint/2010/main" val="1788010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  <p:sndAc>
          <p:endSnd/>
        </p:sndAc>
      </p:transition>
    </mc:Choice>
    <mc:Fallback xmlns="">
      <p:transition spd="slow" advClick="0" advTm="8000">
        <p:split orient="vert"/>
        <p:sndAc>
          <p:endSnd/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3964" y="-193963"/>
            <a:ext cx="1245278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743200" y="2618509"/>
            <a:ext cx="987829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FFFF00"/>
                </a:solidFill>
              </a:rPr>
              <a:t>Nosso inconsciente é um oceano</a:t>
            </a:r>
          </a:p>
          <a:p>
            <a:r>
              <a:rPr lang="pt-BR" sz="3200" b="1" dirty="0">
                <a:solidFill>
                  <a:srgbClr val="FFFF00"/>
                </a:solidFill>
              </a:rPr>
              <a:t>De onde emerge razão desconhecida</a:t>
            </a:r>
          </a:p>
          <a:p>
            <a:r>
              <a:rPr lang="pt-BR" sz="3200" b="1" dirty="0">
                <a:solidFill>
                  <a:srgbClr val="FFFF00"/>
                </a:solidFill>
              </a:rPr>
              <a:t>O que é </a:t>
            </a:r>
            <a:r>
              <a:rPr lang="pt-BR" sz="3200" b="1" dirty="0" smtClean="0">
                <a:solidFill>
                  <a:srgbClr val="FFFF00"/>
                </a:solidFill>
              </a:rPr>
              <a:t>verdade? </a:t>
            </a:r>
            <a:r>
              <a:rPr lang="pt-BR" sz="3200" b="1" dirty="0">
                <a:solidFill>
                  <a:srgbClr val="FFFF00"/>
                </a:solidFill>
              </a:rPr>
              <a:t>Me diga então...</a:t>
            </a:r>
          </a:p>
          <a:p>
            <a:r>
              <a:rPr lang="pt-BR" sz="3200" b="1" dirty="0">
                <a:solidFill>
                  <a:srgbClr val="FFFF00"/>
                </a:solidFill>
              </a:rPr>
              <a:t>Para mim ela ainda não é totalmente </a:t>
            </a:r>
            <a:r>
              <a:rPr lang="pt-BR" sz="3200" b="1" dirty="0" smtClean="0">
                <a:solidFill>
                  <a:srgbClr val="FFFF00"/>
                </a:solidFill>
              </a:rPr>
              <a:t>conhecida...</a:t>
            </a:r>
            <a:endParaRPr lang="pt-BR" sz="32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536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  <p:sndAc>
          <p:endSnd/>
        </p:sndAc>
      </p:transition>
    </mc:Choice>
    <mc:Fallback xmlns="">
      <p:transition spd="slow" advClick="0" advTm="8000">
        <p:split orient="vert"/>
        <p:sndAc>
          <p:endSnd/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3964" y="-277091"/>
            <a:ext cx="12773891" cy="7135091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1780308" y="997527"/>
            <a:ext cx="899160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accent5"/>
                </a:solidFill>
              </a:rPr>
              <a:t>Na civilização e sociedade somos e formamos </a:t>
            </a:r>
            <a:r>
              <a:rPr lang="pt-BR" sz="3200" b="1" dirty="0" smtClean="0">
                <a:solidFill>
                  <a:schemeClr val="accent5"/>
                </a:solidFill>
              </a:rPr>
              <a:t>regras</a:t>
            </a:r>
            <a:endParaRPr lang="pt-BR" sz="3200" b="1" dirty="0">
              <a:solidFill>
                <a:schemeClr val="accent5"/>
              </a:solidFill>
            </a:endParaRPr>
          </a:p>
          <a:p>
            <a:r>
              <a:rPr lang="pt-BR" sz="3200" b="1" dirty="0">
                <a:solidFill>
                  <a:schemeClr val="accent5"/>
                </a:solidFill>
              </a:rPr>
              <a:t>Mas no recanto e mistérios da alma</a:t>
            </a:r>
          </a:p>
          <a:p>
            <a:r>
              <a:rPr lang="pt-BR" sz="3200" b="1" dirty="0">
                <a:solidFill>
                  <a:schemeClr val="accent5"/>
                </a:solidFill>
              </a:rPr>
              <a:t>O pensamento voa às vezes </a:t>
            </a:r>
            <a:r>
              <a:rPr lang="pt-BR" sz="3200" b="1" dirty="0" smtClean="0">
                <a:solidFill>
                  <a:schemeClr val="accent5"/>
                </a:solidFill>
              </a:rPr>
              <a:t>inconstante, perdido</a:t>
            </a:r>
            <a:endParaRPr lang="pt-BR" sz="3200" b="1" dirty="0">
              <a:solidFill>
                <a:schemeClr val="accent5"/>
              </a:solidFill>
            </a:endParaRPr>
          </a:p>
          <a:p>
            <a:r>
              <a:rPr lang="pt-BR" sz="3200" b="1" dirty="0">
                <a:solidFill>
                  <a:schemeClr val="accent5"/>
                </a:solidFill>
              </a:rPr>
              <a:t>Em cada papel que na vida </a:t>
            </a:r>
            <a:r>
              <a:rPr lang="pt-BR" sz="3200" b="1" dirty="0" smtClean="0">
                <a:solidFill>
                  <a:schemeClr val="accent5"/>
                </a:solidFill>
              </a:rPr>
              <a:t>se representa </a:t>
            </a:r>
            <a:r>
              <a:rPr lang="pt-BR" sz="3200" b="1" dirty="0">
                <a:solidFill>
                  <a:schemeClr val="accent5"/>
                </a:solidFill>
              </a:rPr>
              <a:t>e </a:t>
            </a:r>
            <a:r>
              <a:rPr lang="pt-BR" sz="3200" b="1" dirty="0" smtClean="0">
                <a:solidFill>
                  <a:schemeClr val="accent5"/>
                </a:solidFill>
              </a:rPr>
              <a:t>galga...</a:t>
            </a:r>
            <a:endParaRPr lang="pt-BR" sz="3200" b="1" dirty="0">
              <a:solidFill>
                <a:schemeClr val="accent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6196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  <p:sndAc>
          <p:endSnd/>
        </p:sndAc>
      </p:transition>
    </mc:Choice>
    <mc:Fallback xmlns="">
      <p:transition spd="slow" advClick="0" advTm="8000">
        <p:split orient="vert"/>
        <p:sndAc>
          <p:endSnd/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07818"/>
            <a:ext cx="12288982" cy="7065818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1634836" y="770546"/>
            <a:ext cx="8021781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FFFF00"/>
                </a:solidFill>
              </a:rPr>
              <a:t>Tenho tantos defeitos, bem sei...</a:t>
            </a:r>
          </a:p>
          <a:p>
            <a:r>
              <a:rPr lang="pt-BR" sz="3200" b="1" dirty="0">
                <a:solidFill>
                  <a:srgbClr val="FFFF00"/>
                </a:solidFill>
              </a:rPr>
              <a:t>Que atire a primeira pedra quem não os tem</a:t>
            </a:r>
          </a:p>
          <a:p>
            <a:r>
              <a:rPr lang="pt-BR" sz="3200" b="1" dirty="0">
                <a:solidFill>
                  <a:srgbClr val="FFFF00"/>
                </a:solidFill>
              </a:rPr>
              <a:t>No meu autoconhecimento questiono</a:t>
            </a:r>
          </a:p>
          <a:p>
            <a:r>
              <a:rPr lang="pt-BR" sz="3200" b="1" dirty="0">
                <a:solidFill>
                  <a:srgbClr val="FFFF00"/>
                </a:solidFill>
              </a:rPr>
              <a:t>Tem defeitos que até caem algumas </a:t>
            </a:r>
            <a:r>
              <a:rPr lang="pt-BR" sz="3200" b="1" dirty="0" smtClean="0">
                <a:solidFill>
                  <a:srgbClr val="FFFF00"/>
                </a:solidFill>
              </a:rPr>
              <a:t>vezes bem...</a:t>
            </a:r>
            <a:endParaRPr lang="pt-BR" sz="32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01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  <p:sndAc>
          <p:endSnd/>
        </p:sndAc>
      </p:transition>
    </mc:Choice>
    <mc:Fallback xmlns="">
      <p:transition spd="slow" advClick="0" advTm="8000">
        <p:split orient="vert"/>
        <p:sndAc>
          <p:endSnd/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66256"/>
            <a:ext cx="12621491" cy="7024255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2272146" y="720437"/>
            <a:ext cx="9531927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00B0F0"/>
                </a:solidFill>
              </a:rPr>
              <a:t>De apenas uma certeza </a:t>
            </a:r>
            <a:r>
              <a:rPr lang="pt-BR" sz="3200" b="1" dirty="0" smtClean="0">
                <a:solidFill>
                  <a:srgbClr val="00B0F0"/>
                </a:solidFill>
              </a:rPr>
              <a:t>tenho;</a:t>
            </a:r>
            <a:endParaRPr lang="pt-BR" sz="3200" b="1" dirty="0">
              <a:solidFill>
                <a:srgbClr val="00B0F0"/>
              </a:solidFill>
            </a:endParaRPr>
          </a:p>
          <a:p>
            <a:r>
              <a:rPr lang="pt-BR" sz="3200" b="1" dirty="0">
                <a:solidFill>
                  <a:srgbClr val="00B0F0"/>
                </a:solidFill>
              </a:rPr>
              <a:t>Que você que aí está lendo esta </a:t>
            </a:r>
            <a:r>
              <a:rPr lang="pt-BR" sz="3200" b="1" dirty="0" smtClean="0">
                <a:solidFill>
                  <a:srgbClr val="00B0F0"/>
                </a:solidFill>
              </a:rPr>
              <a:t>poesia,</a:t>
            </a:r>
            <a:endParaRPr lang="pt-BR" sz="3200" b="1" dirty="0">
              <a:solidFill>
                <a:srgbClr val="00B0F0"/>
              </a:solidFill>
            </a:endParaRPr>
          </a:p>
          <a:p>
            <a:r>
              <a:rPr lang="pt-BR" sz="3200" b="1" dirty="0">
                <a:solidFill>
                  <a:srgbClr val="00B0F0"/>
                </a:solidFill>
              </a:rPr>
              <a:t>Se enquadra também nesta simples análise</a:t>
            </a:r>
          </a:p>
          <a:p>
            <a:r>
              <a:rPr lang="pt-BR" sz="3200" b="1" dirty="0">
                <a:solidFill>
                  <a:srgbClr val="00B0F0"/>
                </a:solidFill>
              </a:rPr>
              <a:t>Com humor e grande maestria</a:t>
            </a:r>
          </a:p>
        </p:txBody>
      </p:sp>
    </p:spTree>
    <p:extLst>
      <p:ext uri="{BB962C8B-B14F-4D97-AF65-F5344CB8AC3E}">
        <p14:creationId xmlns:p14="http://schemas.microsoft.com/office/powerpoint/2010/main" val="2363200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  <p:sndAc>
          <p:endSnd/>
        </p:sndAc>
      </p:transition>
    </mc:Choice>
    <mc:Fallback xmlns="">
      <p:transition spd="slow" advClick="0" advTm="8000">
        <p:split orient="vert"/>
        <p:sndAc>
          <p:endSnd/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66255"/>
            <a:ext cx="12427527" cy="7148946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022763" y="886691"/>
            <a:ext cx="933796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accent1"/>
                </a:solidFill>
              </a:rPr>
              <a:t>Concluindo SOMOS TODOS iguais</a:t>
            </a:r>
          </a:p>
          <a:p>
            <a:r>
              <a:rPr lang="pt-BR" sz="3200" b="1" dirty="0">
                <a:solidFill>
                  <a:schemeClr val="accent1"/>
                </a:solidFill>
              </a:rPr>
              <a:t>Filhos da mesma alma Universal</a:t>
            </a:r>
          </a:p>
          <a:p>
            <a:r>
              <a:rPr lang="pt-BR" sz="3200" b="1" dirty="0">
                <a:solidFill>
                  <a:schemeClr val="accent1"/>
                </a:solidFill>
              </a:rPr>
              <a:t>Do Criador a Criatura SOMOS UM</a:t>
            </a:r>
          </a:p>
          <a:p>
            <a:r>
              <a:rPr lang="pt-BR" sz="3200" b="1" dirty="0">
                <a:solidFill>
                  <a:schemeClr val="accent1"/>
                </a:solidFill>
              </a:rPr>
              <a:t>Uma célula compondo o </a:t>
            </a:r>
            <a:r>
              <a:rPr lang="pt-BR" sz="3200" b="1" dirty="0" smtClean="0">
                <a:solidFill>
                  <a:schemeClr val="accent1"/>
                </a:solidFill>
              </a:rPr>
              <a:t>Imortal</a:t>
            </a:r>
            <a:r>
              <a:rPr lang="pt-BR" sz="3200" b="1" dirty="0">
                <a:solidFill>
                  <a:schemeClr val="accent1"/>
                </a:solidFill>
              </a:rPr>
              <a:t>....</a:t>
            </a:r>
          </a:p>
          <a:p>
            <a:r>
              <a:rPr lang="pt-BR" sz="3200" b="1" dirty="0">
                <a:solidFill>
                  <a:schemeClr val="accent1"/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868367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  <p:sndAc>
          <p:endSnd/>
        </p:sndAc>
      </p:transition>
    </mc:Choice>
    <mc:Fallback xmlns="">
      <p:transition spd="slow" advClick="0" advTm="8000">
        <p:split orient="vert"/>
        <p:sndAc>
          <p:endSnd/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2400" y="0"/>
            <a:ext cx="12621491" cy="7245927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036618" y="831271"/>
            <a:ext cx="9781309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FFFF00"/>
                </a:solidFill>
              </a:rPr>
              <a:t>C</a:t>
            </a:r>
            <a:r>
              <a:rPr lang="pt-BR" sz="3200" b="1" dirty="0" smtClean="0">
                <a:solidFill>
                  <a:srgbClr val="FFFF00"/>
                </a:solidFill>
              </a:rPr>
              <a:t>ada um tem seu estilo</a:t>
            </a:r>
          </a:p>
          <a:p>
            <a:r>
              <a:rPr lang="pt-BR" sz="3200" b="1" dirty="0">
                <a:solidFill>
                  <a:srgbClr val="FFFF00"/>
                </a:solidFill>
              </a:rPr>
              <a:t>C</a:t>
            </a:r>
            <a:r>
              <a:rPr lang="pt-BR" sz="3200" b="1" dirty="0" smtClean="0">
                <a:solidFill>
                  <a:srgbClr val="FFFF00"/>
                </a:solidFill>
              </a:rPr>
              <a:t>oisas do coração</a:t>
            </a:r>
          </a:p>
          <a:p>
            <a:r>
              <a:rPr lang="pt-BR" sz="3200" b="1" dirty="0">
                <a:solidFill>
                  <a:srgbClr val="FFFF00"/>
                </a:solidFill>
              </a:rPr>
              <a:t>M</a:t>
            </a:r>
            <a:r>
              <a:rPr lang="pt-BR" sz="3200" b="1" dirty="0" smtClean="0">
                <a:solidFill>
                  <a:srgbClr val="FFFF00"/>
                </a:solidFill>
              </a:rPr>
              <a:t>as somos todos iguais</a:t>
            </a:r>
          </a:p>
          <a:p>
            <a:r>
              <a:rPr lang="pt-BR" sz="3200" b="1" dirty="0">
                <a:solidFill>
                  <a:srgbClr val="FFFF00"/>
                </a:solidFill>
              </a:rPr>
              <a:t>P</a:t>
            </a:r>
            <a:r>
              <a:rPr lang="pt-BR" sz="3200" b="1" dirty="0" smtClean="0">
                <a:solidFill>
                  <a:srgbClr val="FFFF00"/>
                </a:solidFill>
              </a:rPr>
              <a:t>ara o Divino na criação</a:t>
            </a:r>
            <a:endParaRPr lang="pt-BR" sz="32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1900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  <p:sndAc>
          <p:endSnd/>
        </p:sndAc>
      </p:transition>
    </mc:Choice>
    <mc:Fallback xmlns="">
      <p:transition spd="slow" advClick="0" advTm="8000">
        <p:split orient="vert"/>
        <p:sndAc>
          <p:endSnd/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66254"/>
            <a:ext cx="12192000" cy="7024254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90945"/>
            <a:ext cx="12192000" cy="7024254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1316181" y="540327"/>
            <a:ext cx="10058400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smtClean="0">
                <a:solidFill>
                  <a:srgbClr val="FFFF00"/>
                </a:solidFill>
              </a:rPr>
              <a:t>TEXTO: Norma Aparecida Silveira de Moraes</a:t>
            </a:r>
          </a:p>
          <a:p>
            <a:r>
              <a:rPr lang="pt-BR" sz="3200" b="1" dirty="0" smtClean="0">
                <a:solidFill>
                  <a:srgbClr val="FFFF00"/>
                </a:solidFill>
              </a:rPr>
              <a:t>Formatação: Norma Aparecida Silveira de Moraes</a:t>
            </a:r>
          </a:p>
          <a:p>
            <a:r>
              <a:rPr lang="pt-BR" sz="3200" b="1" dirty="0" smtClean="0">
                <a:solidFill>
                  <a:srgbClr val="FFFF00"/>
                </a:solidFill>
              </a:rPr>
              <a:t>Música : Tocando em frente. Almir Sater</a:t>
            </a:r>
          </a:p>
          <a:p>
            <a:r>
              <a:rPr lang="pt-BR" sz="3200" b="1" dirty="0" smtClean="0">
                <a:solidFill>
                  <a:srgbClr val="FFFF00"/>
                </a:solidFill>
              </a:rPr>
              <a:t>Fotos pessoais e algumas da Internet</a:t>
            </a:r>
          </a:p>
          <a:p>
            <a:r>
              <a:rPr lang="pt-BR" sz="3200" b="1" dirty="0" smtClean="0">
                <a:solidFill>
                  <a:srgbClr val="FFFF00"/>
                </a:solidFill>
              </a:rPr>
              <a:t>Moldura : </a:t>
            </a:r>
            <a:r>
              <a:rPr lang="pt-BR" sz="3200" b="1" dirty="0" smtClean="0">
                <a:solidFill>
                  <a:srgbClr val="FFFF00"/>
                </a:solidFill>
                <a:hlinkClick r:id="rId3"/>
              </a:rPr>
              <a:t>www.montarfotoaki.com.br</a:t>
            </a:r>
            <a:endParaRPr lang="pt-BR" sz="3200" b="1" dirty="0" smtClean="0">
              <a:solidFill>
                <a:srgbClr val="FFFF00"/>
              </a:solidFill>
            </a:endParaRPr>
          </a:p>
          <a:p>
            <a:endParaRPr lang="pt-BR" sz="3200" b="1" dirty="0"/>
          </a:p>
          <a:p>
            <a:r>
              <a:rPr lang="pt-BR" sz="3200" b="1" dirty="0" smtClean="0">
                <a:solidFill>
                  <a:srgbClr val="FFFF00"/>
                </a:solidFill>
              </a:rPr>
              <a:t>Luz, Paz e Energia Positiva a Todos...</a:t>
            </a:r>
          </a:p>
          <a:p>
            <a:r>
              <a:rPr lang="pt-BR" sz="3200" b="1" dirty="0" smtClean="0">
                <a:solidFill>
                  <a:srgbClr val="FFFF00"/>
                </a:solidFill>
              </a:rPr>
              <a:t>Bons pensamentos e bons sentimentos tecem a colcha do nosso destino...</a:t>
            </a:r>
          </a:p>
          <a:p>
            <a:r>
              <a:rPr lang="pt-BR" sz="3200" b="1" dirty="0" smtClean="0">
                <a:solidFill>
                  <a:srgbClr val="FFFF00"/>
                </a:solidFill>
              </a:rPr>
              <a:t>(Norma Aparecida Silveira de Moraes)</a:t>
            </a:r>
          </a:p>
          <a:p>
            <a:r>
              <a:rPr lang="pt-BR" sz="3200" b="1" dirty="0" smtClean="0">
                <a:solidFill>
                  <a:srgbClr val="00B0F0"/>
                </a:solidFill>
              </a:rPr>
              <a:t>WWW.SERGRASAN.COM/NORMASILVEIRAMORAESSLIDES</a:t>
            </a:r>
          </a:p>
        </p:txBody>
      </p:sp>
    </p:spTree>
    <p:extLst>
      <p:ext uri="{BB962C8B-B14F-4D97-AF65-F5344CB8AC3E}">
        <p14:creationId xmlns:p14="http://schemas.microsoft.com/office/powerpoint/2010/main" val="2152648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  <p:sndAc>
          <p:endSnd/>
        </p:sndAc>
      </p:transition>
    </mc:Choice>
    <mc:Fallback xmlns="">
      <p:transition spd="slow" advClick="0" advTm="8000">
        <p:split orient="vert"/>
        <p:sndAc>
          <p:endSnd/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ESTILO DE SER E TER.gif</Template>
  <TotalTime>0</TotalTime>
  <Words>632</Words>
  <Application>Microsoft Office PowerPoint</Application>
  <PresentationFormat>Widescreen</PresentationFormat>
  <Paragraphs>110</Paragraphs>
  <Slides>22</Slides>
  <Notes>0</Notes>
  <HiddenSlides>0</HiddenSlides>
  <MMClips>2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22</vt:i4>
      </vt:variant>
    </vt:vector>
  </HeadingPairs>
  <TitlesOfParts>
    <vt:vector size="26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1</cp:revision>
  <dcterms:created xsi:type="dcterms:W3CDTF">2013-09-08T21:54:02Z</dcterms:created>
  <dcterms:modified xsi:type="dcterms:W3CDTF">2013-09-08T21:54:54Z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