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sldIdLst>
    <p:sldId id="256" r:id="rId2"/>
    <p:sldId id="278" r:id="rId3"/>
    <p:sldId id="276" r:id="rId4"/>
    <p:sldId id="259" r:id="rId5"/>
    <p:sldId id="290" r:id="rId6"/>
    <p:sldId id="262" r:id="rId7"/>
    <p:sldId id="263" r:id="rId8"/>
    <p:sldId id="287" r:id="rId9"/>
    <p:sldId id="261" r:id="rId10"/>
    <p:sldId id="294" r:id="rId11"/>
    <p:sldId id="260" r:id="rId12"/>
    <p:sldId id="295" r:id="rId13"/>
    <p:sldId id="300" r:id="rId14"/>
    <p:sldId id="269" r:id="rId15"/>
    <p:sldId id="286" r:id="rId16"/>
    <p:sldId id="271" r:id="rId17"/>
    <p:sldId id="284" r:id="rId18"/>
    <p:sldId id="267" r:id="rId19"/>
    <p:sldId id="296" r:id="rId20"/>
    <p:sldId id="293" r:id="rId21"/>
    <p:sldId id="268" r:id="rId22"/>
    <p:sldId id="292" r:id="rId23"/>
    <p:sldId id="266" r:id="rId24"/>
    <p:sldId id="264" r:id="rId25"/>
    <p:sldId id="270" r:id="rId26"/>
    <p:sldId id="273" r:id="rId27"/>
    <p:sldId id="274" r:id="rId28"/>
    <p:sldId id="282" r:id="rId29"/>
    <p:sldId id="301" r:id="rId30"/>
  </p:sldIdLst>
  <p:sldSz cx="9144000" cy="6858000" type="screen4x3"/>
  <p:notesSz cx="6858000" cy="9144000"/>
  <p:defaultTex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9" d="100"/>
          <a:sy n="79" d="100"/>
        </p:scale>
        <p:origin x="-121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o de título">
    <p:spTree>
      <p:nvGrpSpPr>
        <p:cNvPr id="1" name=""/>
        <p:cNvGrpSpPr/>
        <p:nvPr/>
      </p:nvGrpSpPr>
      <p:grpSpPr>
        <a:xfrm>
          <a:off x="0" y="0"/>
          <a:ext cx="0" cy="0"/>
          <a:chOff x="0" y="0"/>
          <a:chExt cx="0" cy="0"/>
        </a:xfrm>
      </p:grpSpPr>
      <p:sp>
        <p:nvSpPr>
          <p:cNvPr id="7" name="Conexão recta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ítulo 28"/>
          <p:cNvSpPr>
            <a:spLocks noGrp="1"/>
          </p:cNvSpPr>
          <p:nvPr>
            <p:ph type="ctrTitle"/>
          </p:nvPr>
        </p:nvSpPr>
        <p:spPr>
          <a:xfrm>
            <a:off x="381000" y="4853411"/>
            <a:ext cx="8458200" cy="1222375"/>
          </a:xfrm>
        </p:spPr>
        <p:txBody>
          <a:bodyPr anchor="t"/>
          <a:lstStyle/>
          <a:p>
            <a:r>
              <a:rPr kumimoji="0" lang="pt-PT" smtClean="0"/>
              <a:t>Clique para editar o estilo</a:t>
            </a:r>
            <a:endParaRPr kumimoji="0" lang="en-US"/>
          </a:p>
        </p:txBody>
      </p:sp>
      <p:sp>
        <p:nvSpPr>
          <p:cNvPr id="9" name="Subtítu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PT" smtClean="0"/>
              <a:t>Faça clique para editar o estilo</a:t>
            </a:r>
            <a:endParaRPr kumimoji="0" lang="en-US"/>
          </a:p>
        </p:txBody>
      </p:sp>
      <p:sp>
        <p:nvSpPr>
          <p:cNvPr id="16" name="Marcador de Posição da Data 15"/>
          <p:cNvSpPr>
            <a:spLocks noGrp="1"/>
          </p:cNvSpPr>
          <p:nvPr>
            <p:ph type="dt" sz="half" idx="10"/>
          </p:nvPr>
        </p:nvSpPr>
        <p:spPr/>
        <p:txBody>
          <a:bodyPr/>
          <a:lstStyle/>
          <a:p>
            <a:fld id="{DD8C0615-C672-4123-91AD-B2995F1CDC6D}" type="datetimeFigureOut">
              <a:rPr lang="pt-PT" smtClean="0"/>
              <a:pPr/>
              <a:t>23-05-2015</a:t>
            </a:fld>
            <a:endParaRPr lang="pt-PT"/>
          </a:p>
        </p:txBody>
      </p:sp>
      <p:sp>
        <p:nvSpPr>
          <p:cNvPr id="2" name="Marcador de Posição do Rodapé 1"/>
          <p:cNvSpPr>
            <a:spLocks noGrp="1"/>
          </p:cNvSpPr>
          <p:nvPr>
            <p:ph type="ftr" sz="quarter" idx="11"/>
          </p:nvPr>
        </p:nvSpPr>
        <p:spPr/>
        <p:txBody>
          <a:bodyPr/>
          <a:lstStyle/>
          <a:p>
            <a:endParaRPr lang="pt-PT"/>
          </a:p>
        </p:txBody>
      </p:sp>
      <p:sp>
        <p:nvSpPr>
          <p:cNvPr id="15" name="Marcador de Posição do Número do Diapositivo 14"/>
          <p:cNvSpPr>
            <a:spLocks noGrp="1"/>
          </p:cNvSpPr>
          <p:nvPr>
            <p:ph type="sldNum" sz="quarter" idx="12"/>
          </p:nvPr>
        </p:nvSpPr>
        <p:spPr>
          <a:xfrm>
            <a:off x="8229600" y="6473952"/>
            <a:ext cx="758952" cy="246888"/>
          </a:xfrm>
        </p:spPr>
        <p:txBody>
          <a:bodyPr/>
          <a:lstStyle/>
          <a:p>
            <a:fld id="{D252F24B-0E65-4571-B403-C0CC4D286E80}" type="slidenum">
              <a:rPr lang="pt-PT" smtClean="0"/>
              <a:pPr/>
              <a:t>‹nº›</a:t>
            </a:fld>
            <a:endParaRPr lang="pt-PT"/>
          </a:p>
        </p:txBody>
      </p:sp>
    </p:spTree>
  </p:cSld>
  <p:clrMapOvr>
    <a:masterClrMapping/>
  </p:clrMapOvr>
  <p:transition>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PT" smtClean="0"/>
              <a:t>Clique para editar o estilo</a:t>
            </a:r>
            <a:endParaRPr kumimoji="0" lang="en-US"/>
          </a:p>
        </p:txBody>
      </p:sp>
      <p:sp>
        <p:nvSpPr>
          <p:cNvPr id="27" name="Marcador de Posição de Conteúdo 26"/>
          <p:cNvSpPr>
            <a:spLocks noGrp="1"/>
          </p:cNvSpPr>
          <p:nvPr>
            <p:ph idx="1"/>
          </p:nvPr>
        </p:nvSpPr>
        <p:spPr/>
        <p:txBody>
          <a:bodyPr/>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25" name="Marcador de Posição da Data 24"/>
          <p:cNvSpPr>
            <a:spLocks noGrp="1"/>
          </p:cNvSpPr>
          <p:nvPr>
            <p:ph type="dt" sz="half" idx="10"/>
          </p:nvPr>
        </p:nvSpPr>
        <p:spPr/>
        <p:txBody>
          <a:bodyPr/>
          <a:lstStyle/>
          <a:p>
            <a:fld id="{DD8C0615-C672-4123-91AD-B2995F1CDC6D}" type="datetimeFigureOut">
              <a:rPr lang="pt-PT" smtClean="0"/>
              <a:pPr/>
              <a:t>23-05-2015</a:t>
            </a:fld>
            <a:endParaRPr lang="pt-PT"/>
          </a:p>
        </p:txBody>
      </p:sp>
      <p:sp>
        <p:nvSpPr>
          <p:cNvPr id="19" name="Marcador de Posição do Rodapé 18"/>
          <p:cNvSpPr>
            <a:spLocks noGrp="1"/>
          </p:cNvSpPr>
          <p:nvPr>
            <p:ph type="ftr" sz="quarter" idx="11"/>
          </p:nvPr>
        </p:nvSpPr>
        <p:spPr>
          <a:xfrm>
            <a:off x="3581400" y="76200"/>
            <a:ext cx="2895600" cy="288925"/>
          </a:xfrm>
        </p:spPr>
        <p:txBody>
          <a:bodyPr/>
          <a:lstStyle/>
          <a:p>
            <a:endParaRPr lang="pt-PT"/>
          </a:p>
        </p:txBody>
      </p:sp>
      <p:sp>
        <p:nvSpPr>
          <p:cNvPr id="16" name="Marcador de Posição do Número do Diapositivo 15"/>
          <p:cNvSpPr>
            <a:spLocks noGrp="1"/>
          </p:cNvSpPr>
          <p:nvPr>
            <p:ph type="sldNum" sz="quarter" idx="12"/>
          </p:nvPr>
        </p:nvSpPr>
        <p:spPr>
          <a:xfrm>
            <a:off x="8229600" y="6473952"/>
            <a:ext cx="758952" cy="246888"/>
          </a:xfrm>
        </p:spPr>
        <p:txBody>
          <a:bodyPr/>
          <a:lstStyle/>
          <a:p>
            <a:fld id="{D252F24B-0E65-4571-B403-C0CC4D286E80}" type="slidenum">
              <a:rPr lang="pt-PT" smtClean="0"/>
              <a:pPr/>
              <a:t>‹nº›</a:t>
            </a:fld>
            <a:endParaRPr lang="pt-PT"/>
          </a:p>
        </p:txBody>
      </p:sp>
    </p:spTree>
  </p:cSld>
  <p:clrMapOvr>
    <a:masterClrMapping/>
  </p:clrMapOvr>
  <p:transition>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cção">
    <p:bg>
      <p:bgRef idx="1003">
        <a:schemeClr val="bg2"/>
      </p:bgRef>
    </p:bg>
    <p:spTree>
      <p:nvGrpSpPr>
        <p:cNvPr id="1" name=""/>
        <p:cNvGrpSpPr/>
        <p:nvPr/>
      </p:nvGrpSpPr>
      <p:grpSpPr>
        <a:xfrm>
          <a:off x="0" y="0"/>
          <a:ext cx="0" cy="0"/>
          <a:chOff x="0" y="0"/>
          <a:chExt cx="0" cy="0"/>
        </a:xfrm>
      </p:grpSpPr>
      <p:sp>
        <p:nvSpPr>
          <p:cNvPr id="7" name="Conexão recta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Marcador de Posição do Tex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PT" smtClean="0"/>
              <a:t>Clique para editar os estilos</a:t>
            </a:r>
          </a:p>
        </p:txBody>
      </p:sp>
      <p:sp>
        <p:nvSpPr>
          <p:cNvPr id="19" name="Marcador de Posição da Data 18"/>
          <p:cNvSpPr>
            <a:spLocks noGrp="1"/>
          </p:cNvSpPr>
          <p:nvPr>
            <p:ph type="dt" sz="half" idx="10"/>
          </p:nvPr>
        </p:nvSpPr>
        <p:spPr/>
        <p:txBody>
          <a:bodyPr/>
          <a:lstStyle/>
          <a:p>
            <a:fld id="{DD8C0615-C672-4123-91AD-B2995F1CDC6D}" type="datetimeFigureOut">
              <a:rPr lang="pt-PT" smtClean="0"/>
              <a:pPr/>
              <a:t>23-05-2015</a:t>
            </a:fld>
            <a:endParaRPr lang="pt-PT"/>
          </a:p>
        </p:txBody>
      </p:sp>
      <p:sp>
        <p:nvSpPr>
          <p:cNvPr id="11" name="Marcador de Posição do Rodapé 10"/>
          <p:cNvSpPr>
            <a:spLocks noGrp="1"/>
          </p:cNvSpPr>
          <p:nvPr>
            <p:ph type="ftr" sz="quarter" idx="11"/>
          </p:nvPr>
        </p:nvSpPr>
        <p:spPr/>
        <p:txBody>
          <a:bodyPr/>
          <a:lstStyle/>
          <a:p>
            <a:endParaRPr lang="pt-PT"/>
          </a:p>
        </p:txBody>
      </p:sp>
      <p:sp>
        <p:nvSpPr>
          <p:cNvPr id="16" name="Marcador de Posição do Número do Diapositivo 15"/>
          <p:cNvSpPr>
            <a:spLocks noGrp="1"/>
          </p:cNvSpPr>
          <p:nvPr>
            <p:ph type="sldNum" sz="quarter" idx="12"/>
          </p:nvPr>
        </p:nvSpPr>
        <p:spPr/>
        <p:txBody>
          <a:bodyPr/>
          <a:lstStyle/>
          <a:p>
            <a:fld id="{D252F24B-0E65-4571-B403-C0CC4D286E80}" type="slidenum">
              <a:rPr lang="pt-PT" smtClean="0"/>
              <a:pPr/>
              <a:t>‹nº›</a:t>
            </a:fld>
            <a:endParaRPr lang="pt-PT"/>
          </a:p>
        </p:txBody>
      </p:sp>
      <p:sp>
        <p:nvSpPr>
          <p:cNvPr id="8" name="Título 7"/>
          <p:cNvSpPr>
            <a:spLocks noGrp="1"/>
          </p:cNvSpPr>
          <p:nvPr>
            <p:ph type="title"/>
          </p:nvPr>
        </p:nvSpPr>
        <p:spPr>
          <a:xfrm>
            <a:off x="180475" y="2947085"/>
            <a:ext cx="8686800" cy="1184825"/>
          </a:xfrm>
        </p:spPr>
        <p:txBody>
          <a:bodyPr rtlCol="0" anchor="t"/>
          <a:lstStyle>
            <a:lvl1pPr algn="r">
              <a:defRPr/>
            </a:lvl1pPr>
          </a:lstStyle>
          <a:p>
            <a:r>
              <a:rPr kumimoji="0" lang="pt-PT" smtClean="0"/>
              <a:t>Clique para editar o estilo</a:t>
            </a:r>
            <a:endParaRPr kumimoji="0" lang="en-US"/>
          </a:p>
        </p:txBody>
      </p:sp>
    </p:spTree>
  </p:cSld>
  <p:clrMapOvr>
    <a:overrideClrMapping bg1="dk1" tx1="lt1" bg2="dk2" tx2="lt2" accent1="accent1" accent2="accent2" accent3="accent3" accent4="accent4" accent5="accent5" accent6="accent6" hlink="hlink" folHlink="folHlink"/>
  </p:clrMapOvr>
  <p:transition>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0" name="Título 19"/>
          <p:cNvSpPr>
            <a:spLocks noGrp="1"/>
          </p:cNvSpPr>
          <p:nvPr>
            <p:ph type="title"/>
          </p:nvPr>
        </p:nvSpPr>
        <p:spPr>
          <a:xfrm>
            <a:off x="301752" y="457200"/>
            <a:ext cx="8686800" cy="841248"/>
          </a:xfrm>
        </p:spPr>
        <p:txBody>
          <a:bodyPr/>
          <a:lstStyle/>
          <a:p>
            <a:r>
              <a:rPr kumimoji="0" lang="pt-PT" smtClean="0"/>
              <a:t>Clique para editar o estilo</a:t>
            </a:r>
            <a:endParaRPr kumimoji="0" lang="en-US"/>
          </a:p>
        </p:txBody>
      </p:sp>
      <p:sp>
        <p:nvSpPr>
          <p:cNvPr id="14" name="Marcador de Posição de Conteúd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13" name="Marcador de Posição de Conteúd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21" name="Marcador de Posição da Data 20"/>
          <p:cNvSpPr>
            <a:spLocks noGrp="1"/>
          </p:cNvSpPr>
          <p:nvPr>
            <p:ph type="dt" sz="half" idx="10"/>
          </p:nvPr>
        </p:nvSpPr>
        <p:spPr/>
        <p:txBody>
          <a:bodyPr/>
          <a:lstStyle/>
          <a:p>
            <a:fld id="{DD8C0615-C672-4123-91AD-B2995F1CDC6D}" type="datetimeFigureOut">
              <a:rPr lang="pt-PT" smtClean="0"/>
              <a:pPr/>
              <a:t>23-05-2015</a:t>
            </a:fld>
            <a:endParaRPr lang="pt-PT"/>
          </a:p>
        </p:txBody>
      </p:sp>
      <p:sp>
        <p:nvSpPr>
          <p:cNvPr id="10" name="Marcador de Posição do Rodapé 9"/>
          <p:cNvSpPr>
            <a:spLocks noGrp="1"/>
          </p:cNvSpPr>
          <p:nvPr>
            <p:ph type="ftr" sz="quarter" idx="11"/>
          </p:nvPr>
        </p:nvSpPr>
        <p:spPr/>
        <p:txBody>
          <a:bodyPr/>
          <a:lstStyle/>
          <a:p>
            <a:endParaRPr lang="pt-PT"/>
          </a:p>
        </p:txBody>
      </p:sp>
      <p:sp>
        <p:nvSpPr>
          <p:cNvPr id="31" name="Marcador de Posição do Número do Diapositivo 30"/>
          <p:cNvSpPr>
            <a:spLocks noGrp="1"/>
          </p:cNvSpPr>
          <p:nvPr>
            <p:ph type="sldNum" sz="quarter" idx="12"/>
          </p:nvPr>
        </p:nvSpPr>
        <p:spPr/>
        <p:txBody>
          <a:bodyPr/>
          <a:lstStyle/>
          <a:p>
            <a:fld id="{D252F24B-0E65-4571-B403-C0CC4D286E80}" type="slidenum">
              <a:rPr lang="pt-PT" smtClean="0"/>
              <a:pPr/>
              <a:t>‹nº›</a:t>
            </a:fld>
            <a:endParaRPr lang="pt-PT"/>
          </a:p>
        </p:txBody>
      </p:sp>
    </p:spTree>
  </p:cSld>
  <p:clrMapOvr>
    <a:masterClrMapping/>
  </p:clrMapOvr>
  <p:transition>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5410200"/>
            <a:ext cx="8610600" cy="882650"/>
          </a:xfrm>
        </p:spPr>
        <p:txBody>
          <a:bodyPr anchor="ctr"/>
          <a:lstStyle>
            <a:lvl1pPr>
              <a:defRPr/>
            </a:lvl1pPr>
          </a:lstStyle>
          <a:p>
            <a:r>
              <a:rPr kumimoji="0" lang="pt-PT" smtClean="0"/>
              <a:t>Clique para editar o estilo</a:t>
            </a:r>
            <a:endParaRPr kumimoji="0" lang="en-US"/>
          </a:p>
        </p:txBody>
      </p:sp>
      <p:sp>
        <p:nvSpPr>
          <p:cNvPr id="13" name="Marcador de Posição do Tex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PT" smtClean="0"/>
              <a:t>Clique para editar os estilos</a:t>
            </a:r>
          </a:p>
        </p:txBody>
      </p:sp>
      <p:sp>
        <p:nvSpPr>
          <p:cNvPr id="25" name="Marcador de Posição do Tex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PT" smtClean="0"/>
              <a:t>Clique para editar os estilos</a:t>
            </a:r>
          </a:p>
        </p:txBody>
      </p:sp>
      <p:sp>
        <p:nvSpPr>
          <p:cNvPr id="4" name="Marcador de Posição de Conteúd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28" name="Marcador de Posição de Conteúd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10" name="Marcador de Posição da Data 9"/>
          <p:cNvSpPr>
            <a:spLocks noGrp="1"/>
          </p:cNvSpPr>
          <p:nvPr>
            <p:ph type="dt" sz="half" idx="10"/>
          </p:nvPr>
        </p:nvSpPr>
        <p:spPr/>
        <p:txBody>
          <a:bodyPr/>
          <a:lstStyle/>
          <a:p>
            <a:fld id="{DD8C0615-C672-4123-91AD-B2995F1CDC6D}" type="datetimeFigureOut">
              <a:rPr lang="pt-PT" smtClean="0"/>
              <a:pPr/>
              <a:t>23-05-2015</a:t>
            </a:fld>
            <a:endParaRPr lang="pt-PT"/>
          </a:p>
        </p:txBody>
      </p:sp>
      <p:sp>
        <p:nvSpPr>
          <p:cNvPr id="6" name="Marcador de Posição do Rodapé 5"/>
          <p:cNvSpPr>
            <a:spLocks noGrp="1"/>
          </p:cNvSpPr>
          <p:nvPr>
            <p:ph type="ftr" sz="quarter" idx="11"/>
          </p:nvPr>
        </p:nvSpPr>
        <p:spPr/>
        <p:txBody>
          <a:bodyPr/>
          <a:lstStyle/>
          <a:p>
            <a:endParaRPr lang="pt-PT"/>
          </a:p>
        </p:txBody>
      </p:sp>
      <p:sp>
        <p:nvSpPr>
          <p:cNvPr id="7" name="Marcador de Posição do Número do Diapositivo 6"/>
          <p:cNvSpPr>
            <a:spLocks noGrp="1"/>
          </p:cNvSpPr>
          <p:nvPr>
            <p:ph type="sldNum" sz="quarter" idx="12"/>
          </p:nvPr>
        </p:nvSpPr>
        <p:spPr>
          <a:xfrm>
            <a:off x="8229600" y="6477000"/>
            <a:ext cx="762000" cy="246888"/>
          </a:xfrm>
        </p:spPr>
        <p:txBody>
          <a:bodyPr/>
          <a:lstStyle/>
          <a:p>
            <a:fld id="{D252F24B-0E65-4571-B403-C0CC4D286E80}" type="slidenum">
              <a:rPr lang="pt-PT" smtClean="0"/>
              <a:pPr/>
              <a:t>‹nº›</a:t>
            </a:fld>
            <a:endParaRPr lang="pt-PT"/>
          </a:p>
        </p:txBody>
      </p:sp>
      <p:sp>
        <p:nvSpPr>
          <p:cNvPr id="11" name="Conexão recta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transition>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52" y="457200"/>
            <a:ext cx="8686800" cy="841248"/>
          </a:xfrm>
        </p:spPr>
        <p:txBody>
          <a:bodyPr/>
          <a:lstStyle/>
          <a:p>
            <a:r>
              <a:rPr kumimoji="0" lang="pt-PT" smtClean="0"/>
              <a:t>Clique para editar o estilo</a:t>
            </a:r>
            <a:endParaRPr kumimoji="0" lang="en-US"/>
          </a:p>
        </p:txBody>
      </p:sp>
      <p:sp>
        <p:nvSpPr>
          <p:cNvPr id="12" name="Marcador de Posição da Data 11"/>
          <p:cNvSpPr>
            <a:spLocks noGrp="1"/>
          </p:cNvSpPr>
          <p:nvPr>
            <p:ph type="dt" sz="half" idx="10"/>
          </p:nvPr>
        </p:nvSpPr>
        <p:spPr/>
        <p:txBody>
          <a:bodyPr/>
          <a:lstStyle/>
          <a:p>
            <a:fld id="{DD8C0615-C672-4123-91AD-B2995F1CDC6D}" type="datetimeFigureOut">
              <a:rPr lang="pt-PT" smtClean="0"/>
              <a:pPr/>
              <a:t>23-05-2015</a:t>
            </a:fld>
            <a:endParaRPr lang="pt-PT"/>
          </a:p>
        </p:txBody>
      </p:sp>
      <p:sp>
        <p:nvSpPr>
          <p:cNvPr id="21" name="Marcador de Posição do Rodapé 20"/>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D252F24B-0E65-4571-B403-C0CC4D286E80}" type="slidenum">
              <a:rPr lang="pt-PT" smtClean="0"/>
              <a:pPr/>
              <a:t>‹nº›</a:t>
            </a:fld>
            <a:endParaRPr lang="pt-PT"/>
          </a:p>
        </p:txBody>
      </p:sp>
    </p:spTree>
  </p:cSld>
  <p:clrMapOvr>
    <a:masterClrMapping/>
  </p:clrMapOvr>
  <p:transition>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p>
            <a:fld id="{DD8C0615-C672-4123-91AD-B2995F1CDC6D}" type="datetimeFigureOut">
              <a:rPr lang="pt-PT" smtClean="0"/>
              <a:pPr/>
              <a:t>23-05-2015</a:t>
            </a:fld>
            <a:endParaRPr lang="pt-PT"/>
          </a:p>
        </p:txBody>
      </p:sp>
      <p:sp>
        <p:nvSpPr>
          <p:cNvPr id="24" name="Marcador de Posição do Rodapé 23"/>
          <p:cNvSpPr>
            <a:spLocks noGrp="1"/>
          </p:cNvSpPr>
          <p:nvPr>
            <p:ph type="ftr" sz="quarter" idx="11"/>
          </p:nvPr>
        </p:nvSpPr>
        <p:spPr/>
        <p:txBody>
          <a:bodyPr/>
          <a:lstStyle/>
          <a:p>
            <a:endParaRPr lang="pt-PT"/>
          </a:p>
        </p:txBody>
      </p:sp>
      <p:sp>
        <p:nvSpPr>
          <p:cNvPr id="7" name="Marcador de Posição do Número do Diapositivo 6"/>
          <p:cNvSpPr>
            <a:spLocks noGrp="1"/>
          </p:cNvSpPr>
          <p:nvPr>
            <p:ph type="sldNum" sz="quarter" idx="12"/>
          </p:nvPr>
        </p:nvSpPr>
        <p:spPr/>
        <p:txBody>
          <a:bodyPr/>
          <a:lstStyle/>
          <a:p>
            <a:fld id="{D252F24B-0E65-4571-B403-C0CC4D286E80}" type="slidenum">
              <a:rPr lang="pt-PT" smtClean="0"/>
              <a:pPr/>
              <a:t>‹nº›</a:t>
            </a:fld>
            <a:endParaRPr lang="pt-PT"/>
          </a:p>
        </p:txBody>
      </p:sp>
    </p:spTree>
  </p:cSld>
  <p:clrMapOvr>
    <a:masterClrMapping/>
  </p:clrMapOvr>
  <p:transition>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xão recta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ítulo 11"/>
          <p:cNvSpPr>
            <a:spLocks noGrp="1"/>
          </p:cNvSpPr>
          <p:nvPr>
            <p:ph type="title"/>
          </p:nvPr>
        </p:nvSpPr>
        <p:spPr>
          <a:xfrm>
            <a:off x="457200" y="5486400"/>
            <a:ext cx="8458200" cy="520700"/>
          </a:xfrm>
        </p:spPr>
        <p:txBody>
          <a:bodyPr anchor="ctr"/>
          <a:lstStyle>
            <a:lvl1pPr algn="l">
              <a:buNone/>
              <a:defRPr sz="2000" b="1"/>
            </a:lvl1pPr>
          </a:lstStyle>
          <a:p>
            <a:r>
              <a:rPr kumimoji="0" lang="pt-PT" smtClean="0"/>
              <a:t>Clique para editar o estilo</a:t>
            </a:r>
            <a:endParaRPr kumimoji="0" lang="en-US"/>
          </a:p>
        </p:txBody>
      </p:sp>
      <p:sp>
        <p:nvSpPr>
          <p:cNvPr id="26" name="Marcador de Posição do Tex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PT" smtClean="0"/>
              <a:t>Clique para editar os estilos</a:t>
            </a:r>
          </a:p>
        </p:txBody>
      </p:sp>
      <p:sp>
        <p:nvSpPr>
          <p:cNvPr id="14" name="Marcador de Posição de Conteúd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25" name="Marcador de Posição da Data 24"/>
          <p:cNvSpPr>
            <a:spLocks noGrp="1"/>
          </p:cNvSpPr>
          <p:nvPr>
            <p:ph type="dt" sz="half" idx="10"/>
          </p:nvPr>
        </p:nvSpPr>
        <p:spPr/>
        <p:txBody>
          <a:bodyPr/>
          <a:lstStyle/>
          <a:p>
            <a:fld id="{DD8C0615-C672-4123-91AD-B2995F1CDC6D}" type="datetimeFigureOut">
              <a:rPr lang="pt-PT" smtClean="0"/>
              <a:pPr/>
              <a:t>23-05-2015</a:t>
            </a:fld>
            <a:endParaRPr lang="pt-PT"/>
          </a:p>
        </p:txBody>
      </p:sp>
      <p:sp>
        <p:nvSpPr>
          <p:cNvPr id="29" name="Marcador de Posição do Rodapé 28"/>
          <p:cNvSpPr>
            <a:spLocks noGrp="1"/>
          </p:cNvSpPr>
          <p:nvPr>
            <p:ph type="ftr" sz="quarter" idx="11"/>
          </p:nvPr>
        </p:nvSpPr>
        <p:spPr/>
        <p:txBody>
          <a:bodyPr/>
          <a:lstStyle/>
          <a:p>
            <a:endParaRPr lang="pt-PT"/>
          </a:p>
        </p:txBody>
      </p:sp>
      <p:sp>
        <p:nvSpPr>
          <p:cNvPr id="7" name="Marcador de Posição do Número do Diapositivo 6"/>
          <p:cNvSpPr>
            <a:spLocks noGrp="1"/>
          </p:cNvSpPr>
          <p:nvPr>
            <p:ph type="sldNum" sz="quarter" idx="12"/>
          </p:nvPr>
        </p:nvSpPr>
        <p:spPr/>
        <p:txBody>
          <a:bodyPr/>
          <a:lstStyle/>
          <a:p>
            <a:fld id="{D252F24B-0E65-4571-B403-C0CC4D286E80}" type="slidenum">
              <a:rPr lang="pt-PT" smtClean="0"/>
              <a:pPr/>
              <a:t>‹nº›</a:t>
            </a:fld>
            <a:endParaRPr lang="pt-PT"/>
          </a:p>
        </p:txBody>
      </p:sp>
    </p:spTree>
  </p:cSld>
  <p:clrMapOvr>
    <a:masterClrMapping/>
  </p:clrMapOvr>
  <p:transition>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Marcador de Posição da Imagem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PT" smtClean="0"/>
              <a:t>Clique no ícone para adicionar uma imagem</a:t>
            </a:r>
            <a:endParaRPr kumimoji="0" lang="en-US" dirty="0"/>
          </a:p>
        </p:txBody>
      </p:sp>
      <p:sp>
        <p:nvSpPr>
          <p:cNvPr id="7" name="Marcador de Posição da Data 6"/>
          <p:cNvSpPr>
            <a:spLocks noGrp="1"/>
          </p:cNvSpPr>
          <p:nvPr>
            <p:ph type="dt" sz="half" idx="10"/>
          </p:nvPr>
        </p:nvSpPr>
        <p:spPr/>
        <p:txBody>
          <a:bodyPr/>
          <a:lstStyle/>
          <a:p>
            <a:fld id="{DD8C0615-C672-4123-91AD-B2995F1CDC6D}" type="datetimeFigureOut">
              <a:rPr lang="pt-PT" smtClean="0"/>
              <a:pPr/>
              <a:t>23-05-2015</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31" name="Marcador de Posição do Número do Diapositivo 30"/>
          <p:cNvSpPr>
            <a:spLocks noGrp="1"/>
          </p:cNvSpPr>
          <p:nvPr>
            <p:ph type="sldNum" sz="quarter" idx="12"/>
          </p:nvPr>
        </p:nvSpPr>
        <p:spPr/>
        <p:txBody>
          <a:bodyPr/>
          <a:lstStyle/>
          <a:p>
            <a:fld id="{D252F24B-0E65-4571-B403-C0CC4D286E80}" type="slidenum">
              <a:rPr lang="pt-PT" smtClean="0"/>
              <a:pPr/>
              <a:t>‹nº›</a:t>
            </a:fld>
            <a:endParaRPr lang="pt-PT"/>
          </a:p>
        </p:txBody>
      </p:sp>
      <p:sp>
        <p:nvSpPr>
          <p:cNvPr id="17" name="Título 16"/>
          <p:cNvSpPr>
            <a:spLocks noGrp="1"/>
          </p:cNvSpPr>
          <p:nvPr>
            <p:ph type="title"/>
          </p:nvPr>
        </p:nvSpPr>
        <p:spPr>
          <a:xfrm>
            <a:off x="381000" y="4993760"/>
            <a:ext cx="5867400" cy="522288"/>
          </a:xfrm>
        </p:spPr>
        <p:txBody>
          <a:bodyPr anchor="ctr"/>
          <a:lstStyle>
            <a:lvl1pPr algn="l">
              <a:buNone/>
              <a:defRPr sz="2000" b="1"/>
            </a:lvl1pPr>
          </a:lstStyle>
          <a:p>
            <a:r>
              <a:rPr kumimoji="0" lang="pt-PT" smtClean="0"/>
              <a:t>Clique para editar o estilo</a:t>
            </a:r>
            <a:endParaRPr kumimoji="0" lang="en-US"/>
          </a:p>
        </p:txBody>
      </p:sp>
      <p:sp>
        <p:nvSpPr>
          <p:cNvPr id="26" name="Marcador de Posição do Tex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PT" smtClean="0"/>
              <a:t>Clique para editar os estilos</a:t>
            </a:r>
          </a:p>
        </p:txBody>
      </p:sp>
    </p:spTree>
  </p:cSld>
  <p:clrMapOvr>
    <a:masterClrMapping/>
  </p:clrMapOvr>
  <p:transition>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PT" smtClean="0"/>
              <a:t>Clique para editar o estilo</a:t>
            </a:r>
            <a:endParaRPr kumimoji="0" lang="en-US"/>
          </a:p>
        </p:txBody>
      </p:sp>
      <p:sp>
        <p:nvSpPr>
          <p:cNvPr id="3" name="Marcador de Posição de Texto Vertical 2"/>
          <p:cNvSpPr>
            <a:spLocks noGrp="1"/>
          </p:cNvSpPr>
          <p:nvPr>
            <p:ph type="body" orient="vert" idx="1"/>
          </p:nvPr>
        </p:nvSpPr>
        <p:spPr/>
        <p:txBody>
          <a:bodyPr vert="eaVer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p>
            <a:fld id="{DD8C0615-C672-4123-91AD-B2995F1CDC6D}" type="datetimeFigureOut">
              <a:rPr lang="pt-PT" smtClean="0"/>
              <a:pPr/>
              <a:t>23-05-2015</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D252F24B-0E65-4571-B403-C0CC4D286E80}" type="slidenum">
              <a:rPr lang="pt-PT" smtClean="0"/>
              <a:pPr/>
              <a:t>‹nº›</a:t>
            </a:fld>
            <a:endParaRPr lang="pt-PT"/>
          </a:p>
        </p:txBody>
      </p:sp>
    </p:spTree>
  </p:cSld>
  <p:clrMapOvr>
    <a:masterClrMapping/>
  </p:clrMapOvr>
  <p:transition>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0" y="549276"/>
            <a:ext cx="1828800" cy="5851525"/>
          </a:xfrm>
        </p:spPr>
        <p:txBody>
          <a:bodyPr vert="eaVert"/>
          <a:lstStyle/>
          <a:p>
            <a:r>
              <a:rPr kumimoji="0" lang="pt-PT" smtClean="0"/>
              <a:t>Clique para editar o estilo</a:t>
            </a:r>
            <a:endParaRPr kumimoji="0" lang="en-US"/>
          </a:p>
        </p:txBody>
      </p:sp>
      <p:sp>
        <p:nvSpPr>
          <p:cNvPr id="3" name="Marcador de Posição de Texto Vertical 2"/>
          <p:cNvSpPr>
            <a:spLocks noGrp="1"/>
          </p:cNvSpPr>
          <p:nvPr>
            <p:ph type="body" orient="vert" idx="1"/>
          </p:nvPr>
        </p:nvSpPr>
        <p:spPr>
          <a:xfrm>
            <a:off x="457200" y="549276"/>
            <a:ext cx="6248400" cy="5851525"/>
          </a:xfrm>
        </p:spPr>
        <p:txBody>
          <a:bodyPr vert="eaVer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p>
            <a:fld id="{DD8C0615-C672-4123-91AD-B2995F1CDC6D}" type="datetimeFigureOut">
              <a:rPr lang="pt-PT" smtClean="0"/>
              <a:pPr/>
              <a:t>23-05-2015</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D252F24B-0E65-4571-B403-C0CC4D286E80}" type="slidenum">
              <a:rPr lang="pt-PT" smtClean="0"/>
              <a:pPr/>
              <a:t>‹nº›</a:t>
            </a:fld>
            <a:endParaRPr lang="pt-PT"/>
          </a:p>
        </p:txBody>
      </p:sp>
    </p:spTree>
  </p:cSld>
  <p:clrMapOvr>
    <a:masterClrMapping/>
  </p:clrMapOvr>
  <p:transition>
    <p:circl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exão recta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Marcador de Posição do Tex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pt-PT" smtClean="0"/>
              <a:t>Clique para editar os estilos</a:t>
            </a:r>
          </a:p>
          <a:p>
            <a:pPr lvl="1" eaLnBrk="1" latinLnBrk="0" hangingPunct="1"/>
            <a:r>
              <a:rPr kumimoji="0" lang="pt-PT" smtClean="0"/>
              <a:t>Segundo nível</a:t>
            </a:r>
          </a:p>
          <a:p>
            <a:pPr lvl="2" eaLnBrk="1" latinLnBrk="0" hangingPunct="1"/>
            <a:r>
              <a:rPr kumimoji="0" lang="pt-PT" smtClean="0"/>
              <a:t>Terceiro nível</a:t>
            </a:r>
          </a:p>
          <a:p>
            <a:pPr lvl="3" eaLnBrk="1" latinLnBrk="0" hangingPunct="1"/>
            <a:r>
              <a:rPr kumimoji="0" lang="pt-PT" smtClean="0"/>
              <a:t>Quarto nível</a:t>
            </a:r>
          </a:p>
          <a:p>
            <a:pPr lvl="4" eaLnBrk="1" latinLnBrk="0" hangingPunct="1"/>
            <a:r>
              <a:rPr kumimoji="0" lang="pt-PT" smtClean="0"/>
              <a:t>Quinto nível</a:t>
            </a:r>
            <a:endParaRPr kumimoji="0" lang="en-US"/>
          </a:p>
        </p:txBody>
      </p:sp>
      <p:sp>
        <p:nvSpPr>
          <p:cNvPr id="11" name="Marcador de Posição da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DD8C0615-C672-4123-91AD-B2995F1CDC6D}" type="datetimeFigureOut">
              <a:rPr lang="pt-PT" smtClean="0"/>
              <a:pPr/>
              <a:t>23-05-2015</a:t>
            </a:fld>
            <a:endParaRPr lang="pt-PT"/>
          </a:p>
        </p:txBody>
      </p:sp>
      <p:sp>
        <p:nvSpPr>
          <p:cNvPr id="28" name="Marcador de Posição do Rodapé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pt-PT"/>
          </a:p>
        </p:txBody>
      </p:sp>
      <p:sp>
        <p:nvSpPr>
          <p:cNvPr id="5" name="Marcador de Posição do Número do Diapositivo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D252F24B-0E65-4571-B403-C0CC4D286E80}" type="slidenum">
              <a:rPr lang="pt-PT" smtClean="0"/>
              <a:pPr/>
              <a:t>‹nº›</a:t>
            </a:fld>
            <a:endParaRPr lang="pt-PT"/>
          </a:p>
        </p:txBody>
      </p:sp>
      <p:sp>
        <p:nvSpPr>
          <p:cNvPr id="10" name="Marcador de Posição do Título 9"/>
          <p:cNvSpPr>
            <a:spLocks noGrp="1"/>
          </p:cNvSpPr>
          <p:nvPr>
            <p:ph type="title"/>
          </p:nvPr>
        </p:nvSpPr>
        <p:spPr>
          <a:xfrm>
            <a:off x="304800" y="457200"/>
            <a:ext cx="8686800" cy="838200"/>
          </a:xfrm>
          <a:prstGeom prst="rect">
            <a:avLst/>
          </a:prstGeom>
        </p:spPr>
        <p:txBody>
          <a:bodyPr vert="horz" anchor="ctr">
            <a:normAutofit/>
          </a:bodyPr>
          <a:lstStyle/>
          <a:p>
            <a:r>
              <a:rPr kumimoji="0" lang="pt-PT" smtClean="0"/>
              <a:t>Clique para editar o estilo</a:t>
            </a:r>
            <a:endParaRPr kumimoji="0" lang="en-US"/>
          </a:p>
        </p:txBody>
      </p:sp>
      <p:sp>
        <p:nvSpPr>
          <p:cNvPr id="9" name="Conexão recta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Conexão recta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ransition>
    <p:circle/>
  </p:transition>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2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pt-PT" dirty="0" smtClean="0"/>
              <a:t> DA </a:t>
            </a:r>
            <a:r>
              <a:rPr lang="pt-PT" dirty="0" err="1" smtClean="0"/>
              <a:t>BaIXA</a:t>
            </a:r>
            <a:r>
              <a:rPr lang="pt-PT" dirty="0" smtClean="0"/>
              <a:t> DE lisboa</a:t>
            </a:r>
            <a:endParaRPr lang="pt-PT" dirty="0"/>
          </a:p>
        </p:txBody>
      </p:sp>
      <p:sp>
        <p:nvSpPr>
          <p:cNvPr id="3" name="Subtítulo 2"/>
          <p:cNvSpPr>
            <a:spLocks noGrp="1"/>
          </p:cNvSpPr>
          <p:nvPr>
            <p:ph type="subTitle" idx="1"/>
          </p:nvPr>
        </p:nvSpPr>
        <p:spPr/>
        <p:txBody>
          <a:bodyPr>
            <a:normAutofit/>
          </a:bodyPr>
          <a:lstStyle/>
          <a:p>
            <a:r>
              <a:rPr lang="pt-PT" sz="4800" dirty="0" smtClean="0"/>
              <a:t>LOJAS CENTENÁRIAS</a:t>
            </a:r>
            <a:endParaRPr lang="pt-PT" sz="4800" dirty="0"/>
          </a:p>
        </p:txBody>
      </p:sp>
      <p:sp>
        <p:nvSpPr>
          <p:cNvPr id="4" name="CaixaDeTexto 3"/>
          <p:cNvSpPr txBox="1"/>
          <p:nvPr/>
        </p:nvSpPr>
        <p:spPr>
          <a:xfrm>
            <a:off x="6012160" y="6165304"/>
            <a:ext cx="2952328" cy="369332"/>
          </a:xfrm>
          <a:prstGeom prst="rect">
            <a:avLst/>
          </a:prstGeom>
          <a:noFill/>
        </p:spPr>
        <p:txBody>
          <a:bodyPr wrap="square" rtlCol="0">
            <a:spAutoFit/>
          </a:bodyPr>
          <a:lstStyle/>
          <a:p>
            <a:r>
              <a:rPr lang="pt-PT" dirty="0" smtClean="0"/>
              <a:t>                   </a:t>
            </a:r>
            <a:r>
              <a:rPr lang="pt-PT" b="1" dirty="0" smtClean="0">
                <a:solidFill>
                  <a:schemeClr val="accent2">
                    <a:lumMod val="50000"/>
                  </a:schemeClr>
                </a:solidFill>
              </a:rPr>
              <a:t>Avanço manual</a:t>
            </a:r>
            <a:endParaRPr lang="pt-PT" b="1" dirty="0">
              <a:solidFill>
                <a:schemeClr val="accent2">
                  <a:lumMod val="50000"/>
                </a:schemeClr>
              </a:solidFill>
            </a:endParaRPr>
          </a:p>
        </p:txBody>
      </p:sp>
      <p:pic>
        <p:nvPicPr>
          <p:cNvPr id="6" name="05_Grandes Orquestras - Ray Conniff - Tema de Lara_a - Cópia.wav">
            <a:hlinkClick r:id="" action="ppaction://media"/>
          </p:cNvPr>
          <p:cNvPicPr>
            <a:picLocks noRot="1" noChangeAspect="1"/>
          </p:cNvPicPr>
          <p:nvPr>
            <a:wavAudioFile r:embed="rId1" name="05_Grandes Orquestras - Ray Conniff - Tema de Lara_a - Cópia.wav"/>
          </p:nvPr>
        </p:nvPicPr>
        <p:blipFill>
          <a:blip r:embed="rId3" cstate="print"/>
          <a:stretch>
            <a:fillRect/>
          </a:stretch>
        </p:blipFill>
        <p:spPr>
          <a:xfrm>
            <a:off x="4419600" y="3276600"/>
            <a:ext cx="304800" cy="304800"/>
          </a:xfrm>
          <a:prstGeom prst="rect">
            <a:avLst/>
          </a:prstGeom>
        </p:spPr>
      </p:pic>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29" showWhenStopped="0">
                <p:cTn id="7"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ginginha-1 - Cópia.JPG"/>
          <p:cNvPicPr>
            <a:picLocks noChangeAspect="1"/>
          </p:cNvPicPr>
          <p:nvPr/>
        </p:nvPicPr>
        <p:blipFill>
          <a:blip r:embed="rId2" cstate="print"/>
          <a:stretch>
            <a:fillRect/>
          </a:stretch>
        </p:blipFill>
        <p:spPr>
          <a:xfrm>
            <a:off x="251520" y="188640"/>
            <a:ext cx="5105062" cy="6381328"/>
          </a:xfrm>
          <a:prstGeom prst="rect">
            <a:avLst/>
          </a:prstGeom>
        </p:spPr>
      </p:pic>
      <p:sp>
        <p:nvSpPr>
          <p:cNvPr id="4" name="CaixaDeTexto 3"/>
          <p:cNvSpPr txBox="1"/>
          <p:nvPr/>
        </p:nvSpPr>
        <p:spPr>
          <a:xfrm>
            <a:off x="5580112" y="476672"/>
            <a:ext cx="3312368" cy="5078313"/>
          </a:xfrm>
          <a:prstGeom prst="rect">
            <a:avLst/>
          </a:prstGeom>
          <a:noFill/>
        </p:spPr>
        <p:txBody>
          <a:bodyPr wrap="square" rtlCol="0">
            <a:spAutoFit/>
          </a:bodyPr>
          <a:lstStyle/>
          <a:p>
            <a:r>
              <a:rPr lang="pt-PT" b="1" dirty="0" smtClean="0">
                <a:solidFill>
                  <a:schemeClr val="accent2">
                    <a:lumMod val="50000"/>
                  </a:schemeClr>
                </a:solidFill>
              </a:rPr>
              <a:t>A </a:t>
            </a:r>
            <a:r>
              <a:rPr lang="pt-PT" b="1" dirty="0" err="1" smtClean="0">
                <a:solidFill>
                  <a:schemeClr val="accent2">
                    <a:lumMod val="50000"/>
                  </a:schemeClr>
                </a:solidFill>
              </a:rPr>
              <a:t>Ginginha</a:t>
            </a:r>
            <a:endParaRPr lang="pt-PT" b="1" dirty="0" smtClean="0">
              <a:solidFill>
                <a:schemeClr val="accent2">
                  <a:lumMod val="50000"/>
                </a:schemeClr>
              </a:solidFill>
            </a:endParaRPr>
          </a:p>
          <a:p>
            <a:endParaRPr lang="pt-PT" b="1" dirty="0" smtClean="0">
              <a:solidFill>
                <a:schemeClr val="accent2">
                  <a:lumMod val="50000"/>
                </a:schemeClr>
              </a:solidFill>
            </a:endParaRPr>
          </a:p>
          <a:p>
            <a:pPr algn="just"/>
            <a:r>
              <a:rPr lang="pt-PT" b="1" dirty="0" smtClean="0">
                <a:solidFill>
                  <a:schemeClr val="accent2">
                    <a:lumMod val="50000"/>
                  </a:schemeClr>
                </a:solidFill>
              </a:rPr>
              <a:t>Propriedade de um galego de nome Espinheira foi o primeiro estabelecimento de Lisboa (1840) a comercializar a bebida que lhe dá o nome e que rapidamente se transformou num ex-libris da cidade .</a:t>
            </a:r>
          </a:p>
          <a:p>
            <a:pPr algn="just"/>
            <a:r>
              <a:rPr lang="pt-PT" b="1" dirty="0" smtClean="0">
                <a:solidFill>
                  <a:schemeClr val="accent2">
                    <a:lumMod val="50000"/>
                  </a:schemeClr>
                </a:solidFill>
              </a:rPr>
              <a:t>Por conselho de um frade da Igreja de Sº António Espinheira fez a experiência de deixar fermentar as gingas dentro de aguardente juntando-lhe açúcar, água e canela.</a:t>
            </a:r>
          </a:p>
          <a:p>
            <a:pPr algn="just"/>
            <a:r>
              <a:rPr lang="pt-PT" b="1" dirty="0" smtClean="0">
                <a:solidFill>
                  <a:schemeClr val="accent2">
                    <a:lumMod val="50000"/>
                  </a:schemeClr>
                </a:solidFill>
              </a:rPr>
              <a:t>O </a:t>
            </a:r>
            <a:r>
              <a:rPr lang="pt-PT" b="1" dirty="0" err="1" smtClean="0">
                <a:solidFill>
                  <a:schemeClr val="accent2">
                    <a:lumMod val="50000"/>
                  </a:schemeClr>
                </a:solidFill>
              </a:rPr>
              <a:t>exito</a:t>
            </a:r>
            <a:r>
              <a:rPr lang="pt-PT" b="1" dirty="0" smtClean="0">
                <a:solidFill>
                  <a:schemeClr val="accent2">
                    <a:lumMod val="50000"/>
                  </a:schemeClr>
                </a:solidFill>
              </a:rPr>
              <a:t> foi imediato.</a:t>
            </a:r>
          </a:p>
          <a:p>
            <a:pPr algn="just"/>
            <a:endParaRPr lang="pt-PT" b="1" dirty="0" smtClean="0">
              <a:solidFill>
                <a:schemeClr val="accent2">
                  <a:lumMod val="50000"/>
                </a:schemeClr>
              </a:solidFill>
            </a:endParaRPr>
          </a:p>
          <a:p>
            <a:pPr algn="just"/>
            <a:r>
              <a:rPr lang="pt-PT" b="1" dirty="0" smtClean="0">
                <a:solidFill>
                  <a:schemeClr val="accent2">
                    <a:lumMod val="50000"/>
                  </a:schemeClr>
                </a:solidFill>
              </a:rPr>
              <a:t>Lº S. Domingos, 8</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ginginha3.jpg"/>
          <p:cNvPicPr>
            <a:picLocks noChangeAspect="1"/>
          </p:cNvPicPr>
          <p:nvPr/>
        </p:nvPicPr>
        <p:blipFill>
          <a:blip r:embed="rId2" cstate="print"/>
          <a:stretch>
            <a:fillRect/>
          </a:stretch>
        </p:blipFill>
        <p:spPr>
          <a:xfrm>
            <a:off x="5508104" y="332656"/>
            <a:ext cx="3456384" cy="5867815"/>
          </a:xfrm>
          <a:prstGeom prst="rect">
            <a:avLst/>
          </a:prstGeom>
        </p:spPr>
      </p:pic>
      <p:pic>
        <p:nvPicPr>
          <p:cNvPr id="5" name="Imagem 4" descr="(20090624 121724) CIMG7990a - Baixa - Largo de SÃ£o Domingos (''A Ginginha'') (1024)[1].jpg"/>
          <p:cNvPicPr>
            <a:picLocks noChangeAspect="1"/>
          </p:cNvPicPr>
          <p:nvPr/>
        </p:nvPicPr>
        <p:blipFill>
          <a:blip r:embed="rId3" cstate="print"/>
          <a:stretch>
            <a:fillRect/>
          </a:stretch>
        </p:blipFill>
        <p:spPr>
          <a:xfrm>
            <a:off x="251520" y="145992"/>
            <a:ext cx="4968552" cy="6616122"/>
          </a:xfrm>
          <a:prstGeom prst="rect">
            <a:avLst/>
          </a:prstGeom>
        </p:spPr>
      </p:pic>
    </p:spTree>
  </p:cSld>
  <p:clrMapOvr>
    <a:masterClrMapping/>
  </p:clrMapOvr>
  <p:transition>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ginjinha-sem-rival-eduardinho[1].jpg"/>
          <p:cNvPicPr>
            <a:picLocks noChangeAspect="1"/>
          </p:cNvPicPr>
          <p:nvPr/>
        </p:nvPicPr>
        <p:blipFill>
          <a:blip r:embed="rId2" cstate="print"/>
          <a:stretch>
            <a:fillRect/>
          </a:stretch>
        </p:blipFill>
        <p:spPr>
          <a:xfrm>
            <a:off x="179512" y="188639"/>
            <a:ext cx="4176464" cy="5576881"/>
          </a:xfrm>
          <a:prstGeom prst="rect">
            <a:avLst/>
          </a:prstGeom>
        </p:spPr>
      </p:pic>
      <p:pic>
        <p:nvPicPr>
          <p:cNvPr id="3" name="Imagem 2" descr="Ginginha-sem-rival-2.jpg"/>
          <p:cNvPicPr>
            <a:picLocks noChangeAspect="1"/>
          </p:cNvPicPr>
          <p:nvPr/>
        </p:nvPicPr>
        <p:blipFill>
          <a:blip r:embed="rId3" cstate="print"/>
          <a:stretch>
            <a:fillRect/>
          </a:stretch>
        </p:blipFill>
        <p:spPr>
          <a:xfrm>
            <a:off x="4572000" y="188640"/>
            <a:ext cx="4332646" cy="2894072"/>
          </a:xfrm>
          <a:prstGeom prst="rect">
            <a:avLst/>
          </a:prstGeom>
        </p:spPr>
      </p:pic>
      <p:sp>
        <p:nvSpPr>
          <p:cNvPr id="4" name="CaixaDeTexto 3"/>
          <p:cNvSpPr txBox="1"/>
          <p:nvPr/>
        </p:nvSpPr>
        <p:spPr>
          <a:xfrm>
            <a:off x="4572000" y="3645024"/>
            <a:ext cx="4320480" cy="2308324"/>
          </a:xfrm>
          <a:prstGeom prst="rect">
            <a:avLst/>
          </a:prstGeom>
          <a:noFill/>
        </p:spPr>
        <p:txBody>
          <a:bodyPr wrap="square" rtlCol="0">
            <a:spAutoFit/>
          </a:bodyPr>
          <a:lstStyle/>
          <a:p>
            <a:r>
              <a:rPr lang="pt-PT" b="1" dirty="0" smtClean="0">
                <a:solidFill>
                  <a:schemeClr val="accent2">
                    <a:lumMod val="50000"/>
                  </a:schemeClr>
                </a:solidFill>
              </a:rPr>
              <a:t>Fundada entre1890-1892 além da </a:t>
            </a:r>
            <a:r>
              <a:rPr lang="pt-PT" b="1" dirty="0" err="1" smtClean="0">
                <a:solidFill>
                  <a:schemeClr val="accent2">
                    <a:lumMod val="50000"/>
                  </a:schemeClr>
                </a:solidFill>
              </a:rPr>
              <a:t>ginginha</a:t>
            </a:r>
            <a:r>
              <a:rPr lang="pt-PT" b="1" dirty="0" smtClean="0">
                <a:solidFill>
                  <a:schemeClr val="accent2">
                    <a:lumMod val="50000"/>
                  </a:schemeClr>
                </a:solidFill>
              </a:rPr>
              <a:t>, capilé e groselha serve também o Eduardinho, um segredo da casa, que tem este nome em homenagem a um palhaço do vizinho Coliseu.</a:t>
            </a:r>
          </a:p>
          <a:p>
            <a:endParaRPr lang="pt-PT" b="1" dirty="0" smtClean="0">
              <a:solidFill>
                <a:schemeClr val="accent2">
                  <a:lumMod val="50000"/>
                </a:schemeClr>
              </a:solidFill>
            </a:endParaRPr>
          </a:p>
          <a:p>
            <a:endParaRPr lang="pt-PT" b="1" dirty="0" smtClean="0">
              <a:solidFill>
                <a:schemeClr val="accent2">
                  <a:lumMod val="50000"/>
                </a:schemeClr>
              </a:solidFill>
            </a:endParaRPr>
          </a:p>
          <a:p>
            <a:r>
              <a:rPr lang="pt-PT" b="1" dirty="0" smtClean="0">
                <a:solidFill>
                  <a:schemeClr val="accent2">
                    <a:lumMod val="50000"/>
                  </a:schemeClr>
                </a:solidFill>
              </a:rPr>
              <a:t>Portas de Santo Antão, 7</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2-A55762-Rua Barros QueirÃ³s[1].jpg"/>
          <p:cNvPicPr>
            <a:picLocks noChangeAspect="1"/>
          </p:cNvPicPr>
          <p:nvPr/>
        </p:nvPicPr>
        <p:blipFill>
          <a:blip r:embed="rId2" cstate="print"/>
          <a:stretch>
            <a:fillRect/>
          </a:stretch>
        </p:blipFill>
        <p:spPr>
          <a:xfrm>
            <a:off x="5364088" y="3068960"/>
            <a:ext cx="3416309" cy="3521968"/>
          </a:xfrm>
          <a:prstGeom prst="rect">
            <a:avLst/>
          </a:prstGeom>
        </p:spPr>
      </p:pic>
      <p:pic>
        <p:nvPicPr>
          <p:cNvPr id="3" name="Imagem 2" descr="3-A55763-Rua Barros Queiros[2].jpg"/>
          <p:cNvPicPr>
            <a:picLocks noChangeAspect="1"/>
          </p:cNvPicPr>
          <p:nvPr/>
        </p:nvPicPr>
        <p:blipFill>
          <a:blip r:embed="rId3" cstate="print"/>
          <a:stretch>
            <a:fillRect/>
          </a:stretch>
        </p:blipFill>
        <p:spPr>
          <a:xfrm>
            <a:off x="827584" y="2852936"/>
            <a:ext cx="3600400" cy="3618493"/>
          </a:xfrm>
          <a:prstGeom prst="rect">
            <a:avLst/>
          </a:prstGeom>
        </p:spPr>
      </p:pic>
      <p:pic>
        <p:nvPicPr>
          <p:cNvPr id="4" name="Imagem 3" descr="1-A16062-Rua Barros Queiros[1].jpg"/>
          <p:cNvPicPr>
            <a:picLocks noChangeAspect="1"/>
          </p:cNvPicPr>
          <p:nvPr/>
        </p:nvPicPr>
        <p:blipFill>
          <a:blip r:embed="rId4" cstate="print"/>
          <a:stretch>
            <a:fillRect/>
          </a:stretch>
        </p:blipFill>
        <p:spPr>
          <a:xfrm>
            <a:off x="5004048" y="188640"/>
            <a:ext cx="3744416" cy="2566594"/>
          </a:xfrm>
          <a:prstGeom prst="rect">
            <a:avLst/>
          </a:prstGeom>
        </p:spPr>
      </p:pic>
      <p:sp>
        <p:nvSpPr>
          <p:cNvPr id="5" name="CaixaDeTexto 4"/>
          <p:cNvSpPr txBox="1"/>
          <p:nvPr/>
        </p:nvSpPr>
        <p:spPr>
          <a:xfrm>
            <a:off x="395536" y="980728"/>
            <a:ext cx="4176464" cy="923330"/>
          </a:xfrm>
          <a:prstGeom prst="rect">
            <a:avLst/>
          </a:prstGeom>
          <a:noFill/>
        </p:spPr>
        <p:txBody>
          <a:bodyPr wrap="square" rtlCol="0">
            <a:spAutoFit/>
          </a:bodyPr>
          <a:lstStyle/>
          <a:p>
            <a:r>
              <a:rPr lang="pt-PT" b="1" dirty="0" smtClean="0">
                <a:solidFill>
                  <a:schemeClr val="accent2">
                    <a:lumMod val="50000"/>
                  </a:schemeClr>
                </a:solidFill>
              </a:rPr>
              <a:t>Na  rua Barros Queirós concentraram-se várias ourivesarias e lojas da fardamentos e insígnias militares</a:t>
            </a:r>
          </a:p>
        </p:txBody>
      </p:sp>
    </p:spTree>
  </p:cSld>
  <p:clrMapOvr>
    <a:masterClrMapping/>
  </p:clrMapOvr>
  <p:transition>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chapelariaazevedo[1].jpg"/>
          <p:cNvPicPr>
            <a:picLocks noChangeAspect="1"/>
          </p:cNvPicPr>
          <p:nvPr/>
        </p:nvPicPr>
        <p:blipFill>
          <a:blip r:embed="rId2" cstate="print"/>
          <a:stretch>
            <a:fillRect/>
          </a:stretch>
        </p:blipFill>
        <p:spPr>
          <a:xfrm>
            <a:off x="1259632" y="1988840"/>
            <a:ext cx="6624228" cy="4416152"/>
          </a:xfrm>
          <a:prstGeom prst="rect">
            <a:avLst/>
          </a:prstGeom>
        </p:spPr>
      </p:pic>
      <p:sp>
        <p:nvSpPr>
          <p:cNvPr id="3" name="CaixaDeTexto 2"/>
          <p:cNvSpPr txBox="1"/>
          <p:nvPr/>
        </p:nvSpPr>
        <p:spPr>
          <a:xfrm>
            <a:off x="179512" y="404664"/>
            <a:ext cx="8712968" cy="1477328"/>
          </a:xfrm>
          <a:prstGeom prst="rect">
            <a:avLst/>
          </a:prstGeom>
          <a:noFill/>
        </p:spPr>
        <p:txBody>
          <a:bodyPr wrap="square" rtlCol="0">
            <a:spAutoFit/>
          </a:bodyPr>
          <a:lstStyle/>
          <a:p>
            <a:r>
              <a:rPr lang="pt-PT" b="1" dirty="0" smtClean="0">
                <a:solidFill>
                  <a:schemeClr val="accent2">
                    <a:lumMod val="50000"/>
                  </a:schemeClr>
                </a:solidFill>
              </a:rPr>
              <a:t>Em 1886 Manuel Azevedo Rua deixou os socalcos do Douro onde era produtor de vinho do Porto quando a filoxera lhe arruinou a vinha.</a:t>
            </a:r>
          </a:p>
          <a:p>
            <a:r>
              <a:rPr lang="pt-PT" b="1" dirty="0" smtClean="0">
                <a:solidFill>
                  <a:schemeClr val="accent2">
                    <a:lumMod val="50000"/>
                  </a:schemeClr>
                </a:solidFill>
              </a:rPr>
              <a:t>Veio para Lisboa e abriu duas lojas no Rossio, antiga Praça dos Chapeleiros. Durante décadas ditou a moda de senhoras e cavalheiros que exibiam os cocos e cartolas nas tertúlias dos  cafés</a:t>
            </a:r>
            <a:r>
              <a:rPr lang="pt-PT" dirty="0" smtClean="0">
                <a:solidFill>
                  <a:schemeClr val="accent2">
                    <a:lumMod val="50000"/>
                  </a:schemeClr>
                </a:solidFill>
              </a:rPr>
              <a:t>.</a:t>
            </a:r>
            <a:endParaRPr lang="pt-PT"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chapelaria-azevedo-02[1].jpg"/>
          <p:cNvPicPr>
            <a:picLocks noChangeAspect="1"/>
          </p:cNvPicPr>
          <p:nvPr/>
        </p:nvPicPr>
        <p:blipFill>
          <a:blip r:embed="rId2" cstate="print"/>
          <a:stretch>
            <a:fillRect/>
          </a:stretch>
        </p:blipFill>
        <p:spPr>
          <a:xfrm>
            <a:off x="179512" y="0"/>
            <a:ext cx="6364199" cy="3579862"/>
          </a:xfrm>
          <a:prstGeom prst="rect">
            <a:avLst/>
          </a:prstGeom>
        </p:spPr>
      </p:pic>
      <p:pic>
        <p:nvPicPr>
          <p:cNvPr id="3" name="Imagem 2" descr="chapelaria-azevedo3.jpg"/>
          <p:cNvPicPr>
            <a:picLocks noChangeAspect="1"/>
          </p:cNvPicPr>
          <p:nvPr/>
        </p:nvPicPr>
        <p:blipFill>
          <a:blip r:embed="rId3" cstate="print"/>
          <a:stretch>
            <a:fillRect/>
          </a:stretch>
        </p:blipFill>
        <p:spPr>
          <a:xfrm>
            <a:off x="4644008" y="3622458"/>
            <a:ext cx="4314056" cy="3235542"/>
          </a:xfrm>
          <a:prstGeom prst="rect">
            <a:avLst/>
          </a:prstGeom>
        </p:spPr>
      </p:pic>
    </p:spTree>
  </p:cSld>
  <p:clrMapOvr>
    <a:masterClrMapping/>
  </p:clrMapOvr>
  <p:transition>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GIHGINHA-Rubi INT-2.jpg"/>
          <p:cNvPicPr>
            <a:picLocks noChangeAspect="1"/>
          </p:cNvPicPr>
          <p:nvPr/>
        </p:nvPicPr>
        <p:blipFill>
          <a:blip r:embed="rId2" cstate="print"/>
          <a:stretch>
            <a:fillRect/>
          </a:stretch>
        </p:blipFill>
        <p:spPr>
          <a:xfrm>
            <a:off x="4391472" y="1916832"/>
            <a:ext cx="4752528" cy="4752528"/>
          </a:xfrm>
          <a:prstGeom prst="rect">
            <a:avLst/>
          </a:prstGeom>
        </p:spPr>
      </p:pic>
      <p:pic>
        <p:nvPicPr>
          <p:cNvPr id="4" name="Imagem 3" descr="ginjinha_rubi_5.jpg"/>
          <p:cNvPicPr>
            <a:picLocks noChangeAspect="1"/>
          </p:cNvPicPr>
          <p:nvPr/>
        </p:nvPicPr>
        <p:blipFill>
          <a:blip r:embed="rId3" cstate="print"/>
          <a:stretch>
            <a:fillRect/>
          </a:stretch>
        </p:blipFill>
        <p:spPr>
          <a:xfrm>
            <a:off x="0" y="0"/>
            <a:ext cx="5048250" cy="3362325"/>
          </a:xfrm>
          <a:prstGeom prst="rect">
            <a:avLst/>
          </a:prstGeom>
        </p:spPr>
      </p:pic>
      <p:sp>
        <p:nvSpPr>
          <p:cNvPr id="5" name="CaixaDeTexto 4"/>
          <p:cNvSpPr txBox="1"/>
          <p:nvPr/>
        </p:nvSpPr>
        <p:spPr>
          <a:xfrm>
            <a:off x="179512" y="3933056"/>
            <a:ext cx="4176464" cy="2308324"/>
          </a:xfrm>
          <a:prstGeom prst="rect">
            <a:avLst/>
          </a:prstGeom>
          <a:noFill/>
        </p:spPr>
        <p:txBody>
          <a:bodyPr wrap="square" rtlCol="0">
            <a:spAutoFit/>
          </a:bodyPr>
          <a:lstStyle/>
          <a:p>
            <a:r>
              <a:rPr lang="pt-PT" b="1" dirty="0" smtClean="0">
                <a:solidFill>
                  <a:schemeClr val="accent2">
                    <a:lumMod val="50000"/>
                  </a:schemeClr>
                </a:solidFill>
              </a:rPr>
              <a:t>Fundada em 1931 , a </a:t>
            </a:r>
            <a:r>
              <a:rPr lang="pt-PT" b="1" dirty="0" err="1" smtClean="0">
                <a:solidFill>
                  <a:schemeClr val="accent2">
                    <a:lumMod val="50000"/>
                  </a:schemeClr>
                </a:solidFill>
              </a:rPr>
              <a:t>Ginginha</a:t>
            </a:r>
            <a:r>
              <a:rPr lang="pt-PT" b="1" dirty="0" smtClean="0">
                <a:solidFill>
                  <a:schemeClr val="accent2">
                    <a:lumMod val="50000"/>
                  </a:schemeClr>
                </a:solidFill>
              </a:rPr>
              <a:t> Rubi ,</a:t>
            </a:r>
          </a:p>
          <a:p>
            <a:r>
              <a:rPr lang="pt-PT" b="1" dirty="0" smtClean="0">
                <a:solidFill>
                  <a:schemeClr val="accent2">
                    <a:lumMod val="50000"/>
                  </a:schemeClr>
                </a:solidFill>
              </a:rPr>
              <a:t>exibe três magníficos painéis de azulejo alusivos à colheita e preparação da ginga,</a:t>
            </a: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r>
              <a:rPr lang="pt-PT" b="1" dirty="0" smtClean="0">
                <a:solidFill>
                  <a:schemeClr val="accent2">
                    <a:lumMod val="50000"/>
                  </a:schemeClr>
                </a:solidFill>
              </a:rPr>
              <a:t>R. Barros Queirós,29</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loja_das_sementes[1].jpg"/>
          <p:cNvPicPr>
            <a:picLocks noChangeAspect="1"/>
          </p:cNvPicPr>
          <p:nvPr/>
        </p:nvPicPr>
        <p:blipFill>
          <a:blip r:embed="rId2" cstate="print"/>
          <a:stretch>
            <a:fillRect/>
          </a:stretch>
        </p:blipFill>
        <p:spPr>
          <a:xfrm>
            <a:off x="0" y="0"/>
            <a:ext cx="6732240" cy="4821966"/>
          </a:xfrm>
          <a:prstGeom prst="rect">
            <a:avLst/>
          </a:prstGeom>
        </p:spPr>
      </p:pic>
      <p:pic>
        <p:nvPicPr>
          <p:cNvPr id="4" name="Imagem 3" descr="Loja_das_sementes_(Simon_Lee)[1].jpg"/>
          <p:cNvPicPr>
            <a:picLocks noChangeAspect="1"/>
          </p:cNvPicPr>
          <p:nvPr/>
        </p:nvPicPr>
        <p:blipFill>
          <a:blip r:embed="rId3" cstate="print"/>
          <a:stretch>
            <a:fillRect/>
          </a:stretch>
        </p:blipFill>
        <p:spPr>
          <a:xfrm>
            <a:off x="5244074" y="3861048"/>
            <a:ext cx="3731253" cy="2798440"/>
          </a:xfrm>
          <a:prstGeom prst="rect">
            <a:avLst/>
          </a:prstGeom>
        </p:spPr>
      </p:pic>
      <p:sp>
        <p:nvSpPr>
          <p:cNvPr id="5" name="CaixaDeTexto 4"/>
          <p:cNvSpPr txBox="1"/>
          <p:nvPr/>
        </p:nvSpPr>
        <p:spPr>
          <a:xfrm>
            <a:off x="6876256" y="548680"/>
            <a:ext cx="2088232" cy="4247317"/>
          </a:xfrm>
          <a:prstGeom prst="rect">
            <a:avLst/>
          </a:prstGeom>
          <a:noFill/>
        </p:spPr>
        <p:txBody>
          <a:bodyPr wrap="square" rtlCol="0">
            <a:spAutoFit/>
          </a:bodyPr>
          <a:lstStyle/>
          <a:p>
            <a:r>
              <a:rPr lang="pt-PT" b="1" dirty="0" smtClean="0">
                <a:solidFill>
                  <a:schemeClr val="accent2">
                    <a:lumMod val="50000"/>
                  </a:schemeClr>
                </a:solidFill>
              </a:rPr>
              <a:t>No início do </a:t>
            </a:r>
            <a:r>
              <a:rPr lang="pt-PT" b="1" dirty="0" err="1" smtClean="0">
                <a:solidFill>
                  <a:schemeClr val="accent2">
                    <a:lumMod val="50000"/>
                  </a:schemeClr>
                </a:solidFill>
              </a:rPr>
              <a:t>sec</a:t>
            </a:r>
            <a:r>
              <a:rPr lang="pt-PT" b="1" dirty="0" smtClean="0">
                <a:solidFill>
                  <a:schemeClr val="accent2">
                    <a:lumMod val="50000"/>
                  </a:schemeClr>
                </a:solidFill>
              </a:rPr>
              <a:t> XX abriu portas a Casa das Sementes Soares e Rebelo.</a:t>
            </a:r>
          </a:p>
          <a:p>
            <a:r>
              <a:rPr lang="pt-PT" b="1" dirty="0" smtClean="0">
                <a:solidFill>
                  <a:schemeClr val="accent2">
                    <a:lumMod val="50000"/>
                  </a:schemeClr>
                </a:solidFill>
              </a:rPr>
              <a:t>O toldo de riscas verdes e brancas destaca-se da fachada de madeira trabalhada. ,</a:t>
            </a:r>
          </a:p>
          <a:p>
            <a:endParaRPr lang="pt-PT" dirty="0" smtClean="0"/>
          </a:p>
          <a:p>
            <a:endParaRPr lang="pt-PT" dirty="0" smtClean="0"/>
          </a:p>
          <a:p>
            <a:endParaRPr lang="pt-PT" dirty="0" smtClean="0"/>
          </a:p>
          <a:p>
            <a:r>
              <a:rPr lang="pt-PT" dirty="0" smtClean="0"/>
              <a:t> </a:t>
            </a:r>
          </a:p>
          <a:p>
            <a:endParaRPr lang="pt-PT" dirty="0"/>
          </a:p>
        </p:txBody>
      </p:sp>
      <p:sp>
        <p:nvSpPr>
          <p:cNvPr id="6" name="CaixaDeTexto 5"/>
          <p:cNvSpPr txBox="1"/>
          <p:nvPr/>
        </p:nvSpPr>
        <p:spPr>
          <a:xfrm>
            <a:off x="323528" y="4941168"/>
            <a:ext cx="4968552" cy="1754326"/>
          </a:xfrm>
          <a:prstGeom prst="rect">
            <a:avLst/>
          </a:prstGeom>
          <a:noFill/>
        </p:spPr>
        <p:txBody>
          <a:bodyPr wrap="square" rtlCol="0">
            <a:spAutoFit/>
          </a:bodyPr>
          <a:lstStyle/>
          <a:p>
            <a:r>
              <a:rPr lang="pt-PT" b="1" dirty="0" smtClean="0">
                <a:solidFill>
                  <a:schemeClr val="accent2">
                    <a:lumMod val="50000"/>
                  </a:schemeClr>
                </a:solidFill>
              </a:rPr>
              <a:t>Na esquina os anúncios coloridos em vidro pintado representam um hortelão semeando e uma vistosa florista.</a:t>
            </a:r>
          </a:p>
          <a:p>
            <a:r>
              <a:rPr lang="pt-PT" b="1" dirty="0" smtClean="0">
                <a:solidFill>
                  <a:schemeClr val="accent2">
                    <a:lumMod val="50000"/>
                  </a:schemeClr>
                </a:solidFill>
              </a:rPr>
              <a:t>Na porta sacas em tecido com o mesmo padrão do toldo cheias de sementes de feijão, ervilhas, cebola, grão e na montra sementes de flores</a:t>
            </a:r>
            <a:r>
              <a:rPr lang="pt-PT" dirty="0" smtClean="0">
                <a:solidFill>
                  <a:schemeClr val="accent2">
                    <a:lumMod val="50000"/>
                  </a:schemeClr>
                </a:solidFill>
              </a:rPr>
              <a:t>.</a:t>
            </a:r>
          </a:p>
        </p:txBody>
      </p:sp>
    </p:spTree>
  </p:cSld>
  <p:clrMapOvr>
    <a:masterClrMapping/>
  </p:clrMapOvr>
  <p:transition>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mantegaria.jpg"/>
          <p:cNvPicPr>
            <a:picLocks noChangeAspect="1"/>
          </p:cNvPicPr>
          <p:nvPr/>
        </p:nvPicPr>
        <p:blipFill>
          <a:blip r:embed="rId2" cstate="print"/>
          <a:stretch>
            <a:fillRect/>
          </a:stretch>
        </p:blipFill>
        <p:spPr>
          <a:xfrm>
            <a:off x="179512" y="116632"/>
            <a:ext cx="4742581" cy="3552357"/>
          </a:xfrm>
          <a:prstGeom prst="rect">
            <a:avLst/>
          </a:prstGeom>
        </p:spPr>
      </p:pic>
      <p:pic>
        <p:nvPicPr>
          <p:cNvPr id="4" name="Imagem 3" descr="DSC_0983-1024x755[1].jpg"/>
          <p:cNvPicPr>
            <a:picLocks noChangeAspect="1"/>
          </p:cNvPicPr>
          <p:nvPr/>
        </p:nvPicPr>
        <p:blipFill>
          <a:blip r:embed="rId3" cstate="print"/>
          <a:stretch>
            <a:fillRect/>
          </a:stretch>
        </p:blipFill>
        <p:spPr>
          <a:xfrm>
            <a:off x="3779912" y="2852936"/>
            <a:ext cx="5236707" cy="3861048"/>
          </a:xfrm>
          <a:prstGeom prst="rect">
            <a:avLst/>
          </a:prstGeom>
        </p:spPr>
      </p:pic>
      <p:sp>
        <p:nvSpPr>
          <p:cNvPr id="5" name="CaixaDeTexto 4"/>
          <p:cNvSpPr txBox="1"/>
          <p:nvPr/>
        </p:nvSpPr>
        <p:spPr>
          <a:xfrm>
            <a:off x="5076056" y="188640"/>
            <a:ext cx="4067944" cy="2031325"/>
          </a:xfrm>
          <a:prstGeom prst="rect">
            <a:avLst/>
          </a:prstGeom>
          <a:noFill/>
        </p:spPr>
        <p:txBody>
          <a:bodyPr wrap="square" rtlCol="0">
            <a:spAutoFit/>
          </a:bodyPr>
          <a:lstStyle/>
          <a:p>
            <a:r>
              <a:rPr lang="pt-PT" b="1" dirty="0" smtClean="0">
                <a:solidFill>
                  <a:schemeClr val="accent2">
                    <a:lumMod val="50000"/>
                  </a:schemeClr>
                </a:solidFill>
              </a:rPr>
              <a:t>Bem no coração da Baixa fica uma loja onde no final do </a:t>
            </a:r>
            <a:r>
              <a:rPr lang="pt-PT" b="1" dirty="0" err="1" smtClean="0">
                <a:solidFill>
                  <a:schemeClr val="accent2">
                    <a:lumMod val="50000"/>
                  </a:schemeClr>
                </a:solidFill>
              </a:rPr>
              <a:t>sec</a:t>
            </a:r>
            <a:r>
              <a:rPr lang="pt-PT" b="1" dirty="0" smtClean="0">
                <a:solidFill>
                  <a:schemeClr val="accent2">
                    <a:lumMod val="50000"/>
                  </a:schemeClr>
                </a:solidFill>
              </a:rPr>
              <a:t> XIX  funcionava um matadouro que abastecia o  antigo mercado da Praça da Figueira.</a:t>
            </a:r>
          </a:p>
          <a:p>
            <a:r>
              <a:rPr lang="pt-PT" b="1" dirty="0" smtClean="0">
                <a:solidFill>
                  <a:schemeClr val="accent2">
                    <a:lumMod val="50000"/>
                  </a:schemeClr>
                </a:solidFill>
              </a:rPr>
              <a:t>Foi transformado mais tarde num talho e em 1956 nascia a Manteigaria Silva como  a conhecemos.</a:t>
            </a:r>
            <a:endParaRPr lang="pt-PT" b="1" dirty="0">
              <a:solidFill>
                <a:schemeClr val="accent2">
                  <a:lumMod val="50000"/>
                </a:schemeClr>
              </a:solidFill>
            </a:endParaRPr>
          </a:p>
        </p:txBody>
      </p:sp>
      <p:sp>
        <p:nvSpPr>
          <p:cNvPr id="6" name="CaixaDeTexto 5"/>
          <p:cNvSpPr txBox="1"/>
          <p:nvPr/>
        </p:nvSpPr>
        <p:spPr>
          <a:xfrm>
            <a:off x="179512" y="5733256"/>
            <a:ext cx="2952328" cy="369332"/>
          </a:xfrm>
          <a:prstGeom prst="rect">
            <a:avLst/>
          </a:prstGeom>
          <a:noFill/>
        </p:spPr>
        <p:txBody>
          <a:bodyPr wrap="square" rtlCol="0">
            <a:spAutoFit/>
          </a:bodyPr>
          <a:lstStyle/>
          <a:p>
            <a:r>
              <a:rPr lang="pt-PT" b="1" dirty="0" smtClean="0">
                <a:solidFill>
                  <a:schemeClr val="accent2">
                    <a:lumMod val="50000"/>
                  </a:schemeClr>
                </a:solidFill>
              </a:rPr>
              <a:t>R. Dom Antão de Almada, 1</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Hospital Bonecas-1.jpg"/>
          <p:cNvPicPr>
            <a:picLocks noChangeAspect="1"/>
          </p:cNvPicPr>
          <p:nvPr/>
        </p:nvPicPr>
        <p:blipFill>
          <a:blip r:embed="rId2" cstate="print"/>
          <a:stretch>
            <a:fillRect/>
          </a:stretch>
        </p:blipFill>
        <p:spPr>
          <a:xfrm>
            <a:off x="179512" y="188640"/>
            <a:ext cx="3384376" cy="4542786"/>
          </a:xfrm>
          <a:prstGeom prst="rect">
            <a:avLst/>
          </a:prstGeom>
        </p:spPr>
      </p:pic>
      <p:pic>
        <p:nvPicPr>
          <p:cNvPr id="3" name="Imagem 2" descr="Hospital bonecas-2.jpg"/>
          <p:cNvPicPr>
            <a:picLocks noChangeAspect="1"/>
          </p:cNvPicPr>
          <p:nvPr/>
        </p:nvPicPr>
        <p:blipFill>
          <a:blip r:embed="rId3" cstate="print"/>
          <a:stretch>
            <a:fillRect/>
          </a:stretch>
        </p:blipFill>
        <p:spPr>
          <a:xfrm>
            <a:off x="3707904" y="2780928"/>
            <a:ext cx="5076825" cy="3810000"/>
          </a:xfrm>
          <a:prstGeom prst="rect">
            <a:avLst/>
          </a:prstGeom>
        </p:spPr>
      </p:pic>
      <p:sp>
        <p:nvSpPr>
          <p:cNvPr id="4" name="CaixaDeTexto 3"/>
          <p:cNvSpPr txBox="1"/>
          <p:nvPr/>
        </p:nvSpPr>
        <p:spPr>
          <a:xfrm>
            <a:off x="3995936" y="188640"/>
            <a:ext cx="4824536" cy="2585323"/>
          </a:xfrm>
          <a:prstGeom prst="rect">
            <a:avLst/>
          </a:prstGeom>
          <a:noFill/>
        </p:spPr>
        <p:txBody>
          <a:bodyPr wrap="square" rtlCol="0">
            <a:spAutoFit/>
          </a:bodyPr>
          <a:lstStyle/>
          <a:p>
            <a:r>
              <a:rPr lang="pt-PT" b="1" dirty="0" smtClean="0">
                <a:solidFill>
                  <a:schemeClr val="accent2">
                    <a:lumMod val="50000"/>
                  </a:schemeClr>
                </a:solidFill>
              </a:rPr>
              <a:t>D. Carlota era uma velhinha que se sentava a fazer bonecas de trapo à porta da sua pequena loja de ervas secas .sempre a espeitar os males  das bonecas das crianças que brincavam à sua volta.</a:t>
            </a:r>
          </a:p>
          <a:p>
            <a:r>
              <a:rPr lang="pt-PT" b="1" dirty="0" smtClean="0">
                <a:solidFill>
                  <a:schemeClr val="accent2">
                    <a:lumMod val="50000"/>
                  </a:schemeClr>
                </a:solidFill>
              </a:rPr>
              <a:t>Foi assim que, desde 1830 ,neste espaço os brinquedos estragados podem ser arranjados e nasce o Hospital de Bonecas</a:t>
            </a:r>
            <a:r>
              <a:rPr lang="pt-PT" dirty="0" smtClean="0">
                <a:solidFill>
                  <a:schemeClr val="accent2">
                    <a:lumMod val="50000"/>
                  </a:schemeClr>
                </a:solidFill>
              </a:rPr>
              <a:t>.</a:t>
            </a:r>
          </a:p>
          <a:p>
            <a:endParaRPr lang="pt-PT" dirty="0"/>
          </a:p>
        </p:txBody>
      </p:sp>
      <p:sp>
        <p:nvSpPr>
          <p:cNvPr id="5" name="CaixaDeTexto 4"/>
          <p:cNvSpPr txBox="1"/>
          <p:nvPr/>
        </p:nvSpPr>
        <p:spPr>
          <a:xfrm>
            <a:off x="251520" y="5517232"/>
            <a:ext cx="2736304" cy="369332"/>
          </a:xfrm>
          <a:prstGeom prst="rect">
            <a:avLst/>
          </a:prstGeom>
          <a:noFill/>
        </p:spPr>
        <p:txBody>
          <a:bodyPr wrap="square" rtlCol="0">
            <a:spAutoFit/>
          </a:bodyPr>
          <a:lstStyle/>
          <a:p>
            <a:r>
              <a:rPr lang="pt-PT" b="1" dirty="0" smtClean="0">
                <a:solidFill>
                  <a:schemeClr val="accent2">
                    <a:lumMod val="50000"/>
                  </a:schemeClr>
                </a:solidFill>
              </a:rPr>
              <a:t>Praça da Figueira,7</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drogaria-1.jpg"/>
          <p:cNvPicPr>
            <a:picLocks noChangeAspect="1"/>
          </p:cNvPicPr>
          <p:nvPr/>
        </p:nvPicPr>
        <p:blipFill>
          <a:blip r:embed="rId2" cstate="print"/>
          <a:stretch>
            <a:fillRect/>
          </a:stretch>
        </p:blipFill>
        <p:spPr>
          <a:xfrm>
            <a:off x="251520" y="188640"/>
            <a:ext cx="6760450" cy="3866132"/>
          </a:xfrm>
          <a:prstGeom prst="rect">
            <a:avLst/>
          </a:prstGeom>
        </p:spPr>
      </p:pic>
      <p:pic>
        <p:nvPicPr>
          <p:cNvPr id="3" name="Imagem 2" descr="drogaria (2).jpg"/>
          <p:cNvPicPr>
            <a:picLocks noChangeAspect="1"/>
          </p:cNvPicPr>
          <p:nvPr/>
        </p:nvPicPr>
        <p:blipFill>
          <a:blip r:embed="rId3" cstate="print"/>
          <a:stretch>
            <a:fillRect/>
          </a:stretch>
        </p:blipFill>
        <p:spPr>
          <a:xfrm>
            <a:off x="5364088" y="4221088"/>
            <a:ext cx="3643332" cy="2372097"/>
          </a:xfrm>
          <a:prstGeom prst="rect">
            <a:avLst/>
          </a:prstGeom>
        </p:spPr>
      </p:pic>
      <p:sp>
        <p:nvSpPr>
          <p:cNvPr id="4" name="CaixaDeTexto 3"/>
          <p:cNvSpPr txBox="1"/>
          <p:nvPr/>
        </p:nvSpPr>
        <p:spPr>
          <a:xfrm>
            <a:off x="179512" y="4149080"/>
            <a:ext cx="5328592" cy="2585323"/>
          </a:xfrm>
          <a:prstGeom prst="rect">
            <a:avLst/>
          </a:prstGeom>
          <a:noFill/>
        </p:spPr>
        <p:txBody>
          <a:bodyPr wrap="square" rtlCol="0">
            <a:spAutoFit/>
          </a:bodyPr>
          <a:lstStyle/>
          <a:p>
            <a:r>
              <a:rPr lang="pt-PT" b="1" dirty="0" smtClean="0">
                <a:solidFill>
                  <a:schemeClr val="accent2">
                    <a:lumMod val="50000"/>
                  </a:schemeClr>
                </a:solidFill>
              </a:rPr>
              <a:t>Fundada  por espanhóis em 1894 a antiga drogaria Alvarez que em 1969 mudou de  proprietário manteve a traça original e ainda vende perfumes avulso. </a:t>
            </a:r>
          </a:p>
          <a:p>
            <a:r>
              <a:rPr lang="pt-PT" b="1" dirty="0" smtClean="0">
                <a:solidFill>
                  <a:schemeClr val="accent2">
                    <a:lumMod val="50000"/>
                  </a:schemeClr>
                </a:solidFill>
              </a:rPr>
              <a:t>Mas não se ficam por aí os cheiros; há sabonetes </a:t>
            </a:r>
          </a:p>
          <a:p>
            <a:r>
              <a:rPr lang="pt-PT" b="1" dirty="0" smtClean="0">
                <a:solidFill>
                  <a:schemeClr val="accent2">
                    <a:lumMod val="50000"/>
                  </a:schemeClr>
                </a:solidFill>
              </a:rPr>
              <a:t>de várias marcas, produtos de drogaria e …sempre que solicitado um conselho sábio.</a:t>
            </a:r>
          </a:p>
          <a:p>
            <a:endParaRPr lang="pt-PT" b="1" dirty="0" smtClean="0">
              <a:solidFill>
                <a:schemeClr val="accent2">
                  <a:lumMod val="50000"/>
                </a:schemeClr>
              </a:solidFill>
            </a:endParaRPr>
          </a:p>
          <a:p>
            <a:r>
              <a:rPr lang="pt-PT" b="1" dirty="0" smtClean="0">
                <a:solidFill>
                  <a:schemeClr val="accent2">
                    <a:lumMod val="50000"/>
                  </a:schemeClr>
                </a:solidFill>
              </a:rPr>
              <a:t>R. da Prata,223</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Baixa - Lojas da Baixa (Rua da Prata) {200811 - 53}a (1024)[1].jpg"/>
          <p:cNvPicPr>
            <a:picLocks noChangeAspect="1"/>
          </p:cNvPicPr>
          <p:nvPr/>
        </p:nvPicPr>
        <p:blipFill>
          <a:blip r:embed="rId2" cstate="print"/>
          <a:stretch>
            <a:fillRect/>
          </a:stretch>
        </p:blipFill>
        <p:spPr>
          <a:xfrm>
            <a:off x="755576" y="188640"/>
            <a:ext cx="7848872" cy="4146718"/>
          </a:xfrm>
          <a:prstGeom prst="rect">
            <a:avLst/>
          </a:prstGeom>
        </p:spPr>
      </p:pic>
      <p:sp>
        <p:nvSpPr>
          <p:cNvPr id="3" name="CaixaDeTexto 2"/>
          <p:cNvSpPr txBox="1"/>
          <p:nvPr/>
        </p:nvSpPr>
        <p:spPr>
          <a:xfrm>
            <a:off x="755576" y="4725144"/>
            <a:ext cx="7992888" cy="1754326"/>
          </a:xfrm>
          <a:prstGeom prst="rect">
            <a:avLst/>
          </a:prstGeom>
          <a:noFill/>
        </p:spPr>
        <p:txBody>
          <a:bodyPr wrap="square" rtlCol="0">
            <a:spAutoFit/>
          </a:bodyPr>
          <a:lstStyle/>
          <a:p>
            <a:r>
              <a:rPr lang="pt-PT" dirty="0" smtClean="0"/>
              <a:t> </a:t>
            </a:r>
            <a:r>
              <a:rPr lang="pt-PT" b="1" dirty="0" smtClean="0">
                <a:solidFill>
                  <a:schemeClr val="accent2">
                    <a:lumMod val="50000"/>
                  </a:schemeClr>
                </a:solidFill>
              </a:rPr>
              <a:t>Foi fundada em 1890 e a remodelação de 2008 preservou estantes em madeira sucupira escura, o balcão coberto de </a:t>
            </a:r>
            <a:r>
              <a:rPr lang="pt-PT" b="1" dirty="0" err="1" smtClean="0">
                <a:solidFill>
                  <a:schemeClr val="accent2">
                    <a:lumMod val="50000"/>
                  </a:schemeClr>
                </a:solidFill>
              </a:rPr>
              <a:t>mámore</a:t>
            </a:r>
            <a:r>
              <a:rPr lang="pt-PT" b="1" dirty="0" smtClean="0">
                <a:solidFill>
                  <a:schemeClr val="accent2">
                    <a:lumMod val="50000"/>
                  </a:schemeClr>
                </a:solidFill>
              </a:rPr>
              <a:t> róseo e o </a:t>
            </a:r>
            <a:r>
              <a:rPr lang="pt-PT" b="1" dirty="0" err="1" smtClean="0">
                <a:solidFill>
                  <a:schemeClr val="accent2">
                    <a:lumMod val="50000"/>
                  </a:schemeClr>
                </a:solidFill>
              </a:rPr>
              <a:t>tecto</a:t>
            </a:r>
            <a:r>
              <a:rPr lang="pt-PT" b="1" dirty="0" smtClean="0">
                <a:solidFill>
                  <a:schemeClr val="accent2">
                    <a:lumMod val="50000"/>
                  </a:schemeClr>
                </a:solidFill>
              </a:rPr>
              <a:t> em estuque lindamente trabalhado.</a:t>
            </a:r>
          </a:p>
          <a:p>
            <a:endParaRPr lang="pt-PT" b="1" dirty="0" smtClean="0">
              <a:solidFill>
                <a:schemeClr val="accent2">
                  <a:lumMod val="50000"/>
                </a:schemeClr>
              </a:solidFill>
            </a:endParaRPr>
          </a:p>
          <a:p>
            <a:endParaRPr lang="pt-PT" b="1" dirty="0" smtClean="0">
              <a:solidFill>
                <a:schemeClr val="accent2">
                  <a:lumMod val="50000"/>
                </a:schemeClr>
              </a:solidFill>
            </a:endParaRPr>
          </a:p>
          <a:p>
            <a:r>
              <a:rPr lang="pt-PT" b="1" dirty="0" smtClean="0">
                <a:solidFill>
                  <a:schemeClr val="accent2">
                    <a:lumMod val="50000"/>
                  </a:schemeClr>
                </a:solidFill>
              </a:rPr>
              <a:t>R. da Prata,</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Cutelaria Polycarpo-1.jpg"/>
          <p:cNvPicPr>
            <a:picLocks noChangeAspect="1"/>
          </p:cNvPicPr>
          <p:nvPr/>
        </p:nvPicPr>
        <p:blipFill>
          <a:blip r:embed="rId2" cstate="print"/>
          <a:stretch>
            <a:fillRect/>
          </a:stretch>
        </p:blipFill>
        <p:spPr>
          <a:xfrm>
            <a:off x="3095328" y="260648"/>
            <a:ext cx="6048672" cy="4536504"/>
          </a:xfrm>
          <a:prstGeom prst="rect">
            <a:avLst/>
          </a:prstGeom>
        </p:spPr>
      </p:pic>
      <p:pic>
        <p:nvPicPr>
          <p:cNvPr id="5" name="Imagem 4" descr="cutelaria polycarpo -2.jpg"/>
          <p:cNvPicPr>
            <a:picLocks noChangeAspect="1"/>
          </p:cNvPicPr>
          <p:nvPr/>
        </p:nvPicPr>
        <p:blipFill>
          <a:blip r:embed="rId3" cstate="print"/>
          <a:stretch>
            <a:fillRect/>
          </a:stretch>
        </p:blipFill>
        <p:spPr>
          <a:xfrm>
            <a:off x="251520" y="4509120"/>
            <a:ext cx="5004048" cy="2075517"/>
          </a:xfrm>
          <a:prstGeom prst="rect">
            <a:avLst/>
          </a:prstGeom>
        </p:spPr>
      </p:pic>
      <p:sp>
        <p:nvSpPr>
          <p:cNvPr id="6" name="CaixaDeTexto 5"/>
          <p:cNvSpPr txBox="1"/>
          <p:nvPr/>
        </p:nvSpPr>
        <p:spPr>
          <a:xfrm>
            <a:off x="179512" y="188640"/>
            <a:ext cx="2736304" cy="3970318"/>
          </a:xfrm>
          <a:prstGeom prst="rect">
            <a:avLst/>
          </a:prstGeom>
          <a:noFill/>
        </p:spPr>
        <p:txBody>
          <a:bodyPr wrap="square" rtlCol="0">
            <a:spAutoFit/>
          </a:bodyPr>
          <a:lstStyle/>
          <a:p>
            <a:r>
              <a:rPr lang="pt-PT" b="1" dirty="0" smtClean="0">
                <a:solidFill>
                  <a:schemeClr val="accent2">
                    <a:lumMod val="50000"/>
                  </a:schemeClr>
                </a:solidFill>
              </a:rPr>
              <a:t>A Cutelaria </a:t>
            </a:r>
            <a:r>
              <a:rPr lang="pt-PT" b="1" dirty="0" err="1" smtClean="0">
                <a:solidFill>
                  <a:schemeClr val="accent2">
                    <a:lumMod val="50000"/>
                  </a:schemeClr>
                </a:solidFill>
              </a:rPr>
              <a:t>Polycarpo</a:t>
            </a:r>
            <a:r>
              <a:rPr lang="pt-PT" b="1" dirty="0" smtClean="0">
                <a:solidFill>
                  <a:schemeClr val="accent2">
                    <a:lumMod val="50000"/>
                  </a:schemeClr>
                </a:solidFill>
              </a:rPr>
              <a:t> fundada em 1822 criou fama devido aos instrumentos por eles desenhados que depois ganhavam forma na sua oficina. Fama aliás confirmada por clientes de renome como António Champalimaud que aí comprava as navalhas para a barba e António Salazar lá se abastecia de canivetes.</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retrozaria2 - Cópia.jpg"/>
          <p:cNvPicPr>
            <a:picLocks noChangeAspect="1"/>
          </p:cNvPicPr>
          <p:nvPr/>
        </p:nvPicPr>
        <p:blipFill>
          <a:blip r:embed="rId2" cstate="print"/>
          <a:stretch>
            <a:fillRect/>
          </a:stretch>
        </p:blipFill>
        <p:spPr>
          <a:xfrm>
            <a:off x="1091724" y="188640"/>
            <a:ext cx="6565532" cy="5184576"/>
          </a:xfrm>
          <a:prstGeom prst="rect">
            <a:avLst/>
          </a:prstGeom>
        </p:spPr>
      </p:pic>
      <p:sp>
        <p:nvSpPr>
          <p:cNvPr id="4" name="CaixaDeTexto 3"/>
          <p:cNvSpPr txBox="1"/>
          <p:nvPr/>
        </p:nvSpPr>
        <p:spPr>
          <a:xfrm>
            <a:off x="539552" y="5445224"/>
            <a:ext cx="7848872" cy="923330"/>
          </a:xfrm>
          <a:prstGeom prst="rect">
            <a:avLst/>
          </a:prstGeom>
          <a:noFill/>
        </p:spPr>
        <p:txBody>
          <a:bodyPr wrap="square" rtlCol="0">
            <a:spAutoFit/>
          </a:bodyPr>
          <a:lstStyle/>
          <a:p>
            <a:r>
              <a:rPr lang="pt-PT" b="1" dirty="0" smtClean="0">
                <a:solidFill>
                  <a:schemeClr val="accent2">
                    <a:lumMod val="50000"/>
                  </a:schemeClr>
                </a:solidFill>
              </a:rPr>
              <a:t>Na  R. da Conceição ou R. dos Capelistas havia muitas </a:t>
            </a:r>
            <a:r>
              <a:rPr lang="pt-PT" b="1" dirty="0" err="1" smtClean="0">
                <a:solidFill>
                  <a:schemeClr val="accent2">
                    <a:lumMod val="50000"/>
                  </a:schemeClr>
                </a:solidFill>
              </a:rPr>
              <a:t>retrozarias</a:t>
            </a:r>
            <a:r>
              <a:rPr lang="pt-PT" b="1" dirty="0" smtClean="0">
                <a:solidFill>
                  <a:schemeClr val="accent2">
                    <a:lumMod val="50000"/>
                  </a:schemeClr>
                </a:solidFill>
              </a:rPr>
              <a:t>. Esta é das poucas que restam, com um estilo misto Arte Nova e </a:t>
            </a:r>
            <a:r>
              <a:rPr lang="pt-PT" b="1" dirty="0" err="1" smtClean="0">
                <a:solidFill>
                  <a:schemeClr val="accent2">
                    <a:lumMod val="50000"/>
                  </a:schemeClr>
                </a:solidFill>
              </a:rPr>
              <a:t>rócócó</a:t>
            </a:r>
            <a:r>
              <a:rPr lang="pt-PT" b="1" dirty="0" smtClean="0">
                <a:solidFill>
                  <a:schemeClr val="accent2">
                    <a:lumMod val="50000"/>
                  </a:schemeClr>
                </a:solidFill>
              </a:rPr>
              <a:t> e nela encontrará o que procura</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descr="Retrosaria-Bijou[1].JPG"/>
          <p:cNvPicPr>
            <a:picLocks noChangeAspect="1"/>
          </p:cNvPicPr>
          <p:nvPr/>
        </p:nvPicPr>
        <p:blipFill>
          <a:blip r:embed="rId2" cstate="print"/>
          <a:stretch>
            <a:fillRect/>
          </a:stretch>
        </p:blipFill>
        <p:spPr>
          <a:xfrm>
            <a:off x="3491880" y="3068960"/>
            <a:ext cx="5424264" cy="3602050"/>
          </a:xfrm>
          <a:prstGeom prst="rect">
            <a:avLst/>
          </a:prstGeom>
        </p:spPr>
      </p:pic>
      <p:pic>
        <p:nvPicPr>
          <p:cNvPr id="7" name="Imagem 6" descr="retrosaria-bijou-022[1].jpg"/>
          <p:cNvPicPr>
            <a:picLocks noChangeAspect="1"/>
          </p:cNvPicPr>
          <p:nvPr/>
        </p:nvPicPr>
        <p:blipFill>
          <a:blip r:embed="rId3" cstate="print"/>
          <a:stretch>
            <a:fillRect/>
          </a:stretch>
        </p:blipFill>
        <p:spPr>
          <a:xfrm>
            <a:off x="179511" y="116632"/>
            <a:ext cx="4992555" cy="3744416"/>
          </a:xfrm>
          <a:prstGeom prst="rect">
            <a:avLst/>
          </a:prstGeom>
        </p:spPr>
      </p:pic>
    </p:spTree>
  </p:cSld>
  <p:clrMapOvr>
    <a:masterClrMapping/>
  </p:clrMapOvr>
  <p:transition>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m 7" descr="o[1].jpg"/>
          <p:cNvPicPr>
            <a:picLocks noChangeAspect="1"/>
          </p:cNvPicPr>
          <p:nvPr/>
        </p:nvPicPr>
        <p:blipFill>
          <a:blip r:embed="rId2" cstate="print"/>
          <a:stretch>
            <a:fillRect/>
          </a:stretch>
        </p:blipFill>
        <p:spPr>
          <a:xfrm>
            <a:off x="323528" y="188640"/>
            <a:ext cx="4572000" cy="6096000"/>
          </a:xfrm>
          <a:prstGeom prst="rect">
            <a:avLst/>
          </a:prstGeom>
        </p:spPr>
      </p:pic>
      <p:sp>
        <p:nvSpPr>
          <p:cNvPr id="9" name="CaixaDeTexto 8"/>
          <p:cNvSpPr txBox="1"/>
          <p:nvPr/>
        </p:nvSpPr>
        <p:spPr>
          <a:xfrm>
            <a:off x="5148064" y="836712"/>
            <a:ext cx="3672408" cy="5078313"/>
          </a:xfrm>
          <a:prstGeom prst="rect">
            <a:avLst/>
          </a:prstGeom>
          <a:noFill/>
        </p:spPr>
        <p:txBody>
          <a:bodyPr wrap="square" rtlCol="0">
            <a:spAutoFit/>
          </a:bodyPr>
          <a:lstStyle/>
          <a:p>
            <a:r>
              <a:rPr lang="pt-PT" b="1" dirty="0" smtClean="0">
                <a:solidFill>
                  <a:schemeClr val="accent2">
                    <a:lumMod val="50000"/>
                  </a:schemeClr>
                </a:solidFill>
              </a:rPr>
              <a:t>Fundada em 1885 foi aqui </a:t>
            </a:r>
            <a:r>
              <a:rPr lang="pt-PT" b="1" dirty="0" err="1" smtClean="0">
                <a:solidFill>
                  <a:schemeClr val="accent2">
                    <a:lumMod val="50000"/>
                  </a:schemeClr>
                </a:solidFill>
              </a:rPr>
              <a:t>confeccionada</a:t>
            </a:r>
            <a:r>
              <a:rPr lang="pt-PT" b="1" dirty="0" smtClean="0">
                <a:solidFill>
                  <a:schemeClr val="accent2">
                    <a:lumMod val="50000"/>
                  </a:schemeClr>
                </a:solidFill>
              </a:rPr>
              <a:t> a primeira  bandeira da República Portuguesa</a:t>
            </a: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endParaRPr lang="pt-PT" b="1" dirty="0" smtClean="0">
              <a:solidFill>
                <a:schemeClr val="accent2">
                  <a:lumMod val="50000"/>
                </a:schemeClr>
              </a:solidFill>
            </a:endParaRPr>
          </a:p>
          <a:p>
            <a:r>
              <a:rPr lang="pt-PT" b="1" dirty="0" smtClean="0">
                <a:solidFill>
                  <a:schemeClr val="accent2">
                    <a:lumMod val="50000"/>
                  </a:schemeClr>
                </a:solidFill>
              </a:rPr>
              <a:t>R. Dos Correeiros, 149</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p:cNvSpPr txBox="1"/>
          <p:nvPr/>
        </p:nvSpPr>
        <p:spPr>
          <a:xfrm>
            <a:off x="0" y="332656"/>
            <a:ext cx="6300192" cy="1477328"/>
          </a:xfrm>
          <a:prstGeom prst="rect">
            <a:avLst/>
          </a:prstGeom>
          <a:noFill/>
        </p:spPr>
        <p:txBody>
          <a:bodyPr wrap="square" rtlCol="0">
            <a:spAutoFit/>
          </a:bodyPr>
          <a:lstStyle/>
          <a:p>
            <a:r>
              <a:rPr lang="pt-PT" b="1" dirty="0" smtClean="0"/>
              <a:t> </a:t>
            </a:r>
            <a:r>
              <a:rPr lang="pt-PT" b="1" dirty="0" smtClean="0">
                <a:solidFill>
                  <a:schemeClr val="accent2">
                    <a:lumMod val="50000"/>
                  </a:schemeClr>
                </a:solidFill>
              </a:rPr>
              <a:t>Em1913  o antiga africanista Macário Morais Ferreira abria,       </a:t>
            </a:r>
          </a:p>
          <a:p>
            <a:r>
              <a:rPr lang="pt-PT" b="1" dirty="0" smtClean="0">
                <a:solidFill>
                  <a:schemeClr val="accent2">
                    <a:lumMod val="50000"/>
                  </a:schemeClr>
                </a:solidFill>
              </a:rPr>
              <a:t> na R. Augusta; uma casa para venda dos cafés que  importava   </a:t>
            </a:r>
          </a:p>
          <a:p>
            <a:r>
              <a:rPr lang="pt-PT" b="1" dirty="0" smtClean="0">
                <a:solidFill>
                  <a:schemeClr val="accent2">
                    <a:lumMod val="50000"/>
                  </a:schemeClr>
                </a:solidFill>
              </a:rPr>
              <a:t> da ex-colónias.</a:t>
            </a:r>
          </a:p>
          <a:p>
            <a:r>
              <a:rPr lang="pt-PT" b="1" dirty="0" smtClean="0">
                <a:solidFill>
                  <a:schemeClr val="accent2">
                    <a:lumMod val="50000"/>
                  </a:schemeClr>
                </a:solidFill>
              </a:rPr>
              <a:t> Hoje é uma verdadeira montra dos produtos nacionais   </a:t>
            </a:r>
          </a:p>
          <a:p>
            <a:r>
              <a:rPr lang="pt-PT" b="1" dirty="0" smtClean="0">
                <a:solidFill>
                  <a:schemeClr val="accent2">
                    <a:lumMod val="50000"/>
                  </a:schemeClr>
                </a:solidFill>
              </a:rPr>
              <a:t> sobretudo Vinho do Porto,</a:t>
            </a:r>
            <a:endParaRPr lang="pt-PT" b="1" dirty="0">
              <a:solidFill>
                <a:schemeClr val="accent2">
                  <a:lumMod val="50000"/>
                </a:schemeClr>
              </a:solidFill>
            </a:endParaRPr>
          </a:p>
        </p:txBody>
      </p:sp>
      <p:pic>
        <p:nvPicPr>
          <p:cNvPr id="5" name="Imagem 4" descr="casamacario-1.jpg"/>
          <p:cNvPicPr>
            <a:picLocks noChangeAspect="1"/>
          </p:cNvPicPr>
          <p:nvPr/>
        </p:nvPicPr>
        <p:blipFill>
          <a:blip r:embed="rId2" cstate="print"/>
          <a:stretch>
            <a:fillRect/>
          </a:stretch>
        </p:blipFill>
        <p:spPr>
          <a:xfrm>
            <a:off x="323528" y="1916832"/>
            <a:ext cx="7092280" cy="4737422"/>
          </a:xfrm>
          <a:prstGeom prst="rect">
            <a:avLst/>
          </a:prstGeom>
        </p:spPr>
      </p:pic>
      <p:pic>
        <p:nvPicPr>
          <p:cNvPr id="6" name="Imagem 5" descr="casamacario-2.jpg"/>
          <p:cNvPicPr>
            <a:picLocks noChangeAspect="1"/>
          </p:cNvPicPr>
          <p:nvPr/>
        </p:nvPicPr>
        <p:blipFill>
          <a:blip r:embed="rId3" cstate="print"/>
          <a:stretch>
            <a:fillRect/>
          </a:stretch>
        </p:blipFill>
        <p:spPr>
          <a:xfrm>
            <a:off x="6300192" y="188641"/>
            <a:ext cx="2843808" cy="1899574"/>
          </a:xfrm>
          <a:prstGeom prst="rect">
            <a:avLst/>
          </a:prstGeom>
        </p:spPr>
      </p:pic>
    </p:spTree>
  </p:cSld>
  <p:clrMapOvr>
    <a:masterClrMapping/>
  </p:clrMapOvr>
  <p:transition>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1620778_868476489838969_5289294400023513051_n[2].jpg"/>
          <p:cNvPicPr>
            <a:picLocks noChangeAspect="1"/>
          </p:cNvPicPr>
          <p:nvPr/>
        </p:nvPicPr>
        <p:blipFill>
          <a:blip r:embed="rId2" cstate="print"/>
          <a:stretch>
            <a:fillRect/>
          </a:stretch>
        </p:blipFill>
        <p:spPr>
          <a:xfrm>
            <a:off x="5580112" y="2376264"/>
            <a:ext cx="2987824" cy="4481736"/>
          </a:xfrm>
          <a:prstGeom prst="rect">
            <a:avLst/>
          </a:prstGeom>
        </p:spPr>
      </p:pic>
      <p:pic>
        <p:nvPicPr>
          <p:cNvPr id="3" name="Imagem 2" descr="Carimbos.jpg"/>
          <p:cNvPicPr>
            <a:picLocks noChangeAspect="1"/>
          </p:cNvPicPr>
          <p:nvPr/>
        </p:nvPicPr>
        <p:blipFill>
          <a:blip r:embed="rId3" cstate="print"/>
          <a:stretch>
            <a:fillRect/>
          </a:stretch>
        </p:blipFill>
        <p:spPr>
          <a:xfrm>
            <a:off x="179512" y="188640"/>
            <a:ext cx="4623978" cy="6165304"/>
          </a:xfrm>
          <a:prstGeom prst="rect">
            <a:avLst/>
          </a:prstGeom>
        </p:spPr>
      </p:pic>
      <p:sp>
        <p:nvSpPr>
          <p:cNvPr id="4" name="CaixaDeTexto 3"/>
          <p:cNvSpPr txBox="1"/>
          <p:nvPr/>
        </p:nvSpPr>
        <p:spPr>
          <a:xfrm>
            <a:off x="5004048" y="332656"/>
            <a:ext cx="3960440" cy="1200329"/>
          </a:xfrm>
          <a:prstGeom prst="rect">
            <a:avLst/>
          </a:prstGeom>
          <a:noFill/>
        </p:spPr>
        <p:txBody>
          <a:bodyPr wrap="square" rtlCol="0">
            <a:spAutoFit/>
          </a:bodyPr>
          <a:lstStyle/>
          <a:p>
            <a:pPr algn="just"/>
            <a:r>
              <a:rPr lang="pt-PT" b="1" dirty="0" smtClean="0">
                <a:solidFill>
                  <a:schemeClr val="accent2">
                    <a:lumMod val="50000"/>
                  </a:schemeClr>
                </a:solidFill>
              </a:rPr>
              <a:t>Fundada em1914 mantem a traça original e incorpora ainda uma área de trabalho onde se gravam placas e fazem carimbos.</a:t>
            </a:r>
            <a:endParaRPr lang="pt-PT" b="1" dirty="0">
              <a:solidFill>
                <a:schemeClr val="accent2">
                  <a:lumMod val="50000"/>
                </a:schemeClr>
              </a:solidFill>
            </a:endParaRPr>
          </a:p>
        </p:txBody>
      </p:sp>
      <p:sp>
        <p:nvSpPr>
          <p:cNvPr id="5" name="CaixaDeTexto 4"/>
          <p:cNvSpPr txBox="1"/>
          <p:nvPr/>
        </p:nvSpPr>
        <p:spPr>
          <a:xfrm>
            <a:off x="179512" y="6453336"/>
            <a:ext cx="4608512" cy="369332"/>
          </a:xfrm>
          <a:prstGeom prst="rect">
            <a:avLst/>
          </a:prstGeom>
          <a:noFill/>
        </p:spPr>
        <p:txBody>
          <a:bodyPr wrap="square" rtlCol="0">
            <a:spAutoFit/>
          </a:bodyPr>
          <a:lstStyle/>
          <a:p>
            <a:r>
              <a:rPr lang="pt-PT" b="1" dirty="0" smtClean="0">
                <a:solidFill>
                  <a:schemeClr val="accent2">
                    <a:lumMod val="50000"/>
                  </a:schemeClr>
                </a:solidFill>
              </a:rPr>
              <a:t>R. Augusta,177</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Casapereira[1] - Cópia.jpg"/>
          <p:cNvPicPr>
            <a:picLocks noChangeAspect="1"/>
          </p:cNvPicPr>
          <p:nvPr/>
        </p:nvPicPr>
        <p:blipFill>
          <a:blip r:embed="rId2" cstate="print"/>
          <a:stretch>
            <a:fillRect/>
          </a:stretch>
        </p:blipFill>
        <p:spPr>
          <a:xfrm>
            <a:off x="251520" y="1172170"/>
            <a:ext cx="6336704" cy="5325790"/>
          </a:xfrm>
          <a:prstGeom prst="rect">
            <a:avLst/>
          </a:prstGeom>
        </p:spPr>
      </p:pic>
      <p:pic>
        <p:nvPicPr>
          <p:cNvPr id="3" name="Imagem 2" descr="Chás e cafés-4.jpg"/>
          <p:cNvPicPr>
            <a:picLocks noChangeAspect="1"/>
          </p:cNvPicPr>
          <p:nvPr/>
        </p:nvPicPr>
        <p:blipFill>
          <a:blip r:embed="rId3" cstate="print"/>
          <a:stretch>
            <a:fillRect/>
          </a:stretch>
        </p:blipFill>
        <p:spPr>
          <a:xfrm>
            <a:off x="6660232" y="188640"/>
            <a:ext cx="2304256" cy="1533378"/>
          </a:xfrm>
          <a:prstGeom prst="rect">
            <a:avLst/>
          </a:prstGeom>
        </p:spPr>
      </p:pic>
      <p:sp>
        <p:nvSpPr>
          <p:cNvPr id="4" name="CaixaDeTexto 3"/>
          <p:cNvSpPr txBox="1"/>
          <p:nvPr/>
        </p:nvSpPr>
        <p:spPr>
          <a:xfrm>
            <a:off x="6732240" y="6021288"/>
            <a:ext cx="2232248" cy="369332"/>
          </a:xfrm>
          <a:prstGeom prst="rect">
            <a:avLst/>
          </a:prstGeom>
          <a:noFill/>
        </p:spPr>
        <p:txBody>
          <a:bodyPr wrap="square" rtlCol="0">
            <a:spAutoFit/>
          </a:bodyPr>
          <a:lstStyle/>
          <a:p>
            <a:r>
              <a:rPr lang="pt-PT" b="1" dirty="0" smtClean="0">
                <a:solidFill>
                  <a:schemeClr val="accent2">
                    <a:lumMod val="50000"/>
                  </a:schemeClr>
                </a:solidFill>
              </a:rPr>
              <a:t>R: Augusta,102</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chás e cafés3.jpg"/>
          <p:cNvPicPr>
            <a:picLocks noChangeAspect="1"/>
          </p:cNvPicPr>
          <p:nvPr/>
        </p:nvPicPr>
        <p:blipFill>
          <a:blip r:embed="rId2" cstate="print"/>
          <a:stretch>
            <a:fillRect/>
          </a:stretch>
        </p:blipFill>
        <p:spPr>
          <a:xfrm>
            <a:off x="179512" y="3140968"/>
            <a:ext cx="5292080" cy="3529156"/>
          </a:xfrm>
          <a:prstGeom prst="rect">
            <a:avLst/>
          </a:prstGeom>
        </p:spPr>
      </p:pic>
      <p:pic>
        <p:nvPicPr>
          <p:cNvPr id="3" name="Imagem 2" descr="chás e cafés-2.jpg"/>
          <p:cNvPicPr>
            <a:picLocks noChangeAspect="1"/>
          </p:cNvPicPr>
          <p:nvPr/>
        </p:nvPicPr>
        <p:blipFill>
          <a:blip r:embed="rId3" cstate="print"/>
          <a:stretch>
            <a:fillRect/>
          </a:stretch>
        </p:blipFill>
        <p:spPr>
          <a:xfrm>
            <a:off x="4681278" y="188640"/>
            <a:ext cx="4216686" cy="2808312"/>
          </a:xfrm>
          <a:prstGeom prst="rect">
            <a:avLst/>
          </a:prstGeom>
        </p:spPr>
      </p:pic>
      <p:sp>
        <p:nvSpPr>
          <p:cNvPr id="4" name="CaixaDeTexto 3"/>
          <p:cNvSpPr txBox="1"/>
          <p:nvPr/>
        </p:nvSpPr>
        <p:spPr>
          <a:xfrm>
            <a:off x="251520" y="764704"/>
            <a:ext cx="4176464" cy="1477328"/>
          </a:xfrm>
          <a:prstGeom prst="rect">
            <a:avLst/>
          </a:prstGeom>
          <a:noFill/>
        </p:spPr>
        <p:txBody>
          <a:bodyPr wrap="square" rtlCol="0">
            <a:spAutoFit/>
          </a:bodyPr>
          <a:lstStyle/>
          <a:p>
            <a:pPr algn="just"/>
            <a:r>
              <a:rPr lang="pt-PT" b="1" dirty="0" smtClean="0">
                <a:solidFill>
                  <a:schemeClr val="accent2">
                    <a:lumMod val="50000"/>
                  </a:schemeClr>
                </a:solidFill>
              </a:rPr>
              <a:t>A elegância do estabelecimento, que data  dos finais do </a:t>
            </a:r>
            <a:r>
              <a:rPr lang="pt-PT" b="1" dirty="0" err="1" smtClean="0">
                <a:solidFill>
                  <a:schemeClr val="accent2">
                    <a:lumMod val="50000"/>
                  </a:schemeClr>
                </a:solidFill>
              </a:rPr>
              <a:t>sec</a:t>
            </a:r>
            <a:r>
              <a:rPr lang="pt-PT" b="1" dirty="0" smtClean="0">
                <a:solidFill>
                  <a:schemeClr val="accent2">
                    <a:lumMod val="50000"/>
                  </a:schemeClr>
                </a:solidFill>
              </a:rPr>
              <a:t> XIX, está no mobiliário, estilo Luís XVI em delicado cinza e no </a:t>
            </a:r>
            <a:r>
              <a:rPr lang="pt-PT" b="1" dirty="0" err="1" smtClean="0">
                <a:solidFill>
                  <a:schemeClr val="accent2">
                    <a:lumMod val="50000"/>
                  </a:schemeClr>
                </a:solidFill>
              </a:rPr>
              <a:t>tecto</a:t>
            </a:r>
            <a:r>
              <a:rPr lang="pt-PT" b="1" dirty="0" smtClean="0">
                <a:solidFill>
                  <a:schemeClr val="accent2">
                    <a:lumMod val="50000"/>
                  </a:schemeClr>
                </a:solidFill>
              </a:rPr>
              <a:t> de estuques trabalhados</a:t>
            </a:r>
            <a:r>
              <a:rPr lang="pt-PT" dirty="0" smtClean="0">
                <a:solidFill>
                  <a:schemeClr val="accent2">
                    <a:lumMod val="50000"/>
                  </a:schemeClr>
                </a:solidFill>
              </a:rPr>
              <a:t>.</a:t>
            </a:r>
            <a:endParaRPr lang="pt-PT" dirty="0">
              <a:solidFill>
                <a:schemeClr val="accent2">
                  <a:lumMod val="50000"/>
                </a:schemeClr>
              </a:solidFill>
            </a:endParaRPr>
          </a:p>
        </p:txBody>
      </p:sp>
      <p:sp>
        <p:nvSpPr>
          <p:cNvPr id="5" name="CaixaDeTexto 4"/>
          <p:cNvSpPr txBox="1"/>
          <p:nvPr/>
        </p:nvSpPr>
        <p:spPr>
          <a:xfrm>
            <a:off x="5436096" y="3645024"/>
            <a:ext cx="3707904" cy="2585323"/>
          </a:xfrm>
          <a:prstGeom prst="rect">
            <a:avLst/>
          </a:prstGeom>
          <a:noFill/>
        </p:spPr>
        <p:txBody>
          <a:bodyPr wrap="square" rtlCol="0">
            <a:spAutoFit/>
          </a:bodyPr>
          <a:lstStyle/>
          <a:p>
            <a:pPr algn="just"/>
            <a:r>
              <a:rPr lang="pt-PT" b="1" dirty="0" smtClean="0">
                <a:solidFill>
                  <a:schemeClr val="accent2">
                    <a:lumMod val="50000"/>
                  </a:schemeClr>
                </a:solidFill>
              </a:rPr>
              <a:t>Desde a abertura em1933 que a loja vende leques em madeira pau santo pintados à mão de coleção, lado alado com chás, cafés, chocolates, mercearias finas e porcelanas da China e do Japão. A partir de 1970  começou a vender porcelana Portuguesa pintada à mão.</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casa Frazão.jpg"/>
          <p:cNvPicPr>
            <a:picLocks noChangeAspect="1"/>
          </p:cNvPicPr>
          <p:nvPr/>
        </p:nvPicPr>
        <p:blipFill>
          <a:blip r:embed="rId2" cstate="print"/>
          <a:stretch>
            <a:fillRect/>
          </a:stretch>
        </p:blipFill>
        <p:spPr>
          <a:xfrm>
            <a:off x="1187624" y="332656"/>
            <a:ext cx="6742144" cy="5046073"/>
          </a:xfrm>
          <a:prstGeom prst="rect">
            <a:avLst/>
          </a:prstGeom>
        </p:spPr>
      </p:pic>
      <p:sp>
        <p:nvSpPr>
          <p:cNvPr id="3" name="CaixaDeTexto 2"/>
          <p:cNvSpPr txBox="1"/>
          <p:nvPr/>
        </p:nvSpPr>
        <p:spPr>
          <a:xfrm>
            <a:off x="467544" y="5589240"/>
            <a:ext cx="8280920" cy="923330"/>
          </a:xfrm>
          <a:prstGeom prst="rect">
            <a:avLst/>
          </a:prstGeom>
          <a:noFill/>
        </p:spPr>
        <p:txBody>
          <a:bodyPr wrap="square" rtlCol="0">
            <a:spAutoFit/>
          </a:bodyPr>
          <a:lstStyle/>
          <a:p>
            <a:r>
              <a:rPr lang="pt-PT" b="1" dirty="0" smtClean="0">
                <a:solidFill>
                  <a:schemeClr val="accent2">
                    <a:lumMod val="50000"/>
                  </a:schemeClr>
                </a:solidFill>
              </a:rPr>
              <a:t>Numa  Baixa invadida por tudo o que é cadeia de pronto a vestir a Casa Frazão tem resistido de 1933 até aos dias de hoje. E ela ali está no nº259 da R. Augusta com tecidos para todos os gostos.</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camisaria-pita-1.jpg"/>
          <p:cNvPicPr>
            <a:picLocks noChangeAspect="1"/>
          </p:cNvPicPr>
          <p:nvPr/>
        </p:nvPicPr>
        <p:blipFill>
          <a:blip r:embed="rId2" cstate="print"/>
          <a:stretch>
            <a:fillRect/>
          </a:stretch>
        </p:blipFill>
        <p:spPr>
          <a:xfrm>
            <a:off x="755576" y="1772816"/>
            <a:ext cx="7200800" cy="4824536"/>
          </a:xfrm>
          <a:prstGeom prst="rect">
            <a:avLst/>
          </a:prstGeom>
        </p:spPr>
      </p:pic>
      <p:sp>
        <p:nvSpPr>
          <p:cNvPr id="3" name="CaixaDeTexto 2"/>
          <p:cNvSpPr txBox="1"/>
          <p:nvPr/>
        </p:nvSpPr>
        <p:spPr>
          <a:xfrm>
            <a:off x="251520" y="404664"/>
            <a:ext cx="8280920" cy="1200329"/>
          </a:xfrm>
          <a:prstGeom prst="rect">
            <a:avLst/>
          </a:prstGeom>
          <a:noFill/>
        </p:spPr>
        <p:txBody>
          <a:bodyPr wrap="square" rtlCol="0">
            <a:spAutoFit/>
          </a:bodyPr>
          <a:lstStyle/>
          <a:p>
            <a:pPr algn="just"/>
            <a:r>
              <a:rPr lang="pt-PT" b="1" dirty="0" smtClean="0">
                <a:solidFill>
                  <a:schemeClr val="accent2">
                    <a:lumMod val="50000"/>
                  </a:schemeClr>
                </a:solidFill>
                <a:cs typeface="Arial" pitchFamily="34" charset="0"/>
              </a:rPr>
              <a:t>Fundada em1887 foi fornecedora da Casa Real e hoje do </a:t>
            </a:r>
            <a:r>
              <a:rPr lang="pt-PT" b="1" dirty="0" err="1" smtClean="0">
                <a:solidFill>
                  <a:schemeClr val="accent2">
                    <a:lumMod val="50000"/>
                  </a:schemeClr>
                </a:solidFill>
                <a:cs typeface="Arial" pitchFamily="34" charset="0"/>
              </a:rPr>
              <a:t>Presidênte</a:t>
            </a:r>
            <a:r>
              <a:rPr lang="pt-PT" b="1" dirty="0" smtClean="0">
                <a:solidFill>
                  <a:schemeClr val="accent2">
                    <a:lumMod val="50000"/>
                  </a:schemeClr>
                </a:solidFill>
                <a:cs typeface="Arial" pitchFamily="34" charset="0"/>
              </a:rPr>
              <a:t> da </a:t>
            </a:r>
            <a:r>
              <a:rPr lang="pt-PT" b="1" dirty="0" err="1" smtClean="0">
                <a:solidFill>
                  <a:schemeClr val="accent2">
                    <a:lumMod val="50000"/>
                  </a:schemeClr>
                </a:solidFill>
                <a:cs typeface="Arial" pitchFamily="34" charset="0"/>
              </a:rPr>
              <a:t>Républica</a:t>
            </a:r>
            <a:r>
              <a:rPr lang="pt-PT" b="1" dirty="0" smtClean="0">
                <a:solidFill>
                  <a:schemeClr val="accent2">
                    <a:lumMod val="50000"/>
                  </a:schemeClr>
                </a:solidFill>
                <a:cs typeface="Arial" pitchFamily="34" charset="0"/>
              </a:rPr>
              <a:t>.</a:t>
            </a:r>
          </a:p>
          <a:p>
            <a:pPr algn="just"/>
            <a:r>
              <a:rPr lang="pt-PT" b="1" dirty="0" smtClean="0">
                <a:solidFill>
                  <a:schemeClr val="accent2">
                    <a:lumMod val="50000"/>
                  </a:schemeClr>
                </a:solidFill>
                <a:cs typeface="Arial" pitchFamily="34" charset="0"/>
              </a:rPr>
              <a:t> Recria uma alfaiataria britânica. A frontaria é trabalhada em madeira com dois colarinhos esculpidos sobre as portas que dão acesso à loja ladeadas por duas montras.</a:t>
            </a:r>
            <a:endParaRPr lang="pt-PT" b="1" dirty="0">
              <a:solidFill>
                <a:schemeClr val="accent2">
                  <a:lumMod val="50000"/>
                </a:schemeClr>
              </a:solidFill>
              <a:cs typeface="Arial" pitchFamily="34" charset="0"/>
            </a:endParaRPr>
          </a:p>
        </p:txBody>
      </p:sp>
    </p:spTree>
  </p:cSld>
  <p:clrMapOvr>
    <a:masterClrMapping/>
  </p:clrMapOvr>
  <p:transition>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descr="camisaria pita-3.jpg"/>
          <p:cNvPicPr>
            <a:picLocks noChangeAspect="1"/>
          </p:cNvPicPr>
          <p:nvPr/>
        </p:nvPicPr>
        <p:blipFill>
          <a:blip r:embed="rId2" cstate="print"/>
          <a:stretch>
            <a:fillRect/>
          </a:stretch>
        </p:blipFill>
        <p:spPr>
          <a:xfrm>
            <a:off x="179512" y="116632"/>
            <a:ext cx="3888432" cy="3888432"/>
          </a:xfrm>
          <a:prstGeom prst="rect">
            <a:avLst/>
          </a:prstGeom>
        </p:spPr>
      </p:pic>
      <p:pic>
        <p:nvPicPr>
          <p:cNvPr id="5" name="Imagem 4" descr="camisaria-pita-2.jpg"/>
          <p:cNvPicPr>
            <a:picLocks noChangeAspect="1"/>
          </p:cNvPicPr>
          <p:nvPr/>
        </p:nvPicPr>
        <p:blipFill>
          <a:blip r:embed="rId3" cstate="print"/>
          <a:stretch>
            <a:fillRect/>
          </a:stretch>
        </p:blipFill>
        <p:spPr>
          <a:xfrm>
            <a:off x="4788024" y="2492896"/>
            <a:ext cx="4178796" cy="4178796"/>
          </a:xfrm>
          <a:prstGeom prst="rect">
            <a:avLst/>
          </a:prstGeom>
        </p:spPr>
      </p:pic>
    </p:spTree>
  </p:cSld>
  <p:clrMapOvr>
    <a:masterClrMapping/>
  </p:clrMapOvr>
  <p:transition>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sapataria-lord-1.jpg"/>
          <p:cNvPicPr>
            <a:picLocks noChangeAspect="1"/>
          </p:cNvPicPr>
          <p:nvPr/>
        </p:nvPicPr>
        <p:blipFill>
          <a:blip r:embed="rId2" cstate="print"/>
          <a:stretch>
            <a:fillRect/>
          </a:stretch>
        </p:blipFill>
        <p:spPr>
          <a:xfrm>
            <a:off x="179512" y="188640"/>
            <a:ext cx="3816424" cy="2889270"/>
          </a:xfrm>
          <a:prstGeom prst="rect">
            <a:avLst/>
          </a:prstGeom>
        </p:spPr>
      </p:pic>
      <p:pic>
        <p:nvPicPr>
          <p:cNvPr id="3" name="Imagem 2" descr="sapataria-lord-4.jpg"/>
          <p:cNvPicPr>
            <a:picLocks noChangeAspect="1"/>
          </p:cNvPicPr>
          <p:nvPr/>
        </p:nvPicPr>
        <p:blipFill>
          <a:blip r:embed="rId3" cstate="print"/>
          <a:stretch>
            <a:fillRect/>
          </a:stretch>
        </p:blipFill>
        <p:spPr>
          <a:xfrm>
            <a:off x="179512" y="3158970"/>
            <a:ext cx="4932040" cy="3699030"/>
          </a:xfrm>
          <a:prstGeom prst="rect">
            <a:avLst/>
          </a:prstGeom>
        </p:spPr>
      </p:pic>
      <p:pic>
        <p:nvPicPr>
          <p:cNvPr id="5" name="Imagem 4" descr="sapatarialord-3.jpg"/>
          <p:cNvPicPr>
            <a:picLocks noChangeAspect="1"/>
          </p:cNvPicPr>
          <p:nvPr/>
        </p:nvPicPr>
        <p:blipFill>
          <a:blip r:embed="rId4" cstate="print"/>
          <a:stretch>
            <a:fillRect/>
          </a:stretch>
        </p:blipFill>
        <p:spPr>
          <a:xfrm>
            <a:off x="6300192" y="3861048"/>
            <a:ext cx="1881569" cy="2808312"/>
          </a:xfrm>
          <a:prstGeom prst="rect">
            <a:avLst/>
          </a:prstGeom>
        </p:spPr>
      </p:pic>
      <p:sp>
        <p:nvSpPr>
          <p:cNvPr id="6" name="CaixaDeTexto 5"/>
          <p:cNvSpPr txBox="1"/>
          <p:nvPr/>
        </p:nvSpPr>
        <p:spPr>
          <a:xfrm>
            <a:off x="4211960" y="188640"/>
            <a:ext cx="4752528" cy="2585323"/>
          </a:xfrm>
          <a:prstGeom prst="rect">
            <a:avLst/>
          </a:prstGeom>
          <a:noFill/>
        </p:spPr>
        <p:txBody>
          <a:bodyPr wrap="square" rtlCol="0">
            <a:spAutoFit/>
          </a:bodyPr>
          <a:lstStyle/>
          <a:p>
            <a:r>
              <a:rPr lang="pt-PT" b="1" dirty="0" smtClean="0">
                <a:solidFill>
                  <a:schemeClr val="accent2">
                    <a:lumMod val="50000"/>
                  </a:schemeClr>
                </a:solidFill>
              </a:rPr>
              <a:t>Foi </a:t>
            </a:r>
            <a:r>
              <a:rPr lang="pt-PT" b="1" dirty="0" err="1" smtClean="0">
                <a:solidFill>
                  <a:schemeClr val="accent2">
                    <a:lumMod val="50000"/>
                  </a:schemeClr>
                </a:solidFill>
              </a:rPr>
              <a:t>projectada</a:t>
            </a:r>
            <a:r>
              <a:rPr lang="pt-PT" b="1" dirty="0" smtClean="0">
                <a:solidFill>
                  <a:schemeClr val="accent2">
                    <a:lumMod val="50000"/>
                  </a:schemeClr>
                </a:solidFill>
              </a:rPr>
              <a:t> pelo </a:t>
            </a:r>
            <a:r>
              <a:rPr lang="pt-PT" b="1" dirty="0" err="1" smtClean="0">
                <a:solidFill>
                  <a:schemeClr val="accent2">
                    <a:lumMod val="50000"/>
                  </a:schemeClr>
                </a:solidFill>
              </a:rPr>
              <a:t>arquitecto</a:t>
            </a:r>
            <a:r>
              <a:rPr lang="pt-PT" b="1" dirty="0" smtClean="0">
                <a:solidFill>
                  <a:schemeClr val="accent2">
                    <a:lumMod val="50000"/>
                  </a:schemeClr>
                </a:solidFill>
              </a:rPr>
              <a:t> Francisco </a:t>
            </a:r>
            <a:r>
              <a:rPr lang="pt-PT" b="1" dirty="0" err="1" smtClean="0">
                <a:solidFill>
                  <a:schemeClr val="accent2">
                    <a:lumMod val="50000"/>
                  </a:schemeClr>
                </a:solidFill>
              </a:rPr>
              <a:t>Keil</a:t>
            </a:r>
            <a:r>
              <a:rPr lang="pt-PT" b="1" dirty="0" smtClean="0">
                <a:solidFill>
                  <a:schemeClr val="accent2">
                    <a:lumMod val="50000"/>
                  </a:schemeClr>
                </a:solidFill>
              </a:rPr>
              <a:t> do Amaral.  A porta  fica recuada entre duas montras curvas  o que lhe confere mais  distinção. Cada montra tem um óculo ao centro que realça um sapato ou uma mala Frente à porta numa  </a:t>
            </a:r>
            <a:r>
              <a:rPr lang="pt-PT" b="1" dirty="0" err="1" smtClean="0">
                <a:solidFill>
                  <a:schemeClr val="accent2">
                    <a:lumMod val="50000"/>
                  </a:schemeClr>
                </a:solidFill>
              </a:rPr>
              <a:t>vitina</a:t>
            </a:r>
            <a:r>
              <a:rPr lang="pt-PT" b="1" dirty="0" smtClean="0">
                <a:solidFill>
                  <a:schemeClr val="accent2">
                    <a:lumMod val="50000"/>
                  </a:schemeClr>
                </a:solidFill>
              </a:rPr>
              <a:t> uma fiada de caixas altas para chapéus.</a:t>
            </a:r>
          </a:p>
          <a:p>
            <a:r>
              <a:rPr lang="pt-PT" b="1" dirty="0" smtClean="0">
                <a:solidFill>
                  <a:schemeClr val="accent2">
                    <a:lumMod val="50000"/>
                  </a:schemeClr>
                </a:solidFill>
              </a:rPr>
              <a:t>Na quina exterior o emblema da firma, um cavalheiro de chapéu alto e casaca “o Lord </a:t>
            </a:r>
            <a:r>
              <a:rPr lang="pt-PT" dirty="0" smtClean="0">
                <a:solidFill>
                  <a:schemeClr val="accent2">
                    <a:lumMod val="50000"/>
                  </a:schemeClr>
                </a:solidFill>
              </a:rPr>
              <a:t>.“</a:t>
            </a:r>
            <a:endParaRPr lang="pt-PT"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T-Monaco-1.jpg"/>
          <p:cNvPicPr>
            <a:picLocks noChangeAspect="1"/>
          </p:cNvPicPr>
          <p:nvPr/>
        </p:nvPicPr>
        <p:blipFill>
          <a:blip r:embed="rId2" cstate="print"/>
          <a:stretch>
            <a:fillRect/>
          </a:stretch>
        </p:blipFill>
        <p:spPr>
          <a:xfrm>
            <a:off x="1187624" y="188640"/>
            <a:ext cx="6912768" cy="5184576"/>
          </a:xfrm>
          <a:prstGeom prst="rect">
            <a:avLst/>
          </a:prstGeom>
        </p:spPr>
      </p:pic>
      <p:sp>
        <p:nvSpPr>
          <p:cNvPr id="3" name="CaixaDeTexto 2"/>
          <p:cNvSpPr txBox="1"/>
          <p:nvPr/>
        </p:nvSpPr>
        <p:spPr>
          <a:xfrm>
            <a:off x="827584" y="5517232"/>
            <a:ext cx="7488832" cy="1200329"/>
          </a:xfrm>
          <a:prstGeom prst="rect">
            <a:avLst/>
          </a:prstGeom>
          <a:noFill/>
        </p:spPr>
        <p:txBody>
          <a:bodyPr wrap="square" rtlCol="0">
            <a:spAutoFit/>
          </a:bodyPr>
          <a:lstStyle/>
          <a:p>
            <a:r>
              <a:rPr lang="pt-PT" b="1" dirty="0" smtClean="0">
                <a:solidFill>
                  <a:schemeClr val="accent2">
                    <a:lumMod val="50000"/>
                  </a:schemeClr>
                </a:solidFill>
              </a:rPr>
              <a:t>A Tabacaria Mónaco situa-se no nº21 do Rossio,  data  de 1894 e foi um  </a:t>
            </a:r>
            <a:r>
              <a:rPr lang="pt-PT" b="1" dirty="0" err="1" smtClean="0">
                <a:solidFill>
                  <a:schemeClr val="accent2">
                    <a:lumMod val="50000"/>
                  </a:schemeClr>
                </a:solidFill>
              </a:rPr>
              <a:t>projecto</a:t>
            </a:r>
            <a:r>
              <a:rPr lang="pt-PT" b="1" dirty="0" smtClean="0">
                <a:solidFill>
                  <a:schemeClr val="accent2">
                    <a:lumMod val="50000"/>
                  </a:schemeClr>
                </a:solidFill>
              </a:rPr>
              <a:t> do </a:t>
            </a:r>
            <a:r>
              <a:rPr lang="pt-PT" b="1" dirty="0" err="1" smtClean="0">
                <a:solidFill>
                  <a:schemeClr val="accent2">
                    <a:lumMod val="50000"/>
                  </a:schemeClr>
                </a:solidFill>
              </a:rPr>
              <a:t>Arquitecto</a:t>
            </a:r>
            <a:r>
              <a:rPr lang="pt-PT" b="1" dirty="0" smtClean="0">
                <a:solidFill>
                  <a:schemeClr val="accent2">
                    <a:lumMod val="50000"/>
                  </a:schemeClr>
                </a:solidFill>
              </a:rPr>
              <a:t> Rosendo Carvalheira.</a:t>
            </a:r>
          </a:p>
          <a:p>
            <a:r>
              <a:rPr lang="pt-PT" b="1" dirty="0" smtClean="0">
                <a:solidFill>
                  <a:schemeClr val="accent2">
                    <a:lumMod val="50000"/>
                  </a:schemeClr>
                </a:solidFill>
              </a:rPr>
              <a:t>Lá se pode encontrar o </a:t>
            </a:r>
            <a:r>
              <a:rPr lang="pt-PT" b="1" dirty="0" err="1" smtClean="0">
                <a:solidFill>
                  <a:schemeClr val="accent2">
                    <a:lumMod val="50000"/>
                  </a:schemeClr>
                </a:solidFill>
              </a:rPr>
              <a:t>mejhor</a:t>
            </a:r>
            <a:r>
              <a:rPr lang="pt-PT" b="1" dirty="0" smtClean="0">
                <a:solidFill>
                  <a:schemeClr val="accent2">
                    <a:lumMod val="50000"/>
                  </a:schemeClr>
                </a:solidFill>
              </a:rPr>
              <a:t> da imprensa  nacional e </a:t>
            </a:r>
            <a:r>
              <a:rPr lang="pt-PT" b="1" dirty="0" err="1" smtClean="0">
                <a:solidFill>
                  <a:schemeClr val="accent2">
                    <a:lumMod val="50000"/>
                  </a:schemeClr>
                </a:solidFill>
              </a:rPr>
              <a:t>estrangeira,vários</a:t>
            </a:r>
            <a:r>
              <a:rPr lang="pt-PT" b="1" dirty="0" smtClean="0">
                <a:solidFill>
                  <a:schemeClr val="accent2">
                    <a:lumMod val="50000"/>
                  </a:schemeClr>
                </a:solidFill>
              </a:rPr>
              <a:t> souvenirs  e todos os acessórios inerentes ao vício do fumo.</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am23[1].jpg"/>
          <p:cNvPicPr>
            <a:picLocks noChangeAspect="1"/>
          </p:cNvPicPr>
          <p:nvPr/>
        </p:nvPicPr>
        <p:blipFill>
          <a:blip r:embed="rId2" cstate="print"/>
          <a:stretch>
            <a:fillRect/>
          </a:stretch>
        </p:blipFill>
        <p:spPr>
          <a:xfrm>
            <a:off x="0" y="3284984"/>
            <a:ext cx="5654402" cy="3769601"/>
          </a:xfrm>
          <a:prstGeom prst="rect">
            <a:avLst/>
          </a:prstGeom>
        </p:spPr>
      </p:pic>
      <p:pic>
        <p:nvPicPr>
          <p:cNvPr id="3" name="Imagem 2" descr="am25[1].jpg"/>
          <p:cNvPicPr>
            <a:picLocks noChangeAspect="1"/>
          </p:cNvPicPr>
          <p:nvPr/>
        </p:nvPicPr>
        <p:blipFill>
          <a:blip r:embed="rId3" cstate="print"/>
          <a:stretch>
            <a:fillRect/>
          </a:stretch>
        </p:blipFill>
        <p:spPr>
          <a:xfrm>
            <a:off x="3635388" y="-531440"/>
            <a:ext cx="5508612" cy="3672408"/>
          </a:xfrm>
          <a:prstGeom prst="rect">
            <a:avLst/>
          </a:prstGeom>
        </p:spPr>
      </p:pic>
      <p:sp>
        <p:nvSpPr>
          <p:cNvPr id="4" name="CaixaDeTexto 3"/>
          <p:cNvSpPr txBox="1"/>
          <p:nvPr/>
        </p:nvSpPr>
        <p:spPr>
          <a:xfrm>
            <a:off x="467544" y="620688"/>
            <a:ext cx="2808312" cy="1477328"/>
          </a:xfrm>
          <a:prstGeom prst="rect">
            <a:avLst/>
          </a:prstGeom>
          <a:noFill/>
        </p:spPr>
        <p:txBody>
          <a:bodyPr wrap="square" rtlCol="0">
            <a:spAutoFit/>
          </a:bodyPr>
          <a:lstStyle/>
          <a:p>
            <a:pPr algn="just"/>
            <a:r>
              <a:rPr lang="pt-PT" b="1" dirty="0" smtClean="0">
                <a:solidFill>
                  <a:schemeClr val="accent2">
                    <a:lumMod val="50000"/>
                  </a:schemeClr>
                </a:solidFill>
              </a:rPr>
              <a:t>Na fachada azulejos de Rafael Bordalo Pinheiro (vindos das Caldas) onde garças e rãs, </a:t>
            </a:r>
            <a:r>
              <a:rPr lang="pt-PT" b="1" dirty="0" err="1" smtClean="0">
                <a:solidFill>
                  <a:schemeClr val="accent2">
                    <a:lumMod val="50000"/>
                  </a:schemeClr>
                </a:solidFill>
              </a:rPr>
              <a:t>lêem</a:t>
            </a:r>
            <a:r>
              <a:rPr lang="pt-PT" b="1" dirty="0" smtClean="0">
                <a:solidFill>
                  <a:schemeClr val="accent2">
                    <a:lumMod val="50000"/>
                  </a:schemeClr>
                </a:solidFill>
              </a:rPr>
              <a:t> jornais, dançam e fumam.</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T-Monaco-4.JPG"/>
          <p:cNvPicPr>
            <a:picLocks noChangeAspect="1"/>
          </p:cNvPicPr>
          <p:nvPr/>
        </p:nvPicPr>
        <p:blipFill>
          <a:blip r:embed="rId2" cstate="print"/>
          <a:stretch>
            <a:fillRect/>
          </a:stretch>
        </p:blipFill>
        <p:spPr>
          <a:xfrm>
            <a:off x="-60515" y="116632"/>
            <a:ext cx="4194043" cy="3145532"/>
          </a:xfrm>
          <a:prstGeom prst="rect">
            <a:avLst/>
          </a:prstGeom>
        </p:spPr>
      </p:pic>
      <p:pic>
        <p:nvPicPr>
          <p:cNvPr id="3" name="Imagem 2" descr="T-Monaco_2.jpg"/>
          <p:cNvPicPr>
            <a:picLocks noChangeAspect="1"/>
          </p:cNvPicPr>
          <p:nvPr/>
        </p:nvPicPr>
        <p:blipFill>
          <a:blip r:embed="rId3" cstate="print"/>
          <a:stretch>
            <a:fillRect/>
          </a:stretch>
        </p:blipFill>
        <p:spPr>
          <a:xfrm>
            <a:off x="3491880" y="3133030"/>
            <a:ext cx="5400402" cy="3401828"/>
          </a:xfrm>
          <a:prstGeom prst="rect">
            <a:avLst/>
          </a:prstGeom>
        </p:spPr>
      </p:pic>
      <p:sp>
        <p:nvSpPr>
          <p:cNvPr id="4" name="CaixaDeTexto 3"/>
          <p:cNvSpPr txBox="1"/>
          <p:nvPr/>
        </p:nvSpPr>
        <p:spPr>
          <a:xfrm>
            <a:off x="4355976" y="404664"/>
            <a:ext cx="4608512" cy="2031325"/>
          </a:xfrm>
          <a:prstGeom prst="rect">
            <a:avLst/>
          </a:prstGeom>
          <a:noFill/>
        </p:spPr>
        <p:txBody>
          <a:bodyPr wrap="square" rtlCol="0">
            <a:spAutoFit/>
          </a:bodyPr>
          <a:lstStyle/>
          <a:p>
            <a:pPr algn="just"/>
            <a:r>
              <a:rPr lang="pt-PT" b="1" dirty="0" smtClean="0">
                <a:solidFill>
                  <a:schemeClr val="accent2">
                    <a:lumMod val="50000"/>
                  </a:schemeClr>
                </a:solidFill>
              </a:rPr>
              <a:t>O </a:t>
            </a:r>
            <a:r>
              <a:rPr lang="pt-PT" b="1" dirty="0" err="1" smtClean="0">
                <a:solidFill>
                  <a:schemeClr val="accent2">
                    <a:lumMod val="50000"/>
                  </a:schemeClr>
                </a:solidFill>
              </a:rPr>
              <a:t>tecto</a:t>
            </a:r>
            <a:r>
              <a:rPr lang="pt-PT" b="1" dirty="0" smtClean="0">
                <a:solidFill>
                  <a:schemeClr val="accent2">
                    <a:lumMod val="50000"/>
                  </a:schemeClr>
                </a:solidFill>
              </a:rPr>
              <a:t> em abóbada é um fresco de António Ramalho. Um belo lusco-fusco rasgado por andorinhas típico das tardes de  Verão.</a:t>
            </a:r>
          </a:p>
          <a:p>
            <a:pPr algn="just"/>
            <a:r>
              <a:rPr lang="pt-PT" b="1" dirty="0" smtClean="0">
                <a:solidFill>
                  <a:schemeClr val="accent2">
                    <a:lumMod val="50000"/>
                  </a:schemeClr>
                </a:solidFill>
              </a:rPr>
              <a:t>As andorinhas pousadas nos fios telegráficos  são de Bordalo … Sim porque a Mónaco tinha um dos primeiros telefones ligado à rede pública.</a:t>
            </a:r>
            <a:endParaRPr lang="pt-PT" b="1" dirty="0">
              <a:solidFill>
                <a:schemeClr val="accent2">
                  <a:lumMod val="50000"/>
                </a:schemeClr>
              </a:solidFill>
            </a:endParaRPr>
          </a:p>
        </p:txBody>
      </p:sp>
      <p:sp>
        <p:nvSpPr>
          <p:cNvPr id="5" name="CaixaDeTexto 4"/>
          <p:cNvSpPr txBox="1"/>
          <p:nvPr/>
        </p:nvSpPr>
        <p:spPr>
          <a:xfrm>
            <a:off x="0" y="3717032"/>
            <a:ext cx="3419872" cy="2585323"/>
          </a:xfrm>
          <a:prstGeom prst="rect">
            <a:avLst/>
          </a:prstGeom>
          <a:noFill/>
        </p:spPr>
        <p:txBody>
          <a:bodyPr wrap="square" rtlCol="0">
            <a:spAutoFit/>
          </a:bodyPr>
          <a:lstStyle/>
          <a:p>
            <a:r>
              <a:rPr lang="pt-PT" b="1" dirty="0" smtClean="0">
                <a:solidFill>
                  <a:schemeClr val="accent2">
                    <a:lumMod val="50000"/>
                  </a:schemeClr>
                </a:solidFill>
              </a:rPr>
              <a:t>Para além do busto do príncipe do Mónaco há três estátuas no balcão. </a:t>
            </a:r>
          </a:p>
          <a:p>
            <a:r>
              <a:rPr lang="pt-PT" b="1" dirty="0" smtClean="0">
                <a:solidFill>
                  <a:schemeClr val="accent2">
                    <a:lumMod val="50000"/>
                  </a:schemeClr>
                </a:solidFill>
              </a:rPr>
              <a:t>A mais curiosa retrata uma velhinha com uma candeia (tinha uma chama  para se acender o cigarro), acompanhada por um gatinho cuja cauda é uma guilhotina para cortar o charuto.</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4644008" y="5733256"/>
            <a:ext cx="3888432" cy="369332"/>
          </a:xfrm>
          <a:prstGeom prst="rect">
            <a:avLst/>
          </a:prstGeom>
          <a:noFill/>
        </p:spPr>
        <p:txBody>
          <a:bodyPr wrap="square" rtlCol="0">
            <a:spAutoFit/>
          </a:bodyPr>
          <a:lstStyle/>
          <a:p>
            <a:r>
              <a:rPr lang="pt-PT" b="1" dirty="0" smtClean="0">
                <a:solidFill>
                  <a:schemeClr val="accent2">
                    <a:lumMod val="50000"/>
                  </a:schemeClr>
                </a:solidFill>
              </a:rPr>
              <a:t>       Passeio realizado em 2015/5/6</a:t>
            </a:r>
            <a:endParaRPr lang="pt-PT" b="1" dirty="0">
              <a:solidFill>
                <a:schemeClr val="accent2">
                  <a:lumMod val="50000"/>
                </a:schemeClr>
              </a:solidFill>
            </a:endParaRPr>
          </a:p>
        </p:txBody>
      </p:sp>
    </p:spTree>
  </p:cSld>
  <p:clrMapOvr>
    <a:masterClrMapping/>
  </p:clrMapOvr>
  <p:transition>
    <p:circl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Viagem">
  <a:themeElements>
    <a:clrScheme name="Viagem">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Viagem">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Viagem">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1874</TotalTime>
  <Words>1085</Words>
  <Application>Microsoft Office PowerPoint</Application>
  <PresentationFormat>Apresentação no Ecrã (4:3)</PresentationFormat>
  <Paragraphs>87</Paragraphs>
  <Slides>29</Slides>
  <Notes>0</Notes>
  <HiddenSlides>0</HiddenSlides>
  <MMClips>1</MMClips>
  <ScaleCrop>false</ScaleCrop>
  <HeadingPairs>
    <vt:vector size="4" baseType="variant">
      <vt:variant>
        <vt:lpstr>Tema</vt:lpstr>
      </vt:variant>
      <vt:variant>
        <vt:i4>1</vt:i4>
      </vt:variant>
      <vt:variant>
        <vt:lpstr>Títulos dos diapositivos</vt:lpstr>
      </vt:variant>
      <vt:variant>
        <vt:i4>29</vt:i4>
      </vt:variant>
    </vt:vector>
  </HeadingPairs>
  <TitlesOfParts>
    <vt:vector size="30" baseType="lpstr">
      <vt:lpstr>Viagem</vt:lpstr>
      <vt:lpstr> DA BaIXA DE lisboa</vt:lpstr>
      <vt:lpstr>Diapositivo 2</vt:lpstr>
      <vt:lpstr>Diapositivo 3</vt:lpstr>
      <vt:lpstr>Diapositivo 4</vt:lpstr>
      <vt:lpstr>Diapositivo 5</vt:lpstr>
      <vt:lpstr>Diapositivo 6</vt:lpstr>
      <vt:lpstr>Diapositivo 7</vt:lpstr>
      <vt:lpstr>Diapositivo 8</vt:lpstr>
      <vt:lpstr>Diapositivo 9</vt:lpstr>
      <vt:lpstr>Diapositivo 10</vt:lpstr>
      <vt:lpstr>Diapositivo 11</vt:lpstr>
      <vt:lpstr>Diapositivo 12</vt:lpstr>
      <vt:lpstr>Diapositivo 13</vt:lpstr>
      <vt:lpstr>Diapositivo 14</vt:lpstr>
      <vt:lpstr>Diapositivo 15</vt:lpstr>
      <vt:lpstr>Diapositivo 16</vt:lpstr>
      <vt:lpstr>Diapositivo 17</vt:lpstr>
      <vt:lpstr>Diapositivo 18</vt:lpstr>
      <vt:lpstr>Diapositivo 19</vt:lpstr>
      <vt:lpstr>Diapositivo 20</vt:lpstr>
      <vt:lpstr>Diapositivo 21</vt:lpstr>
      <vt:lpstr>Diapositivo 22</vt:lpstr>
      <vt:lpstr>Diapositivo 23</vt:lpstr>
      <vt:lpstr>Diapositivo 24</vt:lpstr>
      <vt:lpstr>Diapositivo 25</vt:lpstr>
      <vt:lpstr>Diapositivo 26</vt:lpstr>
      <vt:lpstr>Diapositivo 27</vt:lpstr>
      <vt:lpstr>Diapositivo 28</vt:lpstr>
      <vt:lpstr>Diapositivo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Lojas DA BaIXA</dc:title>
  <dc:creator>Andrade</dc:creator>
  <cp:lastModifiedBy>Andrade</cp:lastModifiedBy>
  <cp:revision>21</cp:revision>
  <dcterms:created xsi:type="dcterms:W3CDTF">2015-05-08T17:17:12Z</dcterms:created>
  <dcterms:modified xsi:type="dcterms:W3CDTF">2015-05-23T15:57:45Z</dcterms:modified>
</cp:coreProperties>
</file>