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62" r:id="rId5"/>
    <p:sldId id="263" r:id="rId6"/>
    <p:sldId id="264" r:id="rId7"/>
    <p:sldId id="272" r:id="rId8"/>
    <p:sldId id="273" r:id="rId9"/>
    <p:sldId id="274" r:id="rId10"/>
    <p:sldId id="275" r:id="rId11"/>
    <p:sldId id="276" r:id="rId12"/>
    <p:sldId id="279" r:id="rId13"/>
    <p:sldId id="280" r:id="rId14"/>
    <p:sldId id="281" r:id="rId15"/>
    <p:sldId id="282" r:id="rId16"/>
    <p:sldId id="283" r:id="rId17"/>
    <p:sldId id="285" r:id="rId18"/>
    <p:sldId id="286" r:id="rId19"/>
    <p:sldId id="287" r:id="rId20"/>
    <p:sldId id="288" r:id="rId21"/>
    <p:sldId id="289" r:id="rId22"/>
    <p:sldId id="290" r:id="rId23"/>
    <p:sldId id="291" r:id="rId24"/>
    <p:sldId id="292" r:id="rId25"/>
    <p:sldId id="293" r:id="rId26"/>
    <p:sldId id="296" r:id="rId27"/>
    <p:sldId id="294" r:id="rId28"/>
    <p:sldId id="295" r:id="rId29"/>
    <p:sldId id="297" r:id="rId30"/>
  </p:sldIdLst>
  <p:sldSz cx="9144000" cy="6858000" type="screen4x3"/>
  <p:notesSz cx="6858000" cy="9144000"/>
  <p:defaultTextStyle>
    <a:defPPr>
      <a:defRPr lang="es-UY"/>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w64D3MVIGmHd6vJiAhuteA==" hashData="xMm3dR+s1Gc+pdBN5crPbXsPezk="/>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C8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4" d="100"/>
          <a:sy n="74" d="100"/>
        </p:scale>
        <p:origin x="-486"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UY"/>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UY"/>
          </a:p>
        </p:txBody>
      </p:sp>
      <p:sp>
        <p:nvSpPr>
          <p:cNvPr id="4" name="3 Marcador de fecha"/>
          <p:cNvSpPr>
            <a:spLocks noGrp="1"/>
          </p:cNvSpPr>
          <p:nvPr>
            <p:ph type="dt" sz="half" idx="10"/>
          </p:nvPr>
        </p:nvSpPr>
        <p:spPr/>
        <p:txBody>
          <a:bodyPr/>
          <a:lstStyle/>
          <a:p>
            <a:fld id="{5AA4FE07-2EB5-44CC-A768-EA595A9F2053}" type="datetimeFigureOut">
              <a:rPr lang="es-UY" smtClean="0"/>
              <a:pPr/>
              <a:t>10/09/2012</a:t>
            </a:fld>
            <a:endParaRPr lang="es-UY"/>
          </a:p>
        </p:txBody>
      </p:sp>
      <p:sp>
        <p:nvSpPr>
          <p:cNvPr id="5" name="4 Marcador de pie de página"/>
          <p:cNvSpPr>
            <a:spLocks noGrp="1"/>
          </p:cNvSpPr>
          <p:nvPr>
            <p:ph type="ftr" sz="quarter" idx="11"/>
          </p:nvPr>
        </p:nvSpPr>
        <p:spPr/>
        <p:txBody>
          <a:bodyPr/>
          <a:lstStyle/>
          <a:p>
            <a:endParaRPr lang="es-UY"/>
          </a:p>
        </p:txBody>
      </p:sp>
      <p:sp>
        <p:nvSpPr>
          <p:cNvPr id="6" name="5 Marcador de número de diapositiva"/>
          <p:cNvSpPr>
            <a:spLocks noGrp="1"/>
          </p:cNvSpPr>
          <p:nvPr>
            <p:ph type="sldNum" sz="quarter" idx="12"/>
          </p:nvPr>
        </p:nvSpPr>
        <p:spPr/>
        <p:txBody>
          <a:bodyPr/>
          <a:lstStyle/>
          <a:p>
            <a:fld id="{339C1F95-9CD0-41C9-A36F-C9C0CB063DCC}" type="slidenum">
              <a:rPr lang="es-UY" smtClean="0"/>
              <a:pPr/>
              <a:t>‹Nº›</a:t>
            </a:fld>
            <a:endParaRPr lang="es-UY"/>
          </a:p>
        </p:txBody>
      </p:sp>
    </p:spTree>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UY"/>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4" name="3 Marcador de fecha"/>
          <p:cNvSpPr>
            <a:spLocks noGrp="1"/>
          </p:cNvSpPr>
          <p:nvPr>
            <p:ph type="dt" sz="half" idx="10"/>
          </p:nvPr>
        </p:nvSpPr>
        <p:spPr/>
        <p:txBody>
          <a:bodyPr/>
          <a:lstStyle/>
          <a:p>
            <a:fld id="{5AA4FE07-2EB5-44CC-A768-EA595A9F2053}" type="datetimeFigureOut">
              <a:rPr lang="es-UY" smtClean="0"/>
              <a:pPr/>
              <a:t>10/09/2012</a:t>
            </a:fld>
            <a:endParaRPr lang="es-UY"/>
          </a:p>
        </p:txBody>
      </p:sp>
      <p:sp>
        <p:nvSpPr>
          <p:cNvPr id="5" name="4 Marcador de pie de página"/>
          <p:cNvSpPr>
            <a:spLocks noGrp="1"/>
          </p:cNvSpPr>
          <p:nvPr>
            <p:ph type="ftr" sz="quarter" idx="11"/>
          </p:nvPr>
        </p:nvSpPr>
        <p:spPr/>
        <p:txBody>
          <a:bodyPr/>
          <a:lstStyle/>
          <a:p>
            <a:endParaRPr lang="es-UY"/>
          </a:p>
        </p:txBody>
      </p:sp>
      <p:sp>
        <p:nvSpPr>
          <p:cNvPr id="6" name="5 Marcador de número de diapositiva"/>
          <p:cNvSpPr>
            <a:spLocks noGrp="1"/>
          </p:cNvSpPr>
          <p:nvPr>
            <p:ph type="sldNum" sz="quarter" idx="12"/>
          </p:nvPr>
        </p:nvSpPr>
        <p:spPr/>
        <p:txBody>
          <a:bodyPr/>
          <a:lstStyle/>
          <a:p>
            <a:fld id="{339C1F95-9CD0-41C9-A36F-C9C0CB063DCC}" type="slidenum">
              <a:rPr lang="es-UY" smtClean="0"/>
              <a:pPr/>
              <a:t>‹Nº›</a:t>
            </a:fld>
            <a:endParaRPr lang="es-UY"/>
          </a:p>
        </p:txBody>
      </p:sp>
    </p:spTree>
  </p:cSld>
  <p:clrMapOvr>
    <a:masterClrMapping/>
  </p:clrMapOvr>
  <p:transition spd="slow"/>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UY"/>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5AA4FE07-2EB5-44CC-A768-EA595A9F2053}" type="datetimeFigureOut">
              <a:rPr lang="es-UY" smtClean="0"/>
              <a:pPr/>
              <a:t>10/09/2012</a:t>
            </a:fld>
            <a:endParaRPr lang="es-UY"/>
          </a:p>
        </p:txBody>
      </p:sp>
      <p:sp>
        <p:nvSpPr>
          <p:cNvPr id="5" name="4 Marcador de pie de página"/>
          <p:cNvSpPr>
            <a:spLocks noGrp="1"/>
          </p:cNvSpPr>
          <p:nvPr>
            <p:ph type="ftr" sz="quarter" idx="11"/>
          </p:nvPr>
        </p:nvSpPr>
        <p:spPr/>
        <p:txBody>
          <a:bodyPr/>
          <a:lstStyle/>
          <a:p>
            <a:endParaRPr lang="es-UY"/>
          </a:p>
        </p:txBody>
      </p:sp>
      <p:sp>
        <p:nvSpPr>
          <p:cNvPr id="6" name="5 Marcador de número de diapositiva"/>
          <p:cNvSpPr>
            <a:spLocks noGrp="1"/>
          </p:cNvSpPr>
          <p:nvPr>
            <p:ph type="sldNum" sz="quarter" idx="12"/>
          </p:nvPr>
        </p:nvSpPr>
        <p:spPr/>
        <p:txBody>
          <a:bodyPr/>
          <a:lstStyle/>
          <a:p>
            <a:fld id="{339C1F95-9CD0-41C9-A36F-C9C0CB063DCC}" type="slidenum">
              <a:rPr lang="es-UY" smtClean="0"/>
              <a:pPr/>
              <a:t>‹Nº›</a:t>
            </a:fld>
            <a:endParaRPr lang="es-UY"/>
          </a:p>
        </p:txBody>
      </p:sp>
    </p:spTree>
  </p:cSld>
  <p:clrMapOvr>
    <a:masterClrMapping/>
  </p:clrMapOvr>
  <p:transition spd="slow"/>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UY"/>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5" name="4 Marcador de fecha"/>
          <p:cNvSpPr>
            <a:spLocks noGrp="1"/>
          </p:cNvSpPr>
          <p:nvPr>
            <p:ph type="dt" sz="half" idx="10"/>
          </p:nvPr>
        </p:nvSpPr>
        <p:spPr/>
        <p:txBody>
          <a:bodyPr/>
          <a:lstStyle/>
          <a:p>
            <a:fld id="{5AA4FE07-2EB5-44CC-A768-EA595A9F2053}" type="datetimeFigureOut">
              <a:rPr lang="es-UY" smtClean="0"/>
              <a:pPr/>
              <a:t>10/09/2012</a:t>
            </a:fld>
            <a:endParaRPr lang="es-UY"/>
          </a:p>
        </p:txBody>
      </p:sp>
      <p:sp>
        <p:nvSpPr>
          <p:cNvPr id="6" name="5 Marcador de pie de página"/>
          <p:cNvSpPr>
            <a:spLocks noGrp="1"/>
          </p:cNvSpPr>
          <p:nvPr>
            <p:ph type="ftr" sz="quarter" idx="11"/>
          </p:nvPr>
        </p:nvSpPr>
        <p:spPr/>
        <p:txBody>
          <a:bodyPr/>
          <a:lstStyle/>
          <a:p>
            <a:endParaRPr lang="es-UY"/>
          </a:p>
        </p:txBody>
      </p:sp>
      <p:sp>
        <p:nvSpPr>
          <p:cNvPr id="7" name="6 Marcador de número de diapositiva"/>
          <p:cNvSpPr>
            <a:spLocks noGrp="1"/>
          </p:cNvSpPr>
          <p:nvPr>
            <p:ph type="sldNum" sz="quarter" idx="12"/>
          </p:nvPr>
        </p:nvSpPr>
        <p:spPr/>
        <p:txBody>
          <a:bodyPr/>
          <a:lstStyle/>
          <a:p>
            <a:fld id="{339C1F95-9CD0-41C9-A36F-C9C0CB063DCC}" type="slidenum">
              <a:rPr lang="es-UY" smtClean="0"/>
              <a:pPr/>
              <a:t>‹Nº›</a:t>
            </a:fld>
            <a:endParaRPr lang="es-UY"/>
          </a:p>
        </p:txBody>
      </p:sp>
    </p:spTree>
  </p:cSld>
  <p:clrMapOvr>
    <a:masterClrMapping/>
  </p:clrMapOvr>
  <p:transition spd="slow"/>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UY"/>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7" name="6 Marcador de fecha"/>
          <p:cNvSpPr>
            <a:spLocks noGrp="1"/>
          </p:cNvSpPr>
          <p:nvPr>
            <p:ph type="dt" sz="half" idx="10"/>
          </p:nvPr>
        </p:nvSpPr>
        <p:spPr/>
        <p:txBody>
          <a:bodyPr/>
          <a:lstStyle/>
          <a:p>
            <a:fld id="{5AA4FE07-2EB5-44CC-A768-EA595A9F2053}" type="datetimeFigureOut">
              <a:rPr lang="es-UY" smtClean="0"/>
              <a:pPr/>
              <a:t>10/09/2012</a:t>
            </a:fld>
            <a:endParaRPr lang="es-UY"/>
          </a:p>
        </p:txBody>
      </p:sp>
      <p:sp>
        <p:nvSpPr>
          <p:cNvPr id="8" name="7 Marcador de pie de página"/>
          <p:cNvSpPr>
            <a:spLocks noGrp="1"/>
          </p:cNvSpPr>
          <p:nvPr>
            <p:ph type="ftr" sz="quarter" idx="11"/>
          </p:nvPr>
        </p:nvSpPr>
        <p:spPr/>
        <p:txBody>
          <a:bodyPr/>
          <a:lstStyle/>
          <a:p>
            <a:endParaRPr lang="es-UY"/>
          </a:p>
        </p:txBody>
      </p:sp>
      <p:sp>
        <p:nvSpPr>
          <p:cNvPr id="9" name="8 Marcador de número de diapositiva"/>
          <p:cNvSpPr>
            <a:spLocks noGrp="1"/>
          </p:cNvSpPr>
          <p:nvPr>
            <p:ph type="sldNum" sz="quarter" idx="12"/>
          </p:nvPr>
        </p:nvSpPr>
        <p:spPr/>
        <p:txBody>
          <a:bodyPr/>
          <a:lstStyle/>
          <a:p>
            <a:fld id="{339C1F95-9CD0-41C9-A36F-C9C0CB063DCC}" type="slidenum">
              <a:rPr lang="es-UY" smtClean="0"/>
              <a:pPr/>
              <a:t>‹Nº›</a:t>
            </a:fld>
            <a:endParaRPr lang="es-UY"/>
          </a:p>
        </p:txBody>
      </p:sp>
    </p:spTree>
  </p:cSld>
  <p:clrMapOvr>
    <a:masterClrMapping/>
  </p:clrMapOvr>
  <p:transition spd="slow"/>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UY"/>
          </a:p>
        </p:txBody>
      </p:sp>
      <p:sp>
        <p:nvSpPr>
          <p:cNvPr id="3" name="2 Marcador de fecha"/>
          <p:cNvSpPr>
            <a:spLocks noGrp="1"/>
          </p:cNvSpPr>
          <p:nvPr>
            <p:ph type="dt" sz="half" idx="10"/>
          </p:nvPr>
        </p:nvSpPr>
        <p:spPr/>
        <p:txBody>
          <a:bodyPr/>
          <a:lstStyle/>
          <a:p>
            <a:fld id="{5AA4FE07-2EB5-44CC-A768-EA595A9F2053}" type="datetimeFigureOut">
              <a:rPr lang="es-UY" smtClean="0"/>
              <a:pPr/>
              <a:t>10/09/2012</a:t>
            </a:fld>
            <a:endParaRPr lang="es-UY"/>
          </a:p>
        </p:txBody>
      </p:sp>
      <p:sp>
        <p:nvSpPr>
          <p:cNvPr id="4" name="3 Marcador de pie de página"/>
          <p:cNvSpPr>
            <a:spLocks noGrp="1"/>
          </p:cNvSpPr>
          <p:nvPr>
            <p:ph type="ftr" sz="quarter" idx="11"/>
          </p:nvPr>
        </p:nvSpPr>
        <p:spPr/>
        <p:txBody>
          <a:bodyPr/>
          <a:lstStyle/>
          <a:p>
            <a:endParaRPr lang="es-UY"/>
          </a:p>
        </p:txBody>
      </p:sp>
      <p:sp>
        <p:nvSpPr>
          <p:cNvPr id="5" name="4 Marcador de número de diapositiva"/>
          <p:cNvSpPr>
            <a:spLocks noGrp="1"/>
          </p:cNvSpPr>
          <p:nvPr>
            <p:ph type="sldNum" sz="quarter" idx="12"/>
          </p:nvPr>
        </p:nvSpPr>
        <p:spPr/>
        <p:txBody>
          <a:bodyPr/>
          <a:lstStyle/>
          <a:p>
            <a:fld id="{339C1F95-9CD0-41C9-A36F-C9C0CB063DCC}" type="slidenum">
              <a:rPr lang="es-UY" smtClean="0"/>
              <a:pPr/>
              <a:t>‹Nº›</a:t>
            </a:fld>
            <a:endParaRPr lang="es-UY"/>
          </a:p>
        </p:txBody>
      </p:sp>
    </p:spTree>
  </p:cSld>
  <p:clrMapOvr>
    <a:masterClrMapping/>
  </p:clrMapOvr>
  <p:transition spd="slow"/>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5AA4FE07-2EB5-44CC-A768-EA595A9F2053}" type="datetimeFigureOut">
              <a:rPr lang="es-UY" smtClean="0"/>
              <a:pPr/>
              <a:t>10/09/2012</a:t>
            </a:fld>
            <a:endParaRPr lang="es-UY"/>
          </a:p>
        </p:txBody>
      </p:sp>
      <p:sp>
        <p:nvSpPr>
          <p:cNvPr id="3" name="2 Marcador de pie de página"/>
          <p:cNvSpPr>
            <a:spLocks noGrp="1"/>
          </p:cNvSpPr>
          <p:nvPr>
            <p:ph type="ftr" sz="quarter" idx="11"/>
          </p:nvPr>
        </p:nvSpPr>
        <p:spPr/>
        <p:txBody>
          <a:bodyPr/>
          <a:lstStyle/>
          <a:p>
            <a:endParaRPr lang="es-UY"/>
          </a:p>
        </p:txBody>
      </p:sp>
      <p:sp>
        <p:nvSpPr>
          <p:cNvPr id="4" name="3 Marcador de número de diapositiva"/>
          <p:cNvSpPr>
            <a:spLocks noGrp="1"/>
          </p:cNvSpPr>
          <p:nvPr>
            <p:ph type="sldNum" sz="quarter" idx="12"/>
          </p:nvPr>
        </p:nvSpPr>
        <p:spPr/>
        <p:txBody>
          <a:bodyPr/>
          <a:lstStyle/>
          <a:p>
            <a:fld id="{339C1F95-9CD0-41C9-A36F-C9C0CB063DCC}" type="slidenum">
              <a:rPr lang="es-UY" smtClean="0"/>
              <a:pPr/>
              <a:t>‹Nº›</a:t>
            </a:fld>
            <a:endParaRPr lang="es-UY"/>
          </a:p>
        </p:txBody>
      </p:sp>
    </p:spTree>
  </p:cSld>
  <p:clrMapOvr>
    <a:masterClrMapping/>
  </p:clrMapOvr>
  <p:transition spd="slow"/>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UY"/>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AA4FE07-2EB5-44CC-A768-EA595A9F2053}" type="datetimeFigureOut">
              <a:rPr lang="es-UY" smtClean="0"/>
              <a:pPr/>
              <a:t>10/09/2012</a:t>
            </a:fld>
            <a:endParaRPr lang="es-UY"/>
          </a:p>
        </p:txBody>
      </p:sp>
      <p:sp>
        <p:nvSpPr>
          <p:cNvPr id="6" name="5 Marcador de pie de página"/>
          <p:cNvSpPr>
            <a:spLocks noGrp="1"/>
          </p:cNvSpPr>
          <p:nvPr>
            <p:ph type="ftr" sz="quarter" idx="11"/>
          </p:nvPr>
        </p:nvSpPr>
        <p:spPr/>
        <p:txBody>
          <a:bodyPr/>
          <a:lstStyle/>
          <a:p>
            <a:endParaRPr lang="es-UY"/>
          </a:p>
        </p:txBody>
      </p:sp>
      <p:sp>
        <p:nvSpPr>
          <p:cNvPr id="7" name="6 Marcador de número de diapositiva"/>
          <p:cNvSpPr>
            <a:spLocks noGrp="1"/>
          </p:cNvSpPr>
          <p:nvPr>
            <p:ph type="sldNum" sz="quarter" idx="12"/>
          </p:nvPr>
        </p:nvSpPr>
        <p:spPr/>
        <p:txBody>
          <a:bodyPr/>
          <a:lstStyle/>
          <a:p>
            <a:fld id="{339C1F95-9CD0-41C9-A36F-C9C0CB063DCC}" type="slidenum">
              <a:rPr lang="es-UY" smtClean="0"/>
              <a:pPr/>
              <a:t>‹Nº›</a:t>
            </a:fld>
            <a:endParaRPr lang="es-UY"/>
          </a:p>
        </p:txBody>
      </p:sp>
    </p:spTree>
  </p:cSld>
  <p:clrMapOvr>
    <a:masterClrMapping/>
  </p:clrMapOvr>
  <p:transition spd="slow"/>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UY"/>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UY"/>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AA4FE07-2EB5-44CC-A768-EA595A9F2053}" type="datetimeFigureOut">
              <a:rPr lang="es-UY" smtClean="0"/>
              <a:pPr/>
              <a:t>10/09/2012</a:t>
            </a:fld>
            <a:endParaRPr lang="es-UY"/>
          </a:p>
        </p:txBody>
      </p:sp>
      <p:sp>
        <p:nvSpPr>
          <p:cNvPr id="6" name="5 Marcador de pie de página"/>
          <p:cNvSpPr>
            <a:spLocks noGrp="1"/>
          </p:cNvSpPr>
          <p:nvPr>
            <p:ph type="ftr" sz="quarter" idx="11"/>
          </p:nvPr>
        </p:nvSpPr>
        <p:spPr/>
        <p:txBody>
          <a:bodyPr/>
          <a:lstStyle/>
          <a:p>
            <a:endParaRPr lang="es-UY"/>
          </a:p>
        </p:txBody>
      </p:sp>
      <p:sp>
        <p:nvSpPr>
          <p:cNvPr id="7" name="6 Marcador de número de diapositiva"/>
          <p:cNvSpPr>
            <a:spLocks noGrp="1"/>
          </p:cNvSpPr>
          <p:nvPr>
            <p:ph type="sldNum" sz="quarter" idx="12"/>
          </p:nvPr>
        </p:nvSpPr>
        <p:spPr/>
        <p:txBody>
          <a:bodyPr/>
          <a:lstStyle/>
          <a:p>
            <a:fld id="{339C1F95-9CD0-41C9-A36F-C9C0CB063DCC}" type="slidenum">
              <a:rPr lang="es-UY" smtClean="0"/>
              <a:pPr/>
              <a:t>‹Nº›</a:t>
            </a:fld>
            <a:endParaRPr lang="es-UY"/>
          </a:p>
        </p:txBody>
      </p:sp>
    </p:spTree>
  </p:cSld>
  <p:clrMapOvr>
    <a:masterClrMapping/>
  </p:clrMapOvr>
  <p:transition spd="slow"/>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UY"/>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4" name="3 Marcador de fecha"/>
          <p:cNvSpPr>
            <a:spLocks noGrp="1"/>
          </p:cNvSpPr>
          <p:nvPr>
            <p:ph type="dt" sz="half" idx="10"/>
          </p:nvPr>
        </p:nvSpPr>
        <p:spPr/>
        <p:txBody>
          <a:bodyPr/>
          <a:lstStyle/>
          <a:p>
            <a:fld id="{5AA4FE07-2EB5-44CC-A768-EA595A9F2053}" type="datetimeFigureOut">
              <a:rPr lang="es-UY" smtClean="0"/>
              <a:pPr/>
              <a:t>10/09/2012</a:t>
            </a:fld>
            <a:endParaRPr lang="es-UY"/>
          </a:p>
        </p:txBody>
      </p:sp>
      <p:sp>
        <p:nvSpPr>
          <p:cNvPr id="5" name="4 Marcador de pie de página"/>
          <p:cNvSpPr>
            <a:spLocks noGrp="1"/>
          </p:cNvSpPr>
          <p:nvPr>
            <p:ph type="ftr" sz="quarter" idx="11"/>
          </p:nvPr>
        </p:nvSpPr>
        <p:spPr/>
        <p:txBody>
          <a:bodyPr/>
          <a:lstStyle/>
          <a:p>
            <a:endParaRPr lang="es-UY"/>
          </a:p>
        </p:txBody>
      </p:sp>
      <p:sp>
        <p:nvSpPr>
          <p:cNvPr id="6" name="5 Marcador de número de diapositiva"/>
          <p:cNvSpPr>
            <a:spLocks noGrp="1"/>
          </p:cNvSpPr>
          <p:nvPr>
            <p:ph type="sldNum" sz="quarter" idx="12"/>
          </p:nvPr>
        </p:nvSpPr>
        <p:spPr/>
        <p:txBody>
          <a:bodyPr/>
          <a:lstStyle/>
          <a:p>
            <a:fld id="{339C1F95-9CD0-41C9-A36F-C9C0CB063DCC}" type="slidenum">
              <a:rPr lang="es-UY" smtClean="0"/>
              <a:pPr/>
              <a:t>‹Nº›</a:t>
            </a:fld>
            <a:endParaRPr lang="es-UY"/>
          </a:p>
        </p:txBody>
      </p:sp>
    </p:spTree>
  </p:cSld>
  <p:clrMapOvr>
    <a:masterClrMapping/>
  </p:clrMapOvr>
  <p:transition spd="slow"/>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UY"/>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4" name="3 Marcador de fecha"/>
          <p:cNvSpPr>
            <a:spLocks noGrp="1"/>
          </p:cNvSpPr>
          <p:nvPr>
            <p:ph type="dt" sz="half" idx="10"/>
          </p:nvPr>
        </p:nvSpPr>
        <p:spPr/>
        <p:txBody>
          <a:bodyPr/>
          <a:lstStyle/>
          <a:p>
            <a:fld id="{5AA4FE07-2EB5-44CC-A768-EA595A9F2053}" type="datetimeFigureOut">
              <a:rPr lang="es-UY" smtClean="0"/>
              <a:pPr/>
              <a:t>10/09/2012</a:t>
            </a:fld>
            <a:endParaRPr lang="es-UY"/>
          </a:p>
        </p:txBody>
      </p:sp>
      <p:sp>
        <p:nvSpPr>
          <p:cNvPr id="5" name="4 Marcador de pie de página"/>
          <p:cNvSpPr>
            <a:spLocks noGrp="1"/>
          </p:cNvSpPr>
          <p:nvPr>
            <p:ph type="ftr" sz="quarter" idx="11"/>
          </p:nvPr>
        </p:nvSpPr>
        <p:spPr/>
        <p:txBody>
          <a:bodyPr/>
          <a:lstStyle/>
          <a:p>
            <a:endParaRPr lang="es-UY"/>
          </a:p>
        </p:txBody>
      </p:sp>
      <p:sp>
        <p:nvSpPr>
          <p:cNvPr id="6" name="5 Marcador de número de diapositiva"/>
          <p:cNvSpPr>
            <a:spLocks noGrp="1"/>
          </p:cNvSpPr>
          <p:nvPr>
            <p:ph type="sldNum" sz="quarter" idx="12"/>
          </p:nvPr>
        </p:nvSpPr>
        <p:spPr/>
        <p:txBody>
          <a:bodyPr/>
          <a:lstStyle/>
          <a:p>
            <a:fld id="{339C1F95-9CD0-41C9-A36F-C9C0CB063DCC}" type="slidenum">
              <a:rPr lang="es-UY" smtClean="0"/>
              <a:pPr/>
              <a:t>‹Nº›</a:t>
            </a:fld>
            <a:endParaRPr lang="es-UY"/>
          </a:p>
        </p:txBody>
      </p:sp>
    </p:spTree>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UY"/>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AA4FE07-2EB5-44CC-A768-EA595A9F2053}" type="datetimeFigureOut">
              <a:rPr lang="es-UY" smtClean="0"/>
              <a:pPr/>
              <a:t>10/09/2012</a:t>
            </a:fld>
            <a:endParaRPr lang="es-UY"/>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UY"/>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9C1F95-9CD0-41C9-A36F-C9C0CB063DCC}" type="slidenum">
              <a:rPr lang="es-UY" smtClean="0"/>
              <a:pPr/>
              <a:t>‹Nº›</a:t>
            </a:fld>
            <a:endParaRPr lang="es-UY"/>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UY"/>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audio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 Id="rId5" Type="http://schemas.openxmlformats.org/officeDocument/2006/relationships/image" Target="../media/image26.jpeg"/><Relationship Id="rId4" Type="http://schemas.openxmlformats.org/officeDocument/2006/relationships/image" Target="../media/image25.jpeg"/></Relationships>
</file>

<file path=ppt/slides/_rels/slide1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9.jpeg"/><Relationship Id="rId7" Type="http://schemas.openxmlformats.org/officeDocument/2006/relationships/image" Target="../media/image33.jpeg"/><Relationship Id="rId2" Type="http://schemas.openxmlformats.org/officeDocument/2006/relationships/image" Target="../media/image28.jpeg"/><Relationship Id="rId1" Type="http://schemas.openxmlformats.org/officeDocument/2006/relationships/slideLayout" Target="../slideLayouts/slideLayout7.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_rels/slide1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 Id="rId6" Type="http://schemas.openxmlformats.org/officeDocument/2006/relationships/image" Target="../media/image38.jpeg"/><Relationship Id="rId5" Type="http://schemas.openxmlformats.org/officeDocument/2006/relationships/image" Target="../media/image37.jpeg"/><Relationship Id="rId4" Type="http://schemas.openxmlformats.org/officeDocument/2006/relationships/image" Target="../media/image36.jpeg"/></Relationships>
</file>

<file path=ppt/slides/_rels/slide1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 Id="rId6" Type="http://schemas.openxmlformats.org/officeDocument/2006/relationships/image" Target="../media/image44.jpeg"/><Relationship Id="rId5" Type="http://schemas.openxmlformats.org/officeDocument/2006/relationships/image" Target="../media/image43.jpeg"/><Relationship Id="rId4" Type="http://schemas.openxmlformats.org/officeDocument/2006/relationships/image" Target="../media/image42.jpeg"/></Relationships>
</file>

<file path=ppt/slides/_rels/slide1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 Id="rId5" Type="http://schemas.openxmlformats.org/officeDocument/2006/relationships/image" Target="../media/image54.jpeg"/><Relationship Id="rId4" Type="http://schemas.openxmlformats.org/officeDocument/2006/relationships/image" Target="../media/image53.jpeg"/></Relationships>
</file>

<file path=ppt/slides/_rels/slide2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7.xml"/><Relationship Id="rId4" Type="http://schemas.openxmlformats.org/officeDocument/2006/relationships/image" Target="../media/image58.jpeg"/></Relationships>
</file>

<file path=ppt/slides/_rels/slide23.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7.xml"/><Relationship Id="rId4" Type="http://schemas.openxmlformats.org/officeDocument/2006/relationships/image" Target="../media/image61.jpeg"/></Relationships>
</file>

<file path=ppt/slides/_rels/slide24.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7.xml"/><Relationship Id="rId5" Type="http://schemas.openxmlformats.org/officeDocument/2006/relationships/image" Target="../media/image65.jpeg"/><Relationship Id="rId4" Type="http://schemas.openxmlformats.org/officeDocument/2006/relationships/image" Target="../media/image64.jpeg"/></Relationships>
</file>

<file path=ppt/slides/_rels/slide2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7.xml"/><Relationship Id="rId6" Type="http://schemas.openxmlformats.org/officeDocument/2006/relationships/image" Target="../media/image71.jpeg"/><Relationship Id="rId5" Type="http://schemas.openxmlformats.org/officeDocument/2006/relationships/image" Target="../media/image70.jpeg"/><Relationship Id="rId4" Type="http://schemas.openxmlformats.org/officeDocument/2006/relationships/image" Target="../media/image69.jpeg"/></Relationships>
</file>

<file path=ppt/slides/_rels/slide27.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jpeg"/><Relationship Id="rId1" Type="http://schemas.openxmlformats.org/officeDocument/2006/relationships/slideLayout" Target="../slideLayouts/slideLayout7.xml"/><Relationship Id="rId5" Type="http://schemas.openxmlformats.org/officeDocument/2006/relationships/image" Target="../media/image75.jpeg"/><Relationship Id="rId4" Type="http://schemas.openxmlformats.org/officeDocument/2006/relationships/image" Target="../media/image74.jpeg"/></Relationships>
</file>

<file path=ppt/slides/_rels/slide28.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7.xml"/><Relationship Id="rId4" Type="http://schemas.openxmlformats.org/officeDocument/2006/relationships/image" Target="../media/image78.jpeg"/></Relationships>
</file>

<file path=ppt/slides/_rels/slide29.xml.rels><?xml version="1.0" encoding="UTF-8" standalone="yes"?>
<Relationships xmlns="http://schemas.openxmlformats.org/package/2006/relationships"><Relationship Id="rId8" Type="http://schemas.openxmlformats.org/officeDocument/2006/relationships/hyperlink" Target="http://www.milesfrases.com/" TargetMode="External"/><Relationship Id="rId3" Type="http://schemas.openxmlformats.org/officeDocument/2006/relationships/hyperlink" Target="http://www.milespowerpoints.com/" TargetMode="External"/><Relationship Id="rId7" Type="http://schemas.openxmlformats.org/officeDocument/2006/relationships/hyperlink" Target="http://www.frasesfrases.es/" TargetMode="External"/><Relationship Id="rId2" Type="http://schemas.openxmlformats.org/officeDocument/2006/relationships/image" Target="../media/image78.jpeg"/><Relationship Id="rId1" Type="http://schemas.openxmlformats.org/officeDocument/2006/relationships/slideLayout" Target="../slideLayouts/slideLayout7.xml"/><Relationship Id="rId6" Type="http://schemas.openxmlformats.org/officeDocument/2006/relationships/image" Target="../media/image80.jpeg"/><Relationship Id="rId5" Type="http://schemas.openxmlformats.org/officeDocument/2006/relationships/hyperlink" Target="http://milespowerpoints.ourtoolbar.com/" TargetMode="External"/><Relationship Id="rId10" Type="http://schemas.openxmlformats.org/officeDocument/2006/relationships/hyperlink" Target="http://www.milespostales.com/" TargetMode="External"/><Relationship Id="rId4" Type="http://schemas.openxmlformats.org/officeDocument/2006/relationships/image" Target="../media/image79.png"/><Relationship Id="rId9" Type="http://schemas.openxmlformats.org/officeDocument/2006/relationships/hyperlink" Target="http://www.milesvideo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l="-11000" r="-11000"/>
          </a:stretch>
        </a:blip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Autofit/>
            <a:scene3d>
              <a:camera prst="orthographicFront"/>
              <a:lightRig rig="threePt" dir="t"/>
            </a:scene3d>
            <a:sp3d extrusionH="57150">
              <a:bevelT w="69850" h="69850" prst="divot"/>
            </a:sp3d>
          </a:bodyPr>
          <a:lstStyle/>
          <a:p>
            <a:r>
              <a:rPr lang="es-ES" sz="6000" b="1" dirty="0" smtClean="0">
                <a:ln w="1905"/>
                <a:gradFill>
                  <a:gsLst>
                    <a:gs pos="0">
                      <a:schemeClr val="accent1">
                        <a:tint val="66000"/>
                        <a:satMod val="160000"/>
                      </a:schemeClr>
                    </a:gs>
                    <a:gs pos="50000">
                      <a:srgbClr val="FFFF00"/>
                    </a:gs>
                    <a:gs pos="100000">
                      <a:schemeClr val="accent6">
                        <a:lumMod val="50000"/>
                      </a:schemeClr>
                    </a:gs>
                  </a:gsLst>
                  <a:lin ang="5400000" scaled="0"/>
                </a:gradFill>
                <a:effectLst>
                  <a:innerShdw blurRad="69850" dist="43180" dir="5400000">
                    <a:srgbClr val="000000">
                      <a:alpha val="65000"/>
                    </a:srgbClr>
                  </a:innerShdw>
                </a:effectLst>
                <a:latin typeface="Forte" pitchFamily="66" charset="0"/>
              </a:rPr>
              <a:t>Relato de un viaje:</a:t>
            </a:r>
            <a:br>
              <a:rPr lang="es-ES" sz="6000" b="1" dirty="0" smtClean="0">
                <a:ln w="1905"/>
                <a:gradFill>
                  <a:gsLst>
                    <a:gs pos="0">
                      <a:schemeClr val="accent1">
                        <a:tint val="66000"/>
                        <a:satMod val="160000"/>
                      </a:schemeClr>
                    </a:gs>
                    <a:gs pos="50000">
                      <a:srgbClr val="FFFF00"/>
                    </a:gs>
                    <a:gs pos="100000">
                      <a:schemeClr val="accent6">
                        <a:lumMod val="50000"/>
                      </a:schemeClr>
                    </a:gs>
                  </a:gsLst>
                  <a:lin ang="5400000" scaled="0"/>
                </a:gradFill>
                <a:effectLst>
                  <a:innerShdw blurRad="69850" dist="43180" dir="5400000">
                    <a:srgbClr val="000000">
                      <a:alpha val="65000"/>
                    </a:srgbClr>
                  </a:innerShdw>
                </a:effectLst>
                <a:latin typeface="Forte" pitchFamily="66" charset="0"/>
              </a:rPr>
            </a:br>
            <a:r>
              <a:rPr lang="es-ES" sz="6000" b="1" dirty="0" smtClean="0">
                <a:ln w="1905"/>
                <a:gradFill>
                  <a:gsLst>
                    <a:gs pos="0">
                      <a:schemeClr val="accent1">
                        <a:tint val="66000"/>
                        <a:satMod val="160000"/>
                      </a:schemeClr>
                    </a:gs>
                    <a:gs pos="50000">
                      <a:srgbClr val="FFFF00"/>
                    </a:gs>
                    <a:gs pos="100000">
                      <a:schemeClr val="accent6">
                        <a:lumMod val="50000"/>
                      </a:schemeClr>
                    </a:gs>
                  </a:gsLst>
                  <a:lin ang="5400000" scaled="0"/>
                </a:gradFill>
                <a:effectLst>
                  <a:innerShdw blurRad="69850" dist="43180" dir="5400000">
                    <a:srgbClr val="000000">
                      <a:alpha val="65000"/>
                    </a:srgbClr>
                  </a:innerShdw>
                </a:effectLst>
                <a:latin typeface="Forte" pitchFamily="66" charset="0"/>
              </a:rPr>
              <a:t>Los Monasterios de </a:t>
            </a:r>
            <a:r>
              <a:rPr lang="es-ES" sz="6000" b="1" dirty="0" err="1" smtClean="0">
                <a:ln w="1905"/>
                <a:gradFill>
                  <a:gsLst>
                    <a:gs pos="0">
                      <a:schemeClr val="accent1">
                        <a:tint val="66000"/>
                        <a:satMod val="160000"/>
                      </a:schemeClr>
                    </a:gs>
                    <a:gs pos="50000">
                      <a:srgbClr val="FFFF00"/>
                    </a:gs>
                    <a:gs pos="100000">
                      <a:schemeClr val="accent6">
                        <a:lumMod val="50000"/>
                      </a:schemeClr>
                    </a:gs>
                  </a:gsLst>
                  <a:lin ang="5400000" scaled="0"/>
                </a:gradFill>
                <a:effectLst>
                  <a:innerShdw blurRad="69850" dist="43180" dir="5400000">
                    <a:srgbClr val="000000">
                      <a:alpha val="65000"/>
                    </a:srgbClr>
                  </a:innerShdw>
                </a:effectLst>
                <a:latin typeface="Forte" pitchFamily="66" charset="0"/>
              </a:rPr>
              <a:t>Meteora</a:t>
            </a:r>
            <a:endParaRPr lang="es-UY" sz="6000" b="1" dirty="0">
              <a:ln w="1905"/>
              <a:gradFill>
                <a:gsLst>
                  <a:gs pos="0">
                    <a:schemeClr val="accent1">
                      <a:tint val="66000"/>
                      <a:satMod val="160000"/>
                    </a:schemeClr>
                  </a:gs>
                  <a:gs pos="50000">
                    <a:srgbClr val="FFFF00"/>
                  </a:gs>
                  <a:gs pos="100000">
                    <a:schemeClr val="accent6">
                      <a:lumMod val="50000"/>
                    </a:schemeClr>
                  </a:gs>
                </a:gsLst>
                <a:lin ang="5400000" scaled="0"/>
              </a:gradFill>
              <a:effectLst>
                <a:innerShdw blurRad="69850" dist="43180" dir="5400000">
                  <a:srgbClr val="000000">
                    <a:alpha val="65000"/>
                  </a:srgbClr>
                </a:innerShdw>
              </a:effectLst>
              <a:latin typeface="Forte" pitchFamily="66" charset="0"/>
            </a:endParaRPr>
          </a:p>
        </p:txBody>
      </p:sp>
      <p:sp>
        <p:nvSpPr>
          <p:cNvPr id="5" name="4 CuadroTexto"/>
          <p:cNvSpPr txBox="1"/>
          <p:nvPr/>
        </p:nvSpPr>
        <p:spPr>
          <a:xfrm>
            <a:off x="0" y="5786454"/>
            <a:ext cx="5214974" cy="923330"/>
          </a:xfrm>
          <a:prstGeom prst="rect">
            <a:avLst/>
          </a:prstGeom>
          <a:noFill/>
        </p:spPr>
        <p:txBody>
          <a:bodyPr wrap="square" rtlCol="0">
            <a:spAutoFit/>
          </a:bodyPr>
          <a:lstStyle/>
          <a:p>
            <a:r>
              <a:rPr lang="es-ES" dirty="0" smtClean="0">
                <a:solidFill>
                  <a:srgbClr val="FFFF00"/>
                </a:solidFill>
                <a:latin typeface="Brush Script MT" pitchFamily="66" charset="0"/>
              </a:rPr>
              <a:t>Audio : Nana </a:t>
            </a:r>
            <a:r>
              <a:rPr lang="es-ES" dirty="0" err="1" smtClean="0">
                <a:solidFill>
                  <a:srgbClr val="FFFF00"/>
                </a:solidFill>
                <a:latin typeface="Brush Script MT" pitchFamily="66" charset="0"/>
              </a:rPr>
              <a:t>Mouskouri</a:t>
            </a:r>
            <a:r>
              <a:rPr lang="es-ES" dirty="0" smtClean="0">
                <a:solidFill>
                  <a:srgbClr val="FFFF00"/>
                </a:solidFill>
                <a:latin typeface="Brush Script MT" pitchFamily="66" charset="0"/>
              </a:rPr>
              <a:t> “</a:t>
            </a:r>
            <a:r>
              <a:rPr lang="es-ES" dirty="0" err="1" smtClean="0">
                <a:solidFill>
                  <a:srgbClr val="FFFF00"/>
                </a:solidFill>
                <a:latin typeface="Brush Script MT" pitchFamily="66" charset="0"/>
              </a:rPr>
              <a:t>Ximeroni</a:t>
            </a:r>
            <a:r>
              <a:rPr lang="es-ES" dirty="0" smtClean="0">
                <a:solidFill>
                  <a:srgbClr val="FFFF00"/>
                </a:solidFill>
                <a:latin typeface="Brush Script MT" pitchFamily="66" charset="0"/>
              </a:rPr>
              <a:t>”</a:t>
            </a:r>
          </a:p>
          <a:p>
            <a:r>
              <a:rPr lang="es-ES" dirty="0" smtClean="0">
                <a:solidFill>
                  <a:srgbClr val="FFFF00"/>
                </a:solidFill>
                <a:latin typeface="Brush Script MT" pitchFamily="66" charset="0"/>
              </a:rPr>
              <a:t>Fotografía: propia e internet</a:t>
            </a:r>
          </a:p>
          <a:p>
            <a:r>
              <a:rPr lang="es-ES" dirty="0" smtClean="0">
                <a:solidFill>
                  <a:srgbClr val="FFFF00"/>
                </a:solidFill>
                <a:latin typeface="Brush Script MT" pitchFamily="66" charset="0"/>
              </a:rPr>
              <a:t>Diseño: </a:t>
            </a:r>
            <a:r>
              <a:rPr lang="es-ES" dirty="0" err="1" smtClean="0">
                <a:solidFill>
                  <a:srgbClr val="FFFF00"/>
                </a:solidFill>
                <a:latin typeface="Brush Script MT" pitchFamily="66" charset="0"/>
              </a:rPr>
              <a:t>Eliza</a:t>
            </a:r>
            <a:endParaRPr lang="es-UY" dirty="0">
              <a:solidFill>
                <a:srgbClr val="FFFF00"/>
              </a:solidFill>
              <a:latin typeface="Brush Script MT" pitchFamily="66" charset="0"/>
            </a:endParaRPr>
          </a:p>
        </p:txBody>
      </p:sp>
      <p:pic>
        <p:nvPicPr>
          <p:cNvPr id="6" name="XIMERONI.- NANA MOUSKOURI.- Música griega.wav">
            <a:hlinkClick r:id="" action="ppaction://media"/>
          </p:cNvPr>
          <p:cNvPicPr>
            <a:picLocks noRot="1" noChangeAspect="1"/>
          </p:cNvPicPr>
          <p:nvPr>
            <a:wavAudioFile r:embed="rId1" name="XIMERONI.- NANA MOUSKOURI.- Música griega.wav"/>
          </p:nvPr>
        </p:nvPicPr>
        <p:blipFill>
          <a:blip r:embed="rId4" cstate="print"/>
          <a:stretch>
            <a:fillRect/>
          </a:stretch>
        </p:blipFill>
        <p:spPr>
          <a:xfrm>
            <a:off x="4419600" y="3276600"/>
            <a:ext cx="304800" cy="304800"/>
          </a:xfrm>
          <a:prstGeom prst="rect">
            <a:avLst/>
          </a:prstGeom>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56" presetClass="entr" presetSubtype="0" fill="hold" grpId="0" nodeType="clickEffect">
                                  <p:stCondLst>
                                    <p:cond delay="0"/>
                                  </p:stCondLst>
                                  <p:iterate type="lt">
                                    <p:tmPct val="10000"/>
                                  </p:iterate>
                                  <p:childTnLst>
                                    <p:set>
                                      <p:cBhvr>
                                        <p:cTn id="10" dur="1" fill="hold">
                                          <p:stCondLst>
                                            <p:cond delay="0"/>
                                          </p:stCondLst>
                                        </p:cTn>
                                        <p:tgtEl>
                                          <p:spTgt spid="2"/>
                                        </p:tgtEl>
                                        <p:attrNameLst>
                                          <p:attrName>style.visibility</p:attrName>
                                        </p:attrNameLst>
                                      </p:cBhvr>
                                      <p:to>
                                        <p:strVal val="visible"/>
                                      </p:to>
                                    </p:set>
                                    <p:anim by="(-#ppt_w*2)" calcmode="lin" valueType="num">
                                      <p:cBhvr rctx="PPT">
                                        <p:cTn id="11" dur="500" autoRev="1" fill="hold">
                                          <p:stCondLst>
                                            <p:cond delay="0"/>
                                          </p:stCondLst>
                                        </p:cTn>
                                        <p:tgtEl>
                                          <p:spTgt spid="2"/>
                                        </p:tgtEl>
                                        <p:attrNameLst>
                                          <p:attrName>ppt_w</p:attrName>
                                        </p:attrNameLst>
                                      </p:cBhvr>
                                    </p:anim>
                                    <p:anim by="(#ppt_w*0.50)" calcmode="lin" valueType="num">
                                      <p:cBhvr>
                                        <p:cTn id="12" dur="500" decel="50000" autoRev="1" fill="hold">
                                          <p:stCondLst>
                                            <p:cond delay="0"/>
                                          </p:stCondLst>
                                        </p:cTn>
                                        <p:tgtEl>
                                          <p:spTgt spid="2"/>
                                        </p:tgtEl>
                                        <p:attrNameLst>
                                          <p:attrName>ppt_x</p:attrName>
                                        </p:attrNameLst>
                                      </p:cBhvr>
                                    </p:anim>
                                    <p:anim from="(-#ppt_h/2)" to="(#ppt_y)" calcmode="lin" valueType="num">
                                      <p:cBhvr>
                                        <p:cTn id="13" dur="1000" fill="hold">
                                          <p:stCondLst>
                                            <p:cond delay="0"/>
                                          </p:stCondLst>
                                        </p:cTn>
                                        <p:tgtEl>
                                          <p:spTgt spid="2"/>
                                        </p:tgtEl>
                                        <p:attrNameLst>
                                          <p:attrName>ppt_y</p:attrName>
                                        </p:attrNameLst>
                                      </p:cBhvr>
                                    </p:anim>
                                    <p:animRot by="21600000">
                                      <p:cBhvr>
                                        <p:cTn id="14" dur="1000" fill="hold">
                                          <p:stCondLst>
                                            <p:cond delay="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15" repeatCount="indefinite" fill="hold" display="0">
                  <p:stCondLst>
                    <p:cond delay="indefinite"/>
                  </p:stCondLst>
                  <p:endCondLst>
                    <p:cond evt="onPrev" delay="0">
                      <p:tgtEl>
                        <p:sldTgt/>
                      </p:tgtEl>
                    </p:cond>
                    <p:cond evt="onStopAudio" delay="0">
                      <p:tgtEl>
                        <p:sldTgt/>
                      </p:tgtEl>
                    </p:cond>
                  </p:endCondLst>
                </p:cTn>
                <p:tgtEl>
                  <p:spTgt spid="6"/>
                </p:tgtEl>
              </p:cMediaNode>
            </p:audio>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
        <p:nvSpPr>
          <p:cNvPr id="2" name="1 Rectángulo"/>
          <p:cNvSpPr/>
          <p:nvPr/>
        </p:nvSpPr>
        <p:spPr>
          <a:xfrm>
            <a:off x="428596" y="500042"/>
            <a:ext cx="8358246" cy="5857916"/>
          </a:xfrm>
          <a:prstGeom prst="rect">
            <a:avLst/>
          </a:prstGeom>
          <a:solidFill>
            <a:schemeClr val="tx1">
              <a:lumMod val="95000"/>
              <a:lumOff val="5000"/>
              <a:alpha val="60000"/>
            </a:scheme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UY"/>
          </a:p>
        </p:txBody>
      </p:sp>
      <p:sp>
        <p:nvSpPr>
          <p:cNvPr id="5" name="4 Rectángulo"/>
          <p:cNvSpPr/>
          <p:nvPr/>
        </p:nvSpPr>
        <p:spPr>
          <a:xfrm>
            <a:off x="571472" y="642918"/>
            <a:ext cx="8215370" cy="4247317"/>
          </a:xfrm>
          <a:prstGeom prst="rect">
            <a:avLst/>
          </a:prstGeom>
        </p:spPr>
        <p:txBody>
          <a:bodyPr wrap="square">
            <a:spAutoFit/>
          </a:bodyPr>
          <a:lstStyle/>
          <a:p>
            <a:r>
              <a:rPr lang="es-UY" dirty="0" smtClean="0">
                <a:solidFill>
                  <a:srgbClr val="FFFF00"/>
                </a:solidFill>
              </a:rPr>
              <a:t>Salimos de Atenas rumbo a </a:t>
            </a:r>
            <a:r>
              <a:rPr lang="es-UY" dirty="0" err="1" smtClean="0">
                <a:solidFill>
                  <a:srgbClr val="FFFF00"/>
                </a:solidFill>
              </a:rPr>
              <a:t>Meteora</a:t>
            </a:r>
            <a:r>
              <a:rPr lang="es-UY" dirty="0" smtClean="0">
                <a:solidFill>
                  <a:srgbClr val="FFFF00"/>
                </a:solidFill>
              </a:rPr>
              <a:t> en un autobús pasando por tantos lugares históricos que apenas podíamos dar crédito lo que estábamos viendo. La carretera va bordeando bosques de olivos  y plantaciones de algodón entreverado con cipreses, pinos y otros cultivos y después de recorrer 350 km. llegamos a </a:t>
            </a:r>
            <a:r>
              <a:rPr lang="es-UY" dirty="0" err="1" smtClean="0">
                <a:solidFill>
                  <a:srgbClr val="FFFF00"/>
                </a:solidFill>
              </a:rPr>
              <a:t>Kalambaka</a:t>
            </a:r>
            <a:r>
              <a:rPr lang="es-UY" dirty="0" smtClean="0">
                <a:solidFill>
                  <a:srgbClr val="FFFF00"/>
                </a:solidFill>
              </a:rPr>
              <a:t> en la gran llanura de la región de Tesalia donde surgen de la tierra numerosas columnas naturales de roca oscura, de considerable altura que hacen que la sinfonía pétrea y la magia de los colores del lugar parezca de otro mundo.</a:t>
            </a:r>
          </a:p>
          <a:p>
            <a:r>
              <a:rPr lang="es-UY" dirty="0" smtClean="0">
                <a:solidFill>
                  <a:srgbClr val="FFFF00"/>
                </a:solidFill>
              </a:rPr>
              <a:t>Sobre algunas de esas columnas se ubican monasterios bizantinos que comenzaron a construirse en el Siglo XIV, a finales del imperio bizantino, y se finalizaron en el Siglo XVI. Allá por el siglo X d.C. se empezaron a dar los primeros brotes de </a:t>
            </a:r>
            <a:r>
              <a:rPr lang="es-UY" dirty="0" err="1" smtClean="0">
                <a:solidFill>
                  <a:srgbClr val="FFFF00"/>
                </a:solidFill>
              </a:rPr>
              <a:t>ermitismo</a:t>
            </a:r>
            <a:r>
              <a:rPr lang="es-UY" dirty="0" smtClean="0">
                <a:solidFill>
                  <a:srgbClr val="FFFF00"/>
                </a:solidFill>
              </a:rPr>
              <a:t>, pues el enclave facilita las condiciones idóneas para la vida ascética. Los eremitas vivían en las cuevas de las rocas y en chozas al pie de los peñascos, acudiendo a una iglesia central donde se reunían los días festivos y domingos, iglesia llamada ‘Santa María de la Fuente de la Vida’</a:t>
            </a:r>
          </a:p>
          <a:p>
            <a:endParaRPr lang="es-UY" dirty="0">
              <a:solidFill>
                <a:srgbClr val="FFFF00"/>
              </a:solidFill>
            </a:endParaRPr>
          </a:p>
        </p:txBody>
      </p:sp>
      <p:sp>
        <p:nvSpPr>
          <p:cNvPr id="6" name="7 Rectángulo"/>
          <p:cNvSpPr/>
          <p:nvPr/>
        </p:nvSpPr>
        <p:spPr>
          <a:xfrm>
            <a:off x="571472" y="4643446"/>
            <a:ext cx="8215370" cy="1200329"/>
          </a:xfrm>
          <a:prstGeom prst="rect">
            <a:avLst/>
          </a:prstGeom>
        </p:spPr>
        <p:txBody>
          <a:bodyPr wrap="square">
            <a:spAutoFit/>
          </a:bodyPr>
          <a:lstStyle>
            <a:defPPr>
              <a:defRPr lang="es-UY"/>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UY" dirty="0" smtClean="0">
                <a:solidFill>
                  <a:srgbClr val="FFFF00"/>
                </a:solidFill>
              </a:rPr>
              <a:t>En su época dorada, el territorio llegó a contar con veinticuatro centros donde se desarrollaba la actividad monástica, si bien hoy solo continúan habitados seis de ellos, el monasterio de la Metamorfosis o Gran Meteoro, el de San </a:t>
            </a:r>
            <a:r>
              <a:rPr lang="es-UY" dirty="0" err="1" smtClean="0">
                <a:solidFill>
                  <a:srgbClr val="FFFF00"/>
                </a:solidFill>
              </a:rPr>
              <a:t>Nikolas</a:t>
            </a:r>
            <a:r>
              <a:rPr lang="es-UY" dirty="0" smtClean="0">
                <a:solidFill>
                  <a:srgbClr val="FFFF00"/>
                </a:solidFill>
              </a:rPr>
              <a:t> </a:t>
            </a:r>
            <a:r>
              <a:rPr lang="es-UY" dirty="0" err="1" smtClean="0">
                <a:solidFill>
                  <a:srgbClr val="FFFF00"/>
                </a:solidFill>
              </a:rPr>
              <a:t>Anapafsas</a:t>
            </a:r>
            <a:r>
              <a:rPr lang="es-UY" dirty="0" smtClean="0">
                <a:solidFill>
                  <a:srgbClr val="FFFF00"/>
                </a:solidFill>
              </a:rPr>
              <a:t>, el de </a:t>
            </a:r>
            <a:r>
              <a:rPr lang="es-UY" dirty="0" err="1" smtClean="0">
                <a:solidFill>
                  <a:srgbClr val="FFFF00"/>
                </a:solidFill>
              </a:rPr>
              <a:t>Roussanou</a:t>
            </a:r>
            <a:r>
              <a:rPr lang="es-UY" dirty="0" smtClean="0">
                <a:solidFill>
                  <a:srgbClr val="FFFF00"/>
                </a:solidFill>
              </a:rPr>
              <a:t>, el de la Santa Trinidad, el de San Esteban y el de </a:t>
            </a:r>
            <a:r>
              <a:rPr lang="es-UY" dirty="0" err="1" smtClean="0">
                <a:solidFill>
                  <a:srgbClr val="FFFF00"/>
                </a:solidFill>
              </a:rPr>
              <a:t>Varlaam</a:t>
            </a:r>
            <a:endParaRPr lang="es-UY" dirty="0">
              <a:solidFill>
                <a:srgbClr val="FFFF00"/>
              </a:solidFill>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2000"/>
                                        <p:tgtEl>
                                          <p:spTgt spid="2"/>
                                        </p:tgtEl>
                                      </p:cBhvr>
                                    </p:animEffect>
                                    <p:set>
                                      <p:cBhvr>
                                        <p:cTn id="7" dur="1" fill="hold">
                                          <p:stCondLst>
                                            <p:cond delay="1999"/>
                                          </p:stCondLst>
                                        </p:cTn>
                                        <p:tgtEl>
                                          <p:spTgt spid="2"/>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2000"/>
                                        <p:tgtEl>
                                          <p:spTgt spid="5"/>
                                        </p:tgtEl>
                                      </p:cBhvr>
                                    </p:animEffect>
                                    <p:set>
                                      <p:cBhvr>
                                        <p:cTn id="10" dur="1" fill="hold">
                                          <p:stCondLst>
                                            <p:cond delay="1999"/>
                                          </p:stCondLst>
                                        </p:cTn>
                                        <p:tgtEl>
                                          <p:spTgt spid="5"/>
                                        </p:tgtEl>
                                        <p:attrNameLst>
                                          <p:attrName>style.visibility</p:attrName>
                                        </p:attrNameLst>
                                      </p:cBhvr>
                                      <p:to>
                                        <p:strVal val="hidden"/>
                                      </p:to>
                                    </p:set>
                                  </p:childTnLst>
                                </p:cTn>
                              </p:par>
                              <p:par>
                                <p:cTn id="11" presetID="10" presetClass="exit" presetSubtype="0" fill="hold" grpId="0" nodeType="withEffect">
                                  <p:stCondLst>
                                    <p:cond delay="0"/>
                                  </p:stCondLst>
                                  <p:childTnLst>
                                    <p:animEffect transition="out" filter="fade">
                                      <p:cBhvr>
                                        <p:cTn id="12" dur="2000"/>
                                        <p:tgtEl>
                                          <p:spTgt spid="6"/>
                                        </p:tgtEl>
                                      </p:cBhvr>
                                    </p:animEffect>
                                    <p:set>
                                      <p:cBhvr>
                                        <p:cTn id="13"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6554535.jpg"/>
          <p:cNvPicPr>
            <a:picLocks noChangeAspect="1"/>
          </p:cNvPicPr>
          <p:nvPr/>
        </p:nvPicPr>
        <p:blipFill>
          <a:blip r:embed="rId2" cstate="print"/>
          <a:stretch>
            <a:fillRect/>
          </a:stretch>
        </p:blipFill>
        <p:spPr>
          <a:xfrm>
            <a:off x="0" y="0"/>
            <a:ext cx="9144000" cy="6858000"/>
          </a:xfrm>
          <a:prstGeom prst="rect">
            <a:avLst/>
          </a:prstGeom>
        </p:spPr>
      </p:pic>
      <p:pic>
        <p:nvPicPr>
          <p:cNvPr id="3" name="2 Imagen" descr="26885558.jpg"/>
          <p:cNvPicPr>
            <a:picLocks noChangeAspect="1"/>
          </p:cNvPicPr>
          <p:nvPr/>
        </p:nvPicPr>
        <p:blipFill>
          <a:blip r:embed="rId3" cstate="print"/>
          <a:stretch>
            <a:fillRect/>
          </a:stretch>
        </p:blipFill>
        <p:spPr>
          <a:xfrm>
            <a:off x="0" y="0"/>
            <a:ext cx="9144000" cy="6858000"/>
          </a:xfrm>
          <a:prstGeom prst="rect">
            <a:avLst/>
          </a:prstGeom>
        </p:spPr>
      </p:pic>
      <p:pic>
        <p:nvPicPr>
          <p:cNvPr id="4" name="3 Imagen" descr="4951596.jpg"/>
          <p:cNvPicPr>
            <a:picLocks noChangeAspect="1"/>
          </p:cNvPicPr>
          <p:nvPr/>
        </p:nvPicPr>
        <p:blipFill>
          <a:blip r:embed="rId4" cstate="print"/>
          <a:stretch>
            <a:fillRect/>
          </a:stretch>
        </p:blipFill>
        <p:spPr>
          <a:xfrm>
            <a:off x="0" y="0"/>
            <a:ext cx="9144000" cy="6858000"/>
          </a:xfrm>
          <a:prstGeom prst="rect">
            <a:avLst/>
          </a:prstGeom>
        </p:spPr>
      </p:pic>
    </p:spTree>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3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kalambaca.jpg"/>
          <p:cNvPicPr>
            <a:picLocks noChangeAspect="1"/>
          </p:cNvPicPr>
          <p:nvPr/>
        </p:nvPicPr>
        <p:blipFill>
          <a:blip r:embed="rId2" cstate="print"/>
          <a:stretch>
            <a:fillRect/>
          </a:stretch>
        </p:blipFill>
        <p:spPr>
          <a:xfrm>
            <a:off x="3076" y="0"/>
            <a:ext cx="9137847" cy="6858000"/>
          </a:xfrm>
          <a:prstGeom prst="rect">
            <a:avLst/>
          </a:prstGeom>
        </p:spPr>
      </p:pic>
      <p:sp>
        <p:nvSpPr>
          <p:cNvPr id="3" name="2 Rectángulo"/>
          <p:cNvSpPr/>
          <p:nvPr/>
        </p:nvSpPr>
        <p:spPr>
          <a:xfrm>
            <a:off x="357158" y="0"/>
            <a:ext cx="8286808" cy="2062103"/>
          </a:xfrm>
          <a:prstGeom prst="rect">
            <a:avLst/>
          </a:prstGeom>
        </p:spPr>
        <p:txBody>
          <a:bodyPr wrap="square">
            <a:spAutoFit/>
          </a:bodyPr>
          <a:lstStyle/>
          <a:p>
            <a:r>
              <a:rPr lang="es-UY" sz="1600" dirty="0" err="1" smtClean="0"/>
              <a:t>Kalambaka</a:t>
            </a:r>
            <a:r>
              <a:rPr lang="es-UY" sz="1600" dirty="0" smtClean="0"/>
              <a:t> es una pequeña y tranquila ciudad  como tantas ciudades del “interior” que hay en el mundo, salvo la inmensa masa rocosa gris que se yergue a sus espaldas, la que le da un atractivo especial….esta era nuestra base para recorrer los monasterios.  Para entrar a los monasterios hay que pagar una entrada de 4 euros por cada uno que ayuda a los monjes a mantenerlos, pero las restauraciones de los  frescos de las iglesias que poseen son tan costosos que han pedido ayuda a el estado, lo que lamentablemente  con la crisis que está sufriendo Grecia se ha visto  postergado. Ya se han perdido 18 monasterios por la erosión y la humedad, es de esperar que con las técnicas modernas estos 6 restantes que quedan se puedan preservar más allá de la crisis.</a:t>
            </a:r>
            <a:endParaRPr lang="es-UY" sz="1600" dirty="0"/>
          </a:p>
        </p:txBody>
      </p:sp>
    </p:spTree>
  </p:cSld>
  <p:clrMapOvr>
    <a:masterClrMapping/>
  </p:clrMapOvr>
  <p:transition spd="slow">
    <p:pull dir="l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4670816.jpg"/>
          <p:cNvPicPr>
            <a:picLocks noChangeAspect="1"/>
          </p:cNvPicPr>
          <p:nvPr/>
        </p:nvPicPr>
        <p:blipFill>
          <a:blip r:embed="rId2" cstate="print"/>
          <a:stretch>
            <a:fillRect/>
          </a:stretch>
        </p:blipFill>
        <p:spPr>
          <a:xfrm>
            <a:off x="0" y="0"/>
            <a:ext cx="9144000" cy="6858000"/>
          </a:xfrm>
          <a:prstGeom prst="rect">
            <a:avLst/>
          </a:prstGeom>
        </p:spPr>
      </p:pic>
      <p:pic>
        <p:nvPicPr>
          <p:cNvPr id="3" name="2 Imagen" descr="28046040.jpg"/>
          <p:cNvPicPr>
            <a:picLocks noChangeAspect="1"/>
          </p:cNvPicPr>
          <p:nvPr/>
        </p:nvPicPr>
        <p:blipFill>
          <a:blip r:embed="rId3" cstate="print"/>
          <a:stretch>
            <a:fillRect/>
          </a:stretch>
        </p:blipFill>
        <p:spPr>
          <a:xfrm>
            <a:off x="0" y="0"/>
            <a:ext cx="9144000" cy="6858000"/>
          </a:xfrm>
          <a:prstGeom prst="rect">
            <a:avLst/>
          </a:prstGeom>
        </p:spPr>
      </p:pic>
      <p:pic>
        <p:nvPicPr>
          <p:cNvPr id="5" name="4 Imagen" descr="5326272033_28a743405c_b.jpg"/>
          <p:cNvPicPr>
            <a:picLocks noChangeAspect="1"/>
          </p:cNvPicPr>
          <p:nvPr/>
        </p:nvPicPr>
        <p:blipFill>
          <a:blip r:embed="rId4" cstate="print"/>
          <a:stretch>
            <a:fillRect/>
          </a:stretch>
        </p:blipFill>
        <p:spPr>
          <a:xfrm>
            <a:off x="3076" y="0"/>
            <a:ext cx="9137847" cy="6858000"/>
          </a:xfrm>
          <a:prstGeom prst="rect">
            <a:avLst/>
          </a:prstGeom>
        </p:spPr>
      </p:pic>
      <p:pic>
        <p:nvPicPr>
          <p:cNvPr id="7" name="6 Imagen" descr="P1050410.jpg"/>
          <p:cNvPicPr>
            <a:picLocks noChangeAspect="1"/>
          </p:cNvPicPr>
          <p:nvPr/>
        </p:nvPicPr>
        <p:blipFill>
          <a:blip r:embed="rId5" cstate="print"/>
          <a:stretch>
            <a:fillRect/>
          </a:stretch>
        </p:blipFill>
        <p:spPr>
          <a:xfrm>
            <a:off x="0" y="0"/>
            <a:ext cx="9144000" cy="6858000"/>
          </a:xfrm>
          <a:prstGeom prst="rect">
            <a:avLst/>
          </a:prstGeom>
        </p:spPr>
      </p:pic>
      <p:pic>
        <p:nvPicPr>
          <p:cNvPr id="8" name="7 Imagen" descr="28157551.jpg"/>
          <p:cNvPicPr>
            <a:picLocks noChangeAspect="1"/>
          </p:cNvPicPr>
          <p:nvPr/>
        </p:nvPicPr>
        <p:blipFill>
          <a:blip r:embed="rId6" cstate="print"/>
          <a:stretch>
            <a:fillRect/>
          </a:stretch>
        </p:blipFill>
        <p:spPr>
          <a:xfrm>
            <a:off x="0" y="0"/>
            <a:ext cx="9144000" cy="6858000"/>
          </a:xfrm>
          <a:prstGeom prst="rect">
            <a:avLst/>
          </a:prstGeom>
        </p:spPr>
      </p:pic>
    </p:spTree>
  </p:cSld>
  <p:clrMapOvr>
    <a:masterClrMapping/>
  </p:clrMapOvr>
  <p:transition spd="slow">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3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plus(out)">
                                      <p:cBhvr>
                                        <p:cTn id="7" dur="3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3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nodeType="clickEffect">
                                  <p:stCondLst>
                                    <p:cond delay="0"/>
                                  </p:stCondLst>
                                  <p:iterate type="lt">
                                    <p:tmPct val="5000"/>
                                  </p:iterate>
                                  <p:childTnLst>
                                    <p:set>
                                      <p:cBhvr>
                                        <p:cTn id="16" dur="1" fill="hold">
                                          <p:stCondLst>
                                            <p:cond delay="0"/>
                                          </p:stCondLst>
                                        </p:cTn>
                                        <p:tgtEl>
                                          <p:spTgt spid="7"/>
                                        </p:tgtEl>
                                        <p:attrNameLst>
                                          <p:attrName>style.visibility</p:attrName>
                                        </p:attrNameLst>
                                      </p:cBhvr>
                                      <p:to>
                                        <p:strVal val="visible"/>
                                      </p:to>
                                    </p:set>
                                    <p:anim calcmode="lin" valueType="num">
                                      <p:cBhvr>
                                        <p:cTn id="17" dur="3000" fill="hold"/>
                                        <p:tgtEl>
                                          <p:spTgt spid="7"/>
                                        </p:tgtEl>
                                        <p:attrNameLst>
                                          <p:attrName>ppt_w</p:attrName>
                                        </p:attrNameLst>
                                      </p:cBhvr>
                                      <p:tavLst>
                                        <p:tav tm="0">
                                          <p:val>
                                            <p:fltVal val="0"/>
                                          </p:val>
                                        </p:tav>
                                        <p:tav tm="100000">
                                          <p:val>
                                            <p:strVal val="#ppt_w"/>
                                          </p:val>
                                        </p:tav>
                                      </p:tavLst>
                                    </p:anim>
                                    <p:anim calcmode="lin" valueType="num">
                                      <p:cBhvr>
                                        <p:cTn id="18" dur="3000" fill="hold"/>
                                        <p:tgtEl>
                                          <p:spTgt spid="7"/>
                                        </p:tgtEl>
                                        <p:attrNameLst>
                                          <p:attrName>ppt_h</p:attrName>
                                        </p:attrNameLst>
                                      </p:cBhvr>
                                      <p:tavLst>
                                        <p:tav tm="0">
                                          <p:val>
                                            <p:fltVal val="0"/>
                                          </p:val>
                                        </p:tav>
                                        <p:tav tm="100000">
                                          <p:val>
                                            <p:strVal val="#ppt_h"/>
                                          </p:val>
                                        </p:tav>
                                      </p:tavLst>
                                    </p:anim>
                                    <p:anim calcmode="lin" valueType="num">
                                      <p:cBhvr>
                                        <p:cTn id="19" dur="3000" fill="hold"/>
                                        <p:tgtEl>
                                          <p:spTgt spid="7"/>
                                        </p:tgtEl>
                                        <p:attrNameLst>
                                          <p:attrName>style.rotation</p:attrName>
                                        </p:attrNameLst>
                                      </p:cBhvr>
                                      <p:tavLst>
                                        <p:tav tm="0">
                                          <p:val>
                                            <p:fltVal val="90"/>
                                          </p:val>
                                        </p:tav>
                                        <p:tav tm="100000">
                                          <p:val>
                                            <p:fltVal val="0"/>
                                          </p:val>
                                        </p:tav>
                                      </p:tavLst>
                                    </p:anim>
                                    <p:animEffect transition="in" filter="fade">
                                      <p:cBhvr>
                                        <p:cTn id="20" dur="30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23" presetClass="exit" presetSubtype="32" fill="hold" nodeType="clickEffect">
                                  <p:stCondLst>
                                    <p:cond delay="0"/>
                                  </p:stCondLst>
                                  <p:iterate type="lt">
                                    <p:tmPct val="0"/>
                                  </p:iterate>
                                  <p:childTnLst>
                                    <p:anim calcmode="lin" valueType="num">
                                      <p:cBhvr>
                                        <p:cTn id="24" dur="3000"/>
                                        <p:tgtEl>
                                          <p:spTgt spid="7"/>
                                        </p:tgtEl>
                                        <p:attrNameLst>
                                          <p:attrName>ppt_w</p:attrName>
                                        </p:attrNameLst>
                                      </p:cBhvr>
                                      <p:tavLst>
                                        <p:tav tm="0">
                                          <p:val>
                                            <p:strVal val="ppt_w"/>
                                          </p:val>
                                        </p:tav>
                                        <p:tav tm="100000">
                                          <p:val>
                                            <p:fltVal val="0"/>
                                          </p:val>
                                        </p:tav>
                                      </p:tavLst>
                                    </p:anim>
                                    <p:anim calcmode="lin" valueType="num">
                                      <p:cBhvr>
                                        <p:cTn id="25" dur="3000"/>
                                        <p:tgtEl>
                                          <p:spTgt spid="7"/>
                                        </p:tgtEl>
                                        <p:attrNameLst>
                                          <p:attrName>ppt_h</p:attrName>
                                        </p:attrNameLst>
                                      </p:cBhvr>
                                      <p:tavLst>
                                        <p:tav tm="0">
                                          <p:val>
                                            <p:strVal val="ppt_h"/>
                                          </p:val>
                                        </p:tav>
                                        <p:tav tm="100000">
                                          <p:val>
                                            <p:fltVal val="0"/>
                                          </p:val>
                                        </p:tav>
                                      </p:tavLst>
                                    </p:anim>
                                    <p:set>
                                      <p:cBhvr>
                                        <p:cTn id="26" dur="1" fill="hold">
                                          <p:stCondLst>
                                            <p:cond delay="2999"/>
                                          </p:stCondLst>
                                        </p:cTn>
                                        <p:tgtEl>
                                          <p:spTgt spid="7"/>
                                        </p:tgtEl>
                                        <p:attrNameLst>
                                          <p:attrName>style.visibility</p:attrName>
                                        </p:attrNameLst>
                                      </p:cBhvr>
                                      <p:to>
                                        <p:strVal val="hidden"/>
                                      </p:to>
                                    </p:set>
                                  </p:childTnLst>
                                </p:cTn>
                              </p:par>
                              <p:par>
                                <p:cTn id="27" presetID="4" presetClass="entr" presetSubtype="16"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box(in)">
                                      <p:cBhvr>
                                        <p:cTn id="29"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5857692.jpg"/>
          <p:cNvPicPr>
            <a:picLocks noChangeAspect="1"/>
          </p:cNvPicPr>
          <p:nvPr/>
        </p:nvPicPr>
        <p:blipFill>
          <a:blip r:embed="rId2" cstate="print"/>
          <a:stretch>
            <a:fillRect/>
          </a:stretch>
        </p:blipFill>
        <p:spPr>
          <a:xfrm>
            <a:off x="0" y="0"/>
            <a:ext cx="9144000" cy="7072338"/>
          </a:xfrm>
          <a:prstGeom prst="rect">
            <a:avLst/>
          </a:prstGeom>
        </p:spPr>
      </p:pic>
      <p:sp>
        <p:nvSpPr>
          <p:cNvPr id="3" name="2 Rectángulo"/>
          <p:cNvSpPr/>
          <p:nvPr/>
        </p:nvSpPr>
        <p:spPr>
          <a:xfrm>
            <a:off x="571472" y="1000108"/>
            <a:ext cx="8072494" cy="5355312"/>
          </a:xfrm>
          <a:prstGeom prst="rect">
            <a:avLst/>
          </a:prstGeom>
          <a:solidFill>
            <a:schemeClr val="tx1">
              <a:alpha val="44000"/>
            </a:schemeClr>
          </a:solidFill>
          <a:ln>
            <a:solidFill>
              <a:schemeClr val="accent6">
                <a:lumMod val="40000"/>
                <a:lumOff val="60000"/>
              </a:schemeClr>
            </a:solidFill>
          </a:ln>
        </p:spPr>
        <p:txBody>
          <a:bodyPr wrap="square">
            <a:spAutoFit/>
          </a:bodyPr>
          <a:lstStyle/>
          <a:p>
            <a:endParaRPr lang="es-UY" dirty="0" smtClean="0"/>
          </a:p>
          <a:p>
            <a:endParaRPr lang="es-UY" dirty="0" smtClean="0"/>
          </a:p>
          <a:p>
            <a:endParaRPr lang="es-UY" dirty="0" smtClean="0">
              <a:solidFill>
                <a:schemeClr val="accent6">
                  <a:lumMod val="20000"/>
                  <a:lumOff val="80000"/>
                </a:schemeClr>
              </a:solidFill>
            </a:endParaRPr>
          </a:p>
          <a:p>
            <a:r>
              <a:rPr lang="es-UY" dirty="0" smtClean="0">
                <a:solidFill>
                  <a:schemeClr val="accent6">
                    <a:lumMod val="20000"/>
                    <a:lumOff val="80000"/>
                  </a:schemeClr>
                </a:solidFill>
              </a:rPr>
              <a:t>El Gran Meteoro es el centro administrativo de los monasterios habitados, a 613 metros de altura sobre el nivel del mar y a 415 metros de altura sobre el lecho del río </a:t>
            </a:r>
            <a:r>
              <a:rPr lang="es-UY" dirty="0" err="1" smtClean="0">
                <a:solidFill>
                  <a:schemeClr val="accent6">
                    <a:lumMod val="20000"/>
                    <a:lumOff val="80000"/>
                  </a:schemeClr>
                </a:solidFill>
              </a:rPr>
              <a:t>Peneo</a:t>
            </a:r>
            <a:r>
              <a:rPr lang="es-UY" dirty="0" smtClean="0">
                <a:solidFill>
                  <a:schemeClr val="accent6">
                    <a:lumMod val="20000"/>
                    <a:lumOff val="80000"/>
                  </a:schemeClr>
                </a:solidFill>
              </a:rPr>
              <a:t>. El monasterio también es llamado de la Metamorfosis, por estar consagrado, precisamente, a la Transfiguración de Jesús. No en vano, el Gran Meteoro está levantado en el punto más  alto en comparación con el resto de edificios que se erigen en </a:t>
            </a:r>
            <a:r>
              <a:rPr lang="es-UY" dirty="0" err="1" smtClean="0">
                <a:solidFill>
                  <a:schemeClr val="accent6">
                    <a:lumMod val="20000"/>
                    <a:lumOff val="80000"/>
                  </a:schemeClr>
                </a:solidFill>
              </a:rPr>
              <a:t>Meteora</a:t>
            </a:r>
            <a:r>
              <a:rPr lang="es-UY" dirty="0" smtClean="0">
                <a:solidFill>
                  <a:schemeClr val="accent6">
                    <a:lumMod val="20000"/>
                    <a:lumOff val="80000"/>
                  </a:schemeClr>
                </a:solidFill>
              </a:rPr>
              <a:t>, en clara metáfora a la Transfiguración de Cristo, que tuvo lugar en lo alto de un monte. Una magnífica construcción constituye la iglesia central denominada </a:t>
            </a:r>
            <a:r>
              <a:rPr lang="es-UY" dirty="0" err="1" smtClean="0">
                <a:solidFill>
                  <a:schemeClr val="accent6">
                    <a:lumMod val="20000"/>
                    <a:lumOff val="80000"/>
                  </a:schemeClr>
                </a:solidFill>
              </a:rPr>
              <a:t>Katholikón</a:t>
            </a:r>
            <a:r>
              <a:rPr lang="es-UY" dirty="0" smtClean="0">
                <a:solidFill>
                  <a:schemeClr val="accent6">
                    <a:lumMod val="20000"/>
                    <a:lumOff val="80000"/>
                  </a:schemeClr>
                </a:solidFill>
              </a:rPr>
              <a:t>, considerado como un regio ejemplo del segundo o tercer periodo de la arquitectura bizantina. En su interior podemos admirar el fresco que representa el pasaje evangélico en el que Jesús sufre la Transfiguración, volviéndose sus vestidos blancos y resplandecientes ante los ojos de los apóstoles Santiago, Juan y Pedro, momento en el que también se manifiestan Moisés y Elías.</a:t>
            </a:r>
          </a:p>
          <a:p>
            <a:endParaRPr lang="es-UY" dirty="0" smtClean="0">
              <a:solidFill>
                <a:schemeClr val="accent6">
                  <a:lumMod val="20000"/>
                  <a:lumOff val="80000"/>
                </a:schemeClr>
              </a:solidFill>
            </a:endParaRPr>
          </a:p>
          <a:p>
            <a:endParaRPr lang="es-UY" dirty="0" smtClean="0">
              <a:solidFill>
                <a:schemeClr val="accent6">
                  <a:lumMod val="20000"/>
                  <a:lumOff val="80000"/>
                </a:schemeClr>
              </a:solidFill>
            </a:endParaRPr>
          </a:p>
          <a:p>
            <a:r>
              <a:rPr lang="es-UY" dirty="0" smtClean="0">
                <a:solidFill>
                  <a:schemeClr val="accent6">
                    <a:lumMod val="20000"/>
                    <a:lumOff val="80000"/>
                  </a:schemeClr>
                </a:solidFill>
              </a:rPr>
              <a:t> </a:t>
            </a:r>
            <a:endParaRPr lang="es-UY" dirty="0">
              <a:solidFill>
                <a:schemeClr val="accent6">
                  <a:lumMod val="20000"/>
                  <a:lumOff val="80000"/>
                </a:schemeClr>
              </a:solidFill>
            </a:endParaRPr>
          </a:p>
        </p:txBody>
      </p:sp>
    </p:spTree>
  </p:cSld>
  <p:clrMapOvr>
    <a:masterClrMapping/>
  </p:clrMapOvr>
  <p:transition spd="slow">
    <p:pull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54332160_d7bc8844c0_b.jpg"/>
          <p:cNvPicPr>
            <a:picLocks noChangeAspect="1"/>
          </p:cNvPicPr>
          <p:nvPr/>
        </p:nvPicPr>
        <p:blipFill>
          <a:blip r:embed="rId2" cstate="print"/>
          <a:stretch>
            <a:fillRect/>
          </a:stretch>
        </p:blipFill>
        <p:spPr>
          <a:xfrm>
            <a:off x="0" y="0"/>
            <a:ext cx="9144000" cy="6858000"/>
          </a:xfrm>
          <a:prstGeom prst="rect">
            <a:avLst/>
          </a:prstGeom>
        </p:spPr>
      </p:pic>
      <p:pic>
        <p:nvPicPr>
          <p:cNvPr id="4" name="3 Imagen" descr="6196902587_d3e3260797_b.jpg"/>
          <p:cNvPicPr>
            <a:picLocks noChangeAspect="1"/>
          </p:cNvPicPr>
          <p:nvPr/>
        </p:nvPicPr>
        <p:blipFill>
          <a:blip r:embed="rId3" cstate="print"/>
          <a:stretch>
            <a:fillRect/>
          </a:stretch>
        </p:blipFill>
        <p:spPr>
          <a:xfrm>
            <a:off x="0" y="0"/>
            <a:ext cx="9144000" cy="6858000"/>
          </a:xfrm>
          <a:prstGeom prst="rect">
            <a:avLst/>
          </a:prstGeom>
        </p:spPr>
      </p:pic>
      <p:pic>
        <p:nvPicPr>
          <p:cNvPr id="5" name="4 Imagen" descr="6196902587_d3e3260797_b.jpg"/>
          <p:cNvPicPr>
            <a:picLocks noChangeAspect="1"/>
          </p:cNvPicPr>
          <p:nvPr/>
        </p:nvPicPr>
        <p:blipFill>
          <a:blip r:embed="rId3" cstate="print"/>
          <a:stretch>
            <a:fillRect/>
          </a:stretch>
        </p:blipFill>
        <p:spPr>
          <a:xfrm>
            <a:off x="0" y="0"/>
            <a:ext cx="9144000" cy="6858000"/>
          </a:xfrm>
          <a:prstGeom prst="rect">
            <a:avLst/>
          </a:prstGeom>
        </p:spPr>
      </p:pic>
      <p:pic>
        <p:nvPicPr>
          <p:cNvPr id="6" name="5 Imagen" descr="454348023_44f738e094_b.jpg"/>
          <p:cNvPicPr>
            <a:picLocks noChangeAspect="1"/>
          </p:cNvPicPr>
          <p:nvPr/>
        </p:nvPicPr>
        <p:blipFill>
          <a:blip r:embed="rId4" cstate="print"/>
          <a:stretch>
            <a:fillRect/>
          </a:stretch>
        </p:blipFill>
        <p:spPr>
          <a:xfrm>
            <a:off x="0" y="0"/>
            <a:ext cx="9144000" cy="6858000"/>
          </a:xfrm>
          <a:prstGeom prst="rect">
            <a:avLst/>
          </a:prstGeom>
        </p:spPr>
      </p:pic>
      <p:pic>
        <p:nvPicPr>
          <p:cNvPr id="7" name="6 Imagen" descr="Imagen1.jpg"/>
          <p:cNvPicPr>
            <a:picLocks noChangeAspect="1"/>
          </p:cNvPicPr>
          <p:nvPr/>
        </p:nvPicPr>
        <p:blipFill>
          <a:blip r:embed="rId5" cstate="print"/>
          <a:stretch>
            <a:fillRect/>
          </a:stretch>
        </p:blipFill>
        <p:spPr>
          <a:xfrm>
            <a:off x="0" y="0"/>
            <a:ext cx="9144000" cy="6858000"/>
          </a:xfrm>
          <a:prstGeom prst="rect">
            <a:avLst/>
          </a:prstGeom>
        </p:spPr>
      </p:pic>
      <p:pic>
        <p:nvPicPr>
          <p:cNvPr id="8" name="7 Imagen" descr="Imagen2.jpg"/>
          <p:cNvPicPr>
            <a:picLocks noChangeAspect="1"/>
          </p:cNvPicPr>
          <p:nvPr/>
        </p:nvPicPr>
        <p:blipFill>
          <a:blip r:embed="rId6" cstate="print"/>
          <a:stretch>
            <a:fillRect/>
          </a:stretch>
        </p:blipFill>
        <p:spPr>
          <a:xfrm>
            <a:off x="0" y="0"/>
            <a:ext cx="9144000" cy="6858000"/>
          </a:xfrm>
          <a:prstGeom prst="rect">
            <a:avLst/>
          </a:prstGeom>
        </p:spPr>
      </p:pic>
    </p:spTree>
  </p:cSld>
  <p:clrMapOvr>
    <a:masterClrMapping/>
  </p:clrMapOvr>
  <p:transition spd="slow">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3000"/>
                                        <p:tgtEl>
                                          <p:spTgt spid="4"/>
                                        </p:tgtEl>
                                      </p:cBhvr>
                                    </p:animEffect>
                                  </p:childTnLst>
                                </p:cTn>
                              </p:par>
                              <p:par>
                                <p:cTn id="8" presetID="4"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3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8" presetClass="entr" presetSubtype="3"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strips(upRight)">
                                      <p:cBhvr>
                                        <p:cTn id="15" dur="30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17" presetClass="exit" presetSubtype="10" fill="hold" nodeType="clickEffect">
                                  <p:stCondLst>
                                    <p:cond delay="0"/>
                                  </p:stCondLst>
                                  <p:childTnLst>
                                    <p:anim calcmode="lin" valueType="num">
                                      <p:cBhvr>
                                        <p:cTn id="19" dur="3000"/>
                                        <p:tgtEl>
                                          <p:spTgt spid="6"/>
                                        </p:tgtEl>
                                        <p:attrNameLst>
                                          <p:attrName>ppt_w</p:attrName>
                                        </p:attrNameLst>
                                      </p:cBhvr>
                                      <p:tavLst>
                                        <p:tav tm="0">
                                          <p:val>
                                            <p:strVal val="ppt_w"/>
                                          </p:val>
                                        </p:tav>
                                        <p:tav tm="100000">
                                          <p:val>
                                            <p:fltVal val="0"/>
                                          </p:val>
                                        </p:tav>
                                      </p:tavLst>
                                    </p:anim>
                                    <p:anim calcmode="lin" valueType="num">
                                      <p:cBhvr>
                                        <p:cTn id="20" dur="3000"/>
                                        <p:tgtEl>
                                          <p:spTgt spid="6"/>
                                        </p:tgtEl>
                                        <p:attrNameLst>
                                          <p:attrName>ppt_h</p:attrName>
                                        </p:attrNameLst>
                                      </p:cBhvr>
                                      <p:tavLst>
                                        <p:tav tm="0">
                                          <p:val>
                                            <p:strVal val="ppt_h"/>
                                          </p:val>
                                        </p:tav>
                                        <p:tav tm="100000">
                                          <p:val>
                                            <p:strVal val="ppt_h"/>
                                          </p:val>
                                        </p:tav>
                                      </p:tavLst>
                                    </p:anim>
                                    <p:set>
                                      <p:cBhvr>
                                        <p:cTn id="21" dur="1" fill="hold">
                                          <p:stCondLst>
                                            <p:cond delay="2999"/>
                                          </p:stCondLst>
                                        </p:cTn>
                                        <p:tgtEl>
                                          <p:spTgt spid="6"/>
                                        </p:tgtEl>
                                        <p:attrNameLst>
                                          <p:attrName>style.visibility</p:attrName>
                                        </p:attrNameLst>
                                      </p:cBhvr>
                                      <p:to>
                                        <p:strVal val="hidden"/>
                                      </p:to>
                                    </p:set>
                                  </p:childTnLst>
                                </p:cTn>
                              </p:par>
                              <p:par>
                                <p:cTn id="22" presetID="16" presetClass="entr" presetSubtype="21"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arn(inVertical)">
                                      <p:cBhvr>
                                        <p:cTn id="24" dur="3000"/>
                                        <p:tgtEl>
                                          <p:spTgt spid="7"/>
                                        </p:tgtEl>
                                      </p:cBhvr>
                                    </p:animEffect>
                                  </p:childTnLst>
                                </p:cTn>
                              </p:par>
                            </p:childTnLst>
                          </p:cTn>
                        </p:par>
                      </p:childTnLst>
                    </p:cTn>
                  </p:par>
                  <p:par>
                    <p:cTn id="25" fill="hold">
                      <p:stCondLst>
                        <p:cond delay="indefinite"/>
                      </p:stCondLst>
                      <p:childTnLst>
                        <p:par>
                          <p:cTn id="26" fill="hold">
                            <p:stCondLst>
                              <p:cond delay="0"/>
                            </p:stCondLst>
                            <p:childTnLst>
                              <p:par>
                                <p:cTn id="27" presetID="23" presetClass="exit" presetSubtype="20" fill="hold" nodeType="clickEffect">
                                  <p:stCondLst>
                                    <p:cond delay="0"/>
                                  </p:stCondLst>
                                  <p:childTnLst>
                                    <p:anim calcmode="lin" valueType="num">
                                      <p:cBhvr>
                                        <p:cTn id="28" dur="3000"/>
                                        <p:tgtEl>
                                          <p:spTgt spid="7"/>
                                        </p:tgtEl>
                                        <p:attrNameLst>
                                          <p:attrName>ppt_w</p:attrName>
                                        </p:attrNameLst>
                                      </p:cBhvr>
                                      <p:tavLst>
                                        <p:tav tm="0">
                                          <p:val>
                                            <p:strVal val="ppt_w"/>
                                          </p:val>
                                        </p:tav>
                                        <p:tav tm="100000">
                                          <p:val>
                                            <p:strVal val="(6*min(max(ppt_w*ppt_h,.3),1)-7.4)/-.7*ppt_w"/>
                                          </p:val>
                                        </p:tav>
                                      </p:tavLst>
                                    </p:anim>
                                    <p:anim calcmode="lin" valueType="num">
                                      <p:cBhvr>
                                        <p:cTn id="29" dur="3000"/>
                                        <p:tgtEl>
                                          <p:spTgt spid="7"/>
                                        </p:tgtEl>
                                        <p:attrNameLst>
                                          <p:attrName>ppt_h</p:attrName>
                                        </p:attrNameLst>
                                      </p:cBhvr>
                                      <p:tavLst>
                                        <p:tav tm="0">
                                          <p:val>
                                            <p:strVal val="ppt_h"/>
                                          </p:val>
                                        </p:tav>
                                        <p:tav tm="100000">
                                          <p:val>
                                            <p:strVal val="(6*min(max(ppt_w*ppt_h,.3),1)-7.4)/-.7*ppt_h"/>
                                          </p:val>
                                        </p:tav>
                                      </p:tavLst>
                                    </p:anim>
                                    <p:anim calcmode="lin" valueType="num">
                                      <p:cBhvr>
                                        <p:cTn id="30" dur="3000"/>
                                        <p:tgtEl>
                                          <p:spTgt spid="7"/>
                                        </p:tgtEl>
                                        <p:attrNameLst>
                                          <p:attrName>ppt_y</p:attrName>
                                        </p:attrNameLst>
                                      </p:cBhvr>
                                      <p:tavLst>
                                        <p:tav tm="0">
                                          <p:val>
                                            <p:strVal val="ppt_y"/>
                                          </p:val>
                                        </p:tav>
                                        <p:tav tm="100000">
                                          <p:val>
                                            <p:strVal val="1+(6*min(max(ppt_w*ppt_h,.3),1)-7.4)/-.7*ppt_h/2"/>
                                          </p:val>
                                        </p:tav>
                                      </p:tavLst>
                                    </p:anim>
                                    <p:set>
                                      <p:cBhvr>
                                        <p:cTn id="31" dur="1" fill="hold">
                                          <p:stCondLst>
                                            <p:cond delay="2999"/>
                                          </p:stCondLst>
                                        </p:cTn>
                                        <p:tgtEl>
                                          <p:spTgt spid="7"/>
                                        </p:tgtEl>
                                        <p:attrNameLst>
                                          <p:attrName>style.visibility</p:attrName>
                                        </p:attrNameLst>
                                      </p:cBhvr>
                                      <p:to>
                                        <p:strVal val="hidden"/>
                                      </p:to>
                                    </p:set>
                                  </p:childTnLst>
                                </p:cTn>
                              </p:par>
                              <p:par>
                                <p:cTn id="32" presetID="22" presetClass="entr" presetSubtype="1"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wipe(up)">
                                      <p:cBhvr>
                                        <p:cTn id="34"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6166202699_c81fe22f26_b.jpg"/>
          <p:cNvPicPr>
            <a:picLocks noChangeAspect="1"/>
          </p:cNvPicPr>
          <p:nvPr/>
        </p:nvPicPr>
        <p:blipFill>
          <a:blip r:embed="rId2" cstate="print"/>
          <a:stretch>
            <a:fillRect/>
          </a:stretch>
        </p:blipFill>
        <p:spPr>
          <a:xfrm>
            <a:off x="0" y="0"/>
            <a:ext cx="9144000" cy="6858000"/>
          </a:xfrm>
          <a:prstGeom prst="rect">
            <a:avLst/>
          </a:prstGeom>
        </p:spPr>
      </p:pic>
      <p:pic>
        <p:nvPicPr>
          <p:cNvPr id="3" name="2 Imagen" descr="6166208585_3976744815_b.jpg"/>
          <p:cNvPicPr>
            <a:picLocks noChangeAspect="1"/>
          </p:cNvPicPr>
          <p:nvPr/>
        </p:nvPicPr>
        <p:blipFill>
          <a:blip r:embed="rId3" cstate="print"/>
          <a:stretch>
            <a:fillRect/>
          </a:stretch>
        </p:blipFill>
        <p:spPr>
          <a:xfrm>
            <a:off x="0" y="0"/>
            <a:ext cx="9144000" cy="6858000"/>
          </a:xfrm>
          <a:prstGeom prst="rect">
            <a:avLst/>
          </a:prstGeom>
        </p:spPr>
      </p:pic>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3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amond(out)">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655854.jpg"/>
          <p:cNvPicPr>
            <a:picLocks noChangeAspect="1"/>
          </p:cNvPicPr>
          <p:nvPr/>
        </p:nvPicPr>
        <p:blipFill>
          <a:blip r:embed="rId2" cstate="print"/>
          <a:stretch>
            <a:fillRect/>
          </a:stretch>
        </p:blipFill>
        <p:spPr>
          <a:xfrm>
            <a:off x="0" y="0"/>
            <a:ext cx="9144000" cy="6858000"/>
          </a:xfrm>
          <a:prstGeom prst="rect">
            <a:avLst/>
          </a:prstGeom>
        </p:spPr>
      </p:pic>
      <p:pic>
        <p:nvPicPr>
          <p:cNvPr id="3" name="2 Imagen" descr="3550561953_ac20d83123_b.jpg"/>
          <p:cNvPicPr>
            <a:picLocks noChangeAspect="1"/>
          </p:cNvPicPr>
          <p:nvPr/>
        </p:nvPicPr>
        <p:blipFill>
          <a:blip r:embed="rId3" cstate="print"/>
          <a:stretch>
            <a:fillRect/>
          </a:stretch>
        </p:blipFill>
        <p:spPr>
          <a:xfrm>
            <a:off x="0" y="1"/>
            <a:ext cx="9144000" cy="6858000"/>
          </a:xfrm>
          <a:prstGeom prst="rect">
            <a:avLst/>
          </a:prstGeom>
        </p:spPr>
      </p:pic>
      <p:sp>
        <p:nvSpPr>
          <p:cNvPr id="4" name="3 CuadroTexto"/>
          <p:cNvSpPr txBox="1"/>
          <p:nvPr/>
        </p:nvSpPr>
        <p:spPr>
          <a:xfrm>
            <a:off x="5857884" y="214290"/>
            <a:ext cx="3000396" cy="584775"/>
          </a:xfrm>
          <a:prstGeom prst="rect">
            <a:avLst/>
          </a:prstGeom>
          <a:noFill/>
        </p:spPr>
        <p:txBody>
          <a:bodyPr wrap="square" rtlCol="0">
            <a:spAutoFit/>
          </a:bodyPr>
          <a:lstStyle/>
          <a:p>
            <a:r>
              <a:rPr lang="es-ES" sz="3200" dirty="0" smtClean="0">
                <a:solidFill>
                  <a:schemeClr val="accent6">
                    <a:lumMod val="20000"/>
                    <a:lumOff val="80000"/>
                  </a:schemeClr>
                </a:solidFill>
              </a:rPr>
              <a:t>El osario</a:t>
            </a:r>
            <a:endParaRPr lang="es-UY" sz="3200" dirty="0">
              <a:solidFill>
                <a:schemeClr val="accent6">
                  <a:lumMod val="20000"/>
                  <a:lumOff val="80000"/>
                </a:schemeClr>
              </a:solidFill>
            </a:endParaRPr>
          </a:p>
        </p:txBody>
      </p:sp>
    </p:spTree>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6778455.jpg"/>
          <p:cNvPicPr>
            <a:picLocks noChangeAspect="1"/>
          </p:cNvPicPr>
          <p:nvPr/>
        </p:nvPicPr>
        <p:blipFill>
          <a:blip r:embed="rId2" cstate="print"/>
          <a:stretch>
            <a:fillRect/>
          </a:stretch>
        </p:blipFill>
        <p:spPr>
          <a:xfrm>
            <a:off x="0" y="0"/>
            <a:ext cx="9144000" cy="6858000"/>
          </a:xfrm>
          <a:prstGeom prst="rect">
            <a:avLst/>
          </a:prstGeom>
        </p:spPr>
      </p:pic>
      <p:pic>
        <p:nvPicPr>
          <p:cNvPr id="3" name="2 Imagen" descr="10211111Great-Meteoro,.jpg"/>
          <p:cNvPicPr>
            <a:picLocks noChangeAspect="1"/>
          </p:cNvPicPr>
          <p:nvPr/>
        </p:nvPicPr>
        <p:blipFill>
          <a:blip r:embed="rId3" cstate="print"/>
          <a:stretch>
            <a:fillRect/>
          </a:stretch>
        </p:blipFill>
        <p:spPr>
          <a:xfrm>
            <a:off x="0" y="0"/>
            <a:ext cx="9144000" cy="6858000"/>
          </a:xfrm>
          <a:prstGeom prst="rect">
            <a:avLst/>
          </a:prstGeom>
        </p:spPr>
      </p:pic>
      <p:pic>
        <p:nvPicPr>
          <p:cNvPr id="4" name="3 Imagen" descr="10168089Great-Meteoro-2.jpg"/>
          <p:cNvPicPr>
            <a:picLocks noChangeAspect="1"/>
          </p:cNvPicPr>
          <p:nvPr/>
        </p:nvPicPr>
        <p:blipFill>
          <a:blip r:embed="rId4" cstate="print"/>
          <a:stretch>
            <a:fillRect/>
          </a:stretch>
        </p:blipFill>
        <p:spPr>
          <a:xfrm>
            <a:off x="0" y="0"/>
            <a:ext cx="9144000" cy="6858000"/>
          </a:xfrm>
          <a:prstGeom prst="rect">
            <a:avLst/>
          </a:prstGeom>
        </p:spPr>
      </p:pic>
      <p:pic>
        <p:nvPicPr>
          <p:cNvPr id="8" name="7 Imagen" descr="Megalo-Meteoro-II.jpg"/>
          <p:cNvPicPr>
            <a:picLocks noChangeAspect="1"/>
          </p:cNvPicPr>
          <p:nvPr/>
        </p:nvPicPr>
        <p:blipFill>
          <a:blip r:embed="rId5" cstate="print"/>
          <a:stretch>
            <a:fillRect/>
          </a:stretch>
        </p:blipFill>
        <p:spPr>
          <a:xfrm>
            <a:off x="0" y="0"/>
            <a:ext cx="9144000" cy="6858000"/>
          </a:xfrm>
          <a:prstGeom prst="rect">
            <a:avLst/>
          </a:prstGeom>
        </p:spPr>
      </p:pic>
      <p:pic>
        <p:nvPicPr>
          <p:cNvPr id="9" name="8 Imagen" descr="Megalo-Meteoro-II.jpg"/>
          <p:cNvPicPr>
            <a:picLocks noChangeAspect="1"/>
          </p:cNvPicPr>
          <p:nvPr/>
        </p:nvPicPr>
        <p:blipFill>
          <a:blip r:embed="rId5" cstate="print"/>
          <a:stretch>
            <a:fillRect/>
          </a:stretch>
        </p:blipFill>
        <p:spPr>
          <a:xfrm>
            <a:off x="0" y="0"/>
            <a:ext cx="9144000" cy="6858000"/>
          </a:xfrm>
          <a:prstGeom prst="rect">
            <a:avLst/>
          </a:prstGeom>
        </p:spPr>
      </p:pic>
    </p:spTree>
  </p:cSld>
  <p:clrMapOvr>
    <a:masterClrMapping/>
  </p:clrMapOvr>
  <p:transition spd="slow">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plus(in)">
                                      <p:cBhvr>
                                        <p:cTn id="7" dur="3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3000"/>
                                        <p:tgtEl>
                                          <p:spTgt spid="4"/>
                                        </p:tgtEl>
                                      </p:cBhvr>
                                    </p:animEffect>
                                    <p:anim calcmode="lin" valueType="num">
                                      <p:cBhvr>
                                        <p:cTn id="13" dur="3000" fill="hold"/>
                                        <p:tgtEl>
                                          <p:spTgt spid="4"/>
                                        </p:tgtEl>
                                        <p:attrNameLst>
                                          <p:attrName>ppt_x</p:attrName>
                                        </p:attrNameLst>
                                      </p:cBhvr>
                                      <p:tavLst>
                                        <p:tav tm="0">
                                          <p:val>
                                            <p:strVal val="#ppt_x"/>
                                          </p:val>
                                        </p:tav>
                                        <p:tav tm="100000">
                                          <p:val>
                                            <p:strVal val="#ppt_x"/>
                                          </p:val>
                                        </p:tav>
                                      </p:tavLst>
                                    </p:anim>
                                    <p:anim calcmode="lin" valueType="num">
                                      <p:cBhvr>
                                        <p:cTn id="14" dur="3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1" presetClass="entr" presetSubtype="4"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heel(4)">
                                      <p:cBhvr>
                                        <p:cTn id="19" dur="3000"/>
                                        <p:tgtEl>
                                          <p:spTgt spid="8"/>
                                        </p:tgtEl>
                                      </p:cBhvr>
                                    </p:animEffect>
                                  </p:childTnLst>
                                </p:cTn>
                              </p:par>
                              <p:par>
                                <p:cTn id="20" presetID="8" presetClass="entr" presetSubtype="32"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diamond(out)">
                                      <p:cBhvr>
                                        <p:cTn id="22"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6220464.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3500430" y="0"/>
            <a:ext cx="5643570" cy="1477328"/>
          </a:xfrm>
          <a:prstGeom prst="rect">
            <a:avLst/>
          </a:prstGeom>
        </p:spPr>
        <p:txBody>
          <a:bodyPr wrap="square">
            <a:spAutoFit/>
          </a:bodyPr>
          <a:lstStyle/>
          <a:p>
            <a:r>
              <a:rPr lang="es-UY" dirty="0" smtClean="0"/>
              <a:t>Descendiendo desde el Gran Meteoro, nos topamos con el monasterio de </a:t>
            </a:r>
            <a:r>
              <a:rPr lang="es-UY" dirty="0" err="1" smtClean="0"/>
              <a:t>Varlaam</a:t>
            </a:r>
            <a:r>
              <a:rPr lang="es-UY" dirty="0" smtClean="0"/>
              <a:t> o de Todos los Santos. Se eleva a una altura de 373 metros sobre el suelo. Fue reedificado sobre las ruinas de un monasterio anterior por los hermanos </a:t>
            </a:r>
            <a:r>
              <a:rPr lang="es-UY" dirty="0" err="1" smtClean="0"/>
              <a:t>Nektarios</a:t>
            </a:r>
            <a:r>
              <a:rPr lang="es-UY" dirty="0" smtClean="0"/>
              <a:t> y </a:t>
            </a:r>
            <a:r>
              <a:rPr lang="es-UY" dirty="0" err="1" smtClean="0"/>
              <a:t>Teofanis</a:t>
            </a:r>
            <a:r>
              <a:rPr lang="es-UY" dirty="0" smtClean="0"/>
              <a:t>, en el año 1518. </a:t>
            </a:r>
            <a:endParaRPr lang="es-UY" dirty="0"/>
          </a:p>
        </p:txBody>
      </p:sp>
    </p:spTree>
  </p:cSld>
  <p:clrMapOvr>
    <a:masterClrMapping/>
  </p:clrMapOvr>
  <p:transition spd="slow">
    <p:wipe di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086109789_7f52d5f8c3_b.jpg"/>
          <p:cNvPicPr>
            <a:picLocks noChangeAspect="1"/>
          </p:cNvPicPr>
          <p:nvPr/>
        </p:nvPicPr>
        <p:blipFill>
          <a:blip r:embed="rId2" cstate="print"/>
          <a:stretch>
            <a:fillRect/>
          </a:stretch>
        </p:blipFill>
        <p:spPr>
          <a:xfrm>
            <a:off x="0" y="1"/>
            <a:ext cx="9144000" cy="6858000"/>
          </a:xfrm>
          <a:prstGeom prst="rect">
            <a:avLst/>
          </a:prstGeom>
        </p:spPr>
      </p:pic>
      <p:pic>
        <p:nvPicPr>
          <p:cNvPr id="3" name="2 Imagen" descr="3086108409_81e4a64b89_b.jpg"/>
          <p:cNvPicPr>
            <a:picLocks noChangeAspect="1"/>
          </p:cNvPicPr>
          <p:nvPr/>
        </p:nvPicPr>
        <p:blipFill>
          <a:blip r:embed="rId3" cstate="print"/>
          <a:stretch>
            <a:fillRect/>
          </a:stretch>
        </p:blipFill>
        <p:spPr>
          <a:xfrm>
            <a:off x="0" y="0"/>
            <a:ext cx="9144000" cy="6858000"/>
          </a:xfrm>
          <a:prstGeom prst="rect">
            <a:avLst/>
          </a:prstGeom>
        </p:spPr>
      </p:pic>
      <p:pic>
        <p:nvPicPr>
          <p:cNvPr id="4" name="3 Imagen" descr="3998560645_00f4645834_o.jpg"/>
          <p:cNvPicPr>
            <a:picLocks noChangeAspect="1"/>
          </p:cNvPicPr>
          <p:nvPr/>
        </p:nvPicPr>
        <p:blipFill>
          <a:blip r:embed="rId4" cstate="print"/>
          <a:stretch>
            <a:fillRect/>
          </a:stretch>
        </p:blipFill>
        <p:spPr>
          <a:xfrm>
            <a:off x="0" y="0"/>
            <a:ext cx="9144000" cy="6858000"/>
          </a:xfrm>
          <a:prstGeom prst="rect">
            <a:avLst/>
          </a:prstGeom>
        </p:spPr>
      </p:pic>
      <p:pic>
        <p:nvPicPr>
          <p:cNvPr id="5" name="4 Imagen" descr="3427791045_06ec6e6d59_b.jpg"/>
          <p:cNvPicPr>
            <a:picLocks noChangeAspect="1"/>
          </p:cNvPicPr>
          <p:nvPr/>
        </p:nvPicPr>
        <p:blipFill>
          <a:blip r:embed="rId5" cstate="print"/>
          <a:stretch>
            <a:fillRect/>
          </a:stretch>
        </p:blipFill>
        <p:spPr>
          <a:xfrm>
            <a:off x="0" y="0"/>
            <a:ext cx="9144000" cy="6858000"/>
          </a:xfrm>
          <a:prstGeom prst="rect">
            <a:avLst/>
          </a:prstGeom>
        </p:spPr>
      </p:pic>
      <p:pic>
        <p:nvPicPr>
          <p:cNvPr id="6" name="5 Imagen" descr="5806920578_086b0d6c2e_b.jpg"/>
          <p:cNvPicPr>
            <a:picLocks noChangeAspect="1"/>
          </p:cNvPicPr>
          <p:nvPr/>
        </p:nvPicPr>
        <p:blipFill>
          <a:blip r:embed="rId6" cstate="print"/>
          <a:stretch>
            <a:fillRect/>
          </a:stretch>
        </p:blipFill>
        <p:spPr>
          <a:xfrm>
            <a:off x="0" y="0"/>
            <a:ext cx="9144000" cy="6858000"/>
          </a:xfrm>
          <a:prstGeom prst="rect">
            <a:avLst/>
          </a:prstGeom>
        </p:spPr>
      </p:pic>
      <p:pic>
        <p:nvPicPr>
          <p:cNvPr id="7" name="6 Imagen" descr="Imagen1.jpg"/>
          <p:cNvPicPr>
            <a:picLocks noChangeAspect="1"/>
          </p:cNvPicPr>
          <p:nvPr/>
        </p:nvPicPr>
        <p:blipFill>
          <a:blip r:embed="rId7" cstate="print"/>
          <a:stretch>
            <a:fillRect/>
          </a:stretch>
        </p:blipFill>
        <p:spPr>
          <a:xfrm>
            <a:off x="0" y="0"/>
            <a:ext cx="9144000" cy="6857999"/>
          </a:xfrm>
          <a:prstGeom prst="rect">
            <a:avLst/>
          </a:prstGeom>
        </p:spPr>
      </p:pic>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3"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upRight)">
                                      <p:cBhvr>
                                        <p:cTn id="7" dur="3000"/>
                                        <p:tgtEl>
                                          <p:spTgt spid="3"/>
                                        </p:tgtEl>
                                      </p:cBhvr>
                                    </p:animEffect>
                                  </p:childTnLst>
                                </p:cTn>
                              </p:par>
                              <p:par>
                                <p:cTn id="8" presetID="3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2400" decel="100000"/>
                                        <p:tgtEl>
                                          <p:spTgt spid="3"/>
                                        </p:tgtEl>
                                      </p:cBhvr>
                                    </p:animEffect>
                                    <p:anim calcmode="lin" valueType="num">
                                      <p:cBhvr>
                                        <p:cTn id="11" dur="2400" decel="100000" fill="hold"/>
                                        <p:tgtEl>
                                          <p:spTgt spid="3"/>
                                        </p:tgtEl>
                                        <p:attrNameLst>
                                          <p:attrName>style.rotation</p:attrName>
                                        </p:attrNameLst>
                                      </p:cBhvr>
                                      <p:tavLst>
                                        <p:tav tm="0">
                                          <p:val>
                                            <p:fltVal val="-90"/>
                                          </p:val>
                                        </p:tav>
                                        <p:tav tm="100000">
                                          <p:val>
                                            <p:fltVal val="0"/>
                                          </p:val>
                                        </p:tav>
                                      </p:tavLst>
                                    </p:anim>
                                    <p:anim calcmode="lin" valueType="num">
                                      <p:cBhvr>
                                        <p:cTn id="12" dur="2400" decel="100000" fill="hold"/>
                                        <p:tgtEl>
                                          <p:spTgt spid="3"/>
                                        </p:tgtEl>
                                        <p:attrNameLst>
                                          <p:attrName>ppt_x</p:attrName>
                                        </p:attrNameLst>
                                      </p:cBhvr>
                                      <p:tavLst>
                                        <p:tav tm="0">
                                          <p:val>
                                            <p:strVal val="#ppt_x+0.4"/>
                                          </p:val>
                                        </p:tav>
                                        <p:tav tm="100000">
                                          <p:val>
                                            <p:strVal val="#ppt_x-0.05"/>
                                          </p:val>
                                        </p:tav>
                                      </p:tavLst>
                                    </p:anim>
                                    <p:anim calcmode="lin" valueType="num">
                                      <p:cBhvr>
                                        <p:cTn id="13" dur="2400" decel="100000" fill="hold"/>
                                        <p:tgtEl>
                                          <p:spTgt spid="3"/>
                                        </p:tgtEl>
                                        <p:attrNameLst>
                                          <p:attrName>ppt_y</p:attrName>
                                        </p:attrNameLst>
                                      </p:cBhvr>
                                      <p:tavLst>
                                        <p:tav tm="0">
                                          <p:val>
                                            <p:strVal val="#ppt_y-0.4"/>
                                          </p:val>
                                        </p:tav>
                                        <p:tav tm="100000">
                                          <p:val>
                                            <p:strVal val="#ppt_y+0.1"/>
                                          </p:val>
                                        </p:tav>
                                      </p:tavLst>
                                    </p:anim>
                                    <p:anim calcmode="lin" valueType="num">
                                      <p:cBhvr>
                                        <p:cTn id="14" dur="600" accel="100000" fill="hold">
                                          <p:stCondLst>
                                            <p:cond delay="2400"/>
                                          </p:stCondLst>
                                        </p:cTn>
                                        <p:tgtEl>
                                          <p:spTgt spid="3"/>
                                        </p:tgtEl>
                                        <p:attrNameLst>
                                          <p:attrName>ppt_x</p:attrName>
                                        </p:attrNameLst>
                                      </p:cBhvr>
                                      <p:tavLst>
                                        <p:tav tm="0">
                                          <p:val>
                                            <p:strVal val="#ppt_x-0.05"/>
                                          </p:val>
                                        </p:tav>
                                        <p:tav tm="100000">
                                          <p:val>
                                            <p:strVal val="#ppt_x"/>
                                          </p:val>
                                        </p:tav>
                                      </p:tavLst>
                                    </p:anim>
                                    <p:anim calcmode="lin" valueType="num">
                                      <p:cBhvr>
                                        <p:cTn id="15" dur="600" accel="100000" fill="hold">
                                          <p:stCondLst>
                                            <p:cond delay="24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8" presetClass="entr" presetSubtype="16" fill="hold"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diamond(in)">
                                      <p:cBhvr>
                                        <p:cTn id="20" dur="30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23" presetClass="exit" presetSubtype="32" fill="hold" nodeType="clickEffect">
                                  <p:stCondLst>
                                    <p:cond delay="0"/>
                                  </p:stCondLst>
                                  <p:childTnLst>
                                    <p:anim calcmode="lin" valueType="num">
                                      <p:cBhvr>
                                        <p:cTn id="24" dur="3000"/>
                                        <p:tgtEl>
                                          <p:spTgt spid="4"/>
                                        </p:tgtEl>
                                        <p:attrNameLst>
                                          <p:attrName>ppt_w</p:attrName>
                                        </p:attrNameLst>
                                      </p:cBhvr>
                                      <p:tavLst>
                                        <p:tav tm="0">
                                          <p:val>
                                            <p:strVal val="ppt_w"/>
                                          </p:val>
                                        </p:tav>
                                        <p:tav tm="100000">
                                          <p:val>
                                            <p:fltVal val="0"/>
                                          </p:val>
                                        </p:tav>
                                      </p:tavLst>
                                    </p:anim>
                                    <p:anim calcmode="lin" valueType="num">
                                      <p:cBhvr>
                                        <p:cTn id="25" dur="3000"/>
                                        <p:tgtEl>
                                          <p:spTgt spid="4"/>
                                        </p:tgtEl>
                                        <p:attrNameLst>
                                          <p:attrName>ppt_h</p:attrName>
                                        </p:attrNameLst>
                                      </p:cBhvr>
                                      <p:tavLst>
                                        <p:tav tm="0">
                                          <p:val>
                                            <p:strVal val="ppt_h"/>
                                          </p:val>
                                        </p:tav>
                                        <p:tav tm="100000">
                                          <p:val>
                                            <p:fltVal val="0"/>
                                          </p:val>
                                        </p:tav>
                                      </p:tavLst>
                                    </p:anim>
                                    <p:set>
                                      <p:cBhvr>
                                        <p:cTn id="26" dur="1" fill="hold">
                                          <p:stCondLst>
                                            <p:cond delay="2999"/>
                                          </p:stCondLst>
                                        </p:cTn>
                                        <p:tgtEl>
                                          <p:spTgt spid="4"/>
                                        </p:tgtEl>
                                        <p:attrNameLst>
                                          <p:attrName>style.visibility</p:attrName>
                                        </p:attrNameLst>
                                      </p:cBhvr>
                                      <p:to>
                                        <p:strVal val="hidden"/>
                                      </p:to>
                                    </p:set>
                                  </p:childTnLst>
                                </p:cTn>
                              </p:par>
                              <p:par>
                                <p:cTn id="27" presetID="4" presetClass="entr" presetSubtype="16"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box(in)">
                                      <p:cBhvr>
                                        <p:cTn id="29" dur="3000"/>
                                        <p:tgtEl>
                                          <p:spTgt spid="5"/>
                                        </p:tgtEl>
                                      </p:cBhvr>
                                    </p:animEffect>
                                  </p:childTnLst>
                                </p:cTn>
                              </p:par>
                            </p:childTnLst>
                          </p:cTn>
                        </p:par>
                      </p:childTnLst>
                    </p:cTn>
                  </p:par>
                  <p:par>
                    <p:cTn id="30" fill="hold">
                      <p:stCondLst>
                        <p:cond delay="indefinite"/>
                      </p:stCondLst>
                      <p:childTnLst>
                        <p:par>
                          <p:cTn id="31" fill="hold">
                            <p:stCondLst>
                              <p:cond delay="0"/>
                            </p:stCondLst>
                            <p:childTnLst>
                              <p:par>
                                <p:cTn id="32" presetID="47" presetClass="entr" presetSubtype="0" fill="hold" nodeType="click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3000"/>
                                        <p:tgtEl>
                                          <p:spTgt spid="6"/>
                                        </p:tgtEl>
                                      </p:cBhvr>
                                    </p:animEffect>
                                    <p:anim calcmode="lin" valueType="num">
                                      <p:cBhvr>
                                        <p:cTn id="35" dur="3000" fill="hold"/>
                                        <p:tgtEl>
                                          <p:spTgt spid="6"/>
                                        </p:tgtEl>
                                        <p:attrNameLst>
                                          <p:attrName>ppt_x</p:attrName>
                                        </p:attrNameLst>
                                      </p:cBhvr>
                                      <p:tavLst>
                                        <p:tav tm="0">
                                          <p:val>
                                            <p:strVal val="#ppt_x"/>
                                          </p:val>
                                        </p:tav>
                                        <p:tav tm="100000">
                                          <p:val>
                                            <p:strVal val="#ppt_x"/>
                                          </p:val>
                                        </p:tav>
                                      </p:tavLst>
                                    </p:anim>
                                    <p:anim calcmode="lin" valueType="num">
                                      <p:cBhvr>
                                        <p:cTn id="36" dur="3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53" presetClass="entr" presetSubtype="0" fill="hold" nodeType="click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p:cTn id="41" dur="3000" fill="hold"/>
                                        <p:tgtEl>
                                          <p:spTgt spid="7"/>
                                        </p:tgtEl>
                                        <p:attrNameLst>
                                          <p:attrName>ppt_w</p:attrName>
                                        </p:attrNameLst>
                                      </p:cBhvr>
                                      <p:tavLst>
                                        <p:tav tm="0">
                                          <p:val>
                                            <p:fltVal val="0"/>
                                          </p:val>
                                        </p:tav>
                                        <p:tav tm="100000">
                                          <p:val>
                                            <p:strVal val="#ppt_w"/>
                                          </p:val>
                                        </p:tav>
                                      </p:tavLst>
                                    </p:anim>
                                    <p:anim calcmode="lin" valueType="num">
                                      <p:cBhvr>
                                        <p:cTn id="42" dur="3000" fill="hold"/>
                                        <p:tgtEl>
                                          <p:spTgt spid="7"/>
                                        </p:tgtEl>
                                        <p:attrNameLst>
                                          <p:attrName>ppt_h</p:attrName>
                                        </p:attrNameLst>
                                      </p:cBhvr>
                                      <p:tavLst>
                                        <p:tav tm="0">
                                          <p:val>
                                            <p:fltVal val="0"/>
                                          </p:val>
                                        </p:tav>
                                        <p:tav tm="100000">
                                          <p:val>
                                            <p:strVal val="#ppt_h"/>
                                          </p:val>
                                        </p:tav>
                                      </p:tavLst>
                                    </p:anim>
                                    <p:animEffect transition="in" filter="fade">
                                      <p:cBhvr>
                                        <p:cTn id="43"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25872293.jpg"/>
          <p:cNvPicPr>
            <a:picLocks noChangeAspect="1"/>
          </p:cNvPicPr>
          <p:nvPr/>
        </p:nvPicPr>
        <p:blipFill>
          <a:blip r:embed="rId2" cstate="print"/>
          <a:stretch>
            <a:fillRect/>
          </a:stretch>
        </p:blipFill>
        <p:spPr>
          <a:xfrm>
            <a:off x="0" y="0"/>
            <a:ext cx="9144000" cy="6858000"/>
          </a:xfrm>
          <a:prstGeom prst="rect">
            <a:avLst/>
          </a:prstGeom>
        </p:spPr>
      </p:pic>
      <p:pic>
        <p:nvPicPr>
          <p:cNvPr id="6" name="5 Imagen" descr="6148369264_509103afe6_b.jpg"/>
          <p:cNvPicPr>
            <a:picLocks noChangeAspect="1"/>
          </p:cNvPicPr>
          <p:nvPr/>
        </p:nvPicPr>
        <p:blipFill>
          <a:blip r:embed="rId3" cstate="print"/>
          <a:stretch>
            <a:fillRect/>
          </a:stretch>
        </p:blipFill>
        <p:spPr>
          <a:xfrm>
            <a:off x="0" y="0"/>
            <a:ext cx="9144000" cy="6858000"/>
          </a:xfrm>
          <a:prstGeom prst="rect">
            <a:avLst/>
          </a:prstGeom>
        </p:spPr>
      </p:pic>
      <p:pic>
        <p:nvPicPr>
          <p:cNvPr id="7" name="6 Imagen" descr="Imagen2.jpg"/>
          <p:cNvPicPr>
            <a:picLocks noChangeAspect="1"/>
          </p:cNvPicPr>
          <p:nvPr/>
        </p:nvPicPr>
        <p:blipFill>
          <a:blip r:embed="rId4" cstate="print"/>
          <a:stretch>
            <a:fillRect/>
          </a:stretch>
        </p:blipFill>
        <p:spPr>
          <a:xfrm>
            <a:off x="0" y="0"/>
            <a:ext cx="9144000" cy="6858000"/>
          </a:xfrm>
          <a:prstGeom prst="rect">
            <a:avLst/>
          </a:prstGeom>
        </p:spPr>
      </p:pic>
      <p:pic>
        <p:nvPicPr>
          <p:cNvPr id="8" name="7 Imagen" descr="5790041760_9a5872cef2_b.jpg"/>
          <p:cNvPicPr>
            <a:picLocks noChangeAspect="1"/>
          </p:cNvPicPr>
          <p:nvPr/>
        </p:nvPicPr>
        <p:blipFill>
          <a:blip r:embed="rId5" cstate="print"/>
          <a:stretch>
            <a:fillRect/>
          </a:stretch>
        </p:blipFill>
        <p:spPr>
          <a:xfrm>
            <a:off x="0" y="0"/>
            <a:ext cx="9144000" cy="6858000"/>
          </a:xfrm>
          <a:prstGeom prst="rect">
            <a:avLst/>
          </a:prstGeom>
        </p:spPr>
      </p:pic>
      <p:pic>
        <p:nvPicPr>
          <p:cNvPr id="9" name="8 Imagen" descr="3999328920_bfe6fc4c81_o.jpg"/>
          <p:cNvPicPr>
            <a:picLocks noChangeAspect="1"/>
          </p:cNvPicPr>
          <p:nvPr/>
        </p:nvPicPr>
        <p:blipFill>
          <a:blip r:embed="rId6" cstate="print"/>
          <a:stretch>
            <a:fillRect/>
          </a:stretch>
        </p:blipFill>
        <p:spPr>
          <a:xfrm>
            <a:off x="0" y="0"/>
            <a:ext cx="9144000" cy="6858000"/>
          </a:xfrm>
          <a:prstGeom prst="rect">
            <a:avLst/>
          </a:prstGeom>
        </p:spPr>
      </p:pic>
      <p:pic>
        <p:nvPicPr>
          <p:cNvPr id="10" name="9 Imagen" descr="3999328920_bfe6fc4c81_o.jpg"/>
          <p:cNvPicPr>
            <a:picLocks noChangeAspect="1"/>
          </p:cNvPicPr>
          <p:nvPr/>
        </p:nvPicPr>
        <p:blipFill>
          <a:blip r:embed="rId6" cstate="print"/>
          <a:stretch>
            <a:fillRect/>
          </a:stretch>
        </p:blipFill>
        <p:spPr>
          <a:xfrm>
            <a:off x="0" y="0"/>
            <a:ext cx="9144000" cy="6858000"/>
          </a:xfrm>
          <a:prstGeom prst="rect">
            <a:avLst/>
          </a:prstGeom>
        </p:spPr>
      </p:pic>
    </p:spTree>
  </p:cSld>
  <p:clrMapOvr>
    <a:masterClrMapping/>
  </p:clrMapOvr>
  <p:transition spd="slow">
    <p:pull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Left)">
                                      <p:cBhvr>
                                        <p:cTn id="7" dur="3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32"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plus(out)">
                                      <p:cBhvr>
                                        <p:cTn id="12" dur="3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5"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3000" fill="hold"/>
                                        <p:tgtEl>
                                          <p:spTgt spid="8"/>
                                        </p:tgtEl>
                                        <p:attrNameLst>
                                          <p:attrName>ppt_w</p:attrName>
                                        </p:attrNameLst>
                                      </p:cBhvr>
                                      <p:tavLst>
                                        <p:tav tm="0">
                                          <p:val>
                                            <p:fltVal val="0"/>
                                          </p:val>
                                        </p:tav>
                                        <p:tav tm="100000">
                                          <p:val>
                                            <p:strVal val="#ppt_w"/>
                                          </p:val>
                                        </p:tav>
                                      </p:tavLst>
                                    </p:anim>
                                    <p:anim calcmode="lin" valueType="num">
                                      <p:cBhvr>
                                        <p:cTn id="18" dur="3000" fill="hold"/>
                                        <p:tgtEl>
                                          <p:spTgt spid="8"/>
                                        </p:tgtEl>
                                        <p:attrNameLst>
                                          <p:attrName>ppt_h</p:attrName>
                                        </p:attrNameLst>
                                      </p:cBhvr>
                                      <p:tavLst>
                                        <p:tav tm="0">
                                          <p:val>
                                            <p:fltVal val="0"/>
                                          </p:val>
                                        </p:tav>
                                        <p:tav tm="100000">
                                          <p:val>
                                            <p:strVal val="#ppt_h"/>
                                          </p:val>
                                        </p:tav>
                                      </p:tavLst>
                                    </p:anim>
                                    <p:anim calcmode="lin" valueType="num">
                                      <p:cBhvr>
                                        <p:cTn id="19" dur="3000" fill="hold"/>
                                        <p:tgtEl>
                                          <p:spTgt spid="8"/>
                                        </p:tgtEl>
                                        <p:attrNameLst>
                                          <p:attrName>ppt_x</p:attrName>
                                        </p:attrNameLst>
                                      </p:cBhvr>
                                      <p:tavLst>
                                        <p:tav tm="0" fmla="#ppt_x+(cos(-2*pi*(1-$))*-#ppt_x-sin(-2*pi*(1-$))*(1-#ppt_y))*(1-$)">
                                          <p:val>
                                            <p:fltVal val="0"/>
                                          </p:val>
                                        </p:tav>
                                        <p:tav tm="100000">
                                          <p:val>
                                            <p:fltVal val="1"/>
                                          </p:val>
                                        </p:tav>
                                      </p:tavLst>
                                    </p:anim>
                                    <p:anim calcmode="lin" valueType="num">
                                      <p:cBhvr>
                                        <p:cTn id="20" dur="3000" fill="hold"/>
                                        <p:tgtEl>
                                          <p:spTgt spid="8"/>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1" fill="hold">
                      <p:stCondLst>
                        <p:cond delay="indefinite"/>
                      </p:stCondLst>
                      <p:childTnLst>
                        <p:par>
                          <p:cTn id="22" fill="hold">
                            <p:stCondLst>
                              <p:cond delay="0"/>
                            </p:stCondLst>
                            <p:childTnLst>
                              <p:par>
                                <p:cTn id="23" presetID="20" presetClass="entr" presetSubtype="0"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edge">
                                      <p:cBhvr>
                                        <p:cTn id="25" dur="3000"/>
                                        <p:tgtEl>
                                          <p:spTgt spid="9"/>
                                        </p:tgtEl>
                                      </p:cBhvr>
                                    </p:animEffect>
                                  </p:childTnLst>
                                </p:cTn>
                              </p:par>
                              <p:par>
                                <p:cTn id="26" presetID="6" presetClass="entr" presetSubtype="32"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circle(out)">
                                      <p:cBhvr>
                                        <p:cTn id="28" dur="3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1 Imagen" descr="4980389344_a2598eb872_bAgio.jpg"/>
          <p:cNvPicPr>
            <a:picLocks noChangeAspect="1"/>
          </p:cNvPicPr>
          <p:nvPr/>
        </p:nvPicPr>
        <p:blipFill>
          <a:blip r:embed="rId2" cstate="print"/>
          <a:stretch>
            <a:fillRect/>
          </a:stretch>
        </p:blipFill>
        <p:spPr>
          <a:xfrm>
            <a:off x="0" y="0"/>
            <a:ext cx="9144000" cy="6072188"/>
          </a:xfrm>
          <a:prstGeom prst="rect">
            <a:avLst/>
          </a:prstGeom>
        </p:spPr>
      </p:pic>
      <p:sp>
        <p:nvSpPr>
          <p:cNvPr id="3" name="2 Rectángulo"/>
          <p:cNvSpPr/>
          <p:nvPr/>
        </p:nvSpPr>
        <p:spPr>
          <a:xfrm>
            <a:off x="0" y="0"/>
            <a:ext cx="8643966" cy="2062103"/>
          </a:xfrm>
          <a:prstGeom prst="rect">
            <a:avLst/>
          </a:prstGeom>
        </p:spPr>
        <p:txBody>
          <a:bodyPr wrap="square">
            <a:spAutoFit/>
          </a:bodyPr>
          <a:lstStyle/>
          <a:p>
            <a:r>
              <a:rPr lang="es-UY" sz="1600" dirty="0" smtClean="0"/>
              <a:t>El Agios </a:t>
            </a:r>
            <a:r>
              <a:rPr lang="es-UY" sz="1600" dirty="0" err="1" smtClean="0"/>
              <a:t>Nikolaos</a:t>
            </a:r>
            <a:r>
              <a:rPr lang="es-UY" sz="1600" dirty="0" smtClean="0"/>
              <a:t> </a:t>
            </a:r>
            <a:r>
              <a:rPr lang="es-UY" sz="1600" dirty="0" err="1" smtClean="0"/>
              <a:t>Anapaphsas</a:t>
            </a:r>
            <a:r>
              <a:rPr lang="es-UY" sz="1600" dirty="0" smtClean="0"/>
              <a:t>  fue fundado en el siglo 14, el actual monasterio fue fundado en 1510 por San Dionisio, Metropolitana de Larisa, y </a:t>
            </a:r>
            <a:r>
              <a:rPr lang="es-UY" sz="1600" dirty="0" err="1" smtClean="0"/>
              <a:t>Nikanoras</a:t>
            </a:r>
            <a:r>
              <a:rPr lang="es-UY" sz="1600" dirty="0" smtClean="0"/>
              <a:t>, sacerdote-monje y exarca de </a:t>
            </a:r>
            <a:r>
              <a:rPr lang="es-UY" sz="1600" dirty="0" err="1" smtClean="0"/>
              <a:t>Stagoi</a:t>
            </a:r>
            <a:r>
              <a:rPr lang="es-UY" sz="1600" dirty="0" smtClean="0"/>
              <a:t>. El nombre de "</a:t>
            </a:r>
            <a:r>
              <a:rPr lang="es-UY" sz="1600" dirty="0" err="1" smtClean="0"/>
              <a:t>Anapafsas</a:t>
            </a:r>
            <a:r>
              <a:rPr lang="es-UY" sz="1600" dirty="0" smtClean="0"/>
              <a:t>" es de origen desconocido, ya que puede ser el apellido de un monje o temprano fundador. El monasterio fue abandonado en 1900 y cayó en desuso hasta que fue restaurado en la década de 1960 por el servicio arqueológico. Fue habitada entonces por </a:t>
            </a:r>
            <a:r>
              <a:rPr lang="es-UY" sz="1600" dirty="0" err="1" smtClean="0"/>
              <a:t>Palamas</a:t>
            </a:r>
            <a:r>
              <a:rPr lang="es-UY" sz="1600" dirty="0" smtClean="0"/>
              <a:t> padre hasta 1982. En 1997, los sacerdotes de </a:t>
            </a:r>
            <a:r>
              <a:rPr lang="es-UY" sz="1600" dirty="0" err="1" smtClean="0"/>
              <a:t>Kalampaka</a:t>
            </a:r>
            <a:r>
              <a:rPr lang="es-UY" sz="1600" dirty="0" smtClean="0"/>
              <a:t> comenzaron a abrir el monasterio a los turistas cada verano. Hoy en día, un monje vive en Agios </a:t>
            </a:r>
            <a:r>
              <a:rPr lang="es-UY" sz="1600" dirty="0" err="1" smtClean="0"/>
              <a:t>Nikolaos</a:t>
            </a:r>
            <a:r>
              <a:rPr lang="es-UY" sz="1600" dirty="0" smtClean="0"/>
              <a:t>, el abad archimandrita </a:t>
            </a:r>
            <a:r>
              <a:rPr lang="es-UY" sz="1600" dirty="0" err="1" smtClean="0"/>
              <a:t>Polykarpos</a:t>
            </a:r>
            <a:r>
              <a:rPr lang="es-UY" sz="1600" dirty="0" smtClean="0"/>
              <a:t> </a:t>
            </a:r>
            <a:r>
              <a:rPr lang="es-UY" sz="1600" dirty="0" err="1" smtClean="0"/>
              <a:t>Veneti</a:t>
            </a:r>
            <a:endParaRPr lang="es-UY" sz="1600" dirty="0" smtClean="0"/>
          </a:p>
          <a:p>
            <a:endParaRPr lang="es-UY" sz="1600" dirty="0"/>
          </a:p>
        </p:txBody>
      </p:sp>
    </p:spTree>
  </p:cSld>
  <p:clrMapOvr>
    <a:masterClrMapping/>
  </p:clrMapOvr>
  <p:transition spd="slow">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438290883_cc7bd929d9_bAgio.jpg"/>
          <p:cNvPicPr>
            <a:picLocks noChangeAspect="1"/>
          </p:cNvPicPr>
          <p:nvPr/>
        </p:nvPicPr>
        <p:blipFill>
          <a:blip r:embed="rId2" cstate="print"/>
          <a:stretch>
            <a:fillRect/>
          </a:stretch>
        </p:blipFill>
        <p:spPr>
          <a:xfrm>
            <a:off x="0" y="0"/>
            <a:ext cx="9144000" cy="6858000"/>
          </a:xfrm>
          <a:prstGeom prst="rect">
            <a:avLst/>
          </a:prstGeom>
        </p:spPr>
      </p:pic>
      <p:pic>
        <p:nvPicPr>
          <p:cNvPr id="4" name="3 Imagen" descr="2821672663_0fe2b5b9a0_b.jpg"/>
          <p:cNvPicPr>
            <a:picLocks noChangeAspect="1"/>
          </p:cNvPicPr>
          <p:nvPr/>
        </p:nvPicPr>
        <p:blipFill>
          <a:blip r:embed="rId3" cstate="print"/>
          <a:stretch>
            <a:fillRect/>
          </a:stretch>
        </p:blipFill>
        <p:spPr>
          <a:xfrm>
            <a:off x="0" y="8929"/>
            <a:ext cx="9144000" cy="6840141"/>
          </a:xfrm>
          <a:prstGeom prst="rect">
            <a:avLst/>
          </a:prstGeom>
        </p:spPr>
      </p:pic>
      <p:pic>
        <p:nvPicPr>
          <p:cNvPr id="5" name="4 Imagen" descr="2821672663_0fe2b5b9a0_b.jpg"/>
          <p:cNvPicPr>
            <a:picLocks noChangeAspect="1"/>
          </p:cNvPicPr>
          <p:nvPr/>
        </p:nvPicPr>
        <p:blipFill>
          <a:blip r:embed="rId3" cstate="print"/>
          <a:stretch>
            <a:fillRect/>
          </a:stretch>
        </p:blipFill>
        <p:spPr>
          <a:xfrm>
            <a:off x="0" y="8929"/>
            <a:ext cx="9144000" cy="6840141"/>
          </a:xfrm>
          <a:prstGeom prst="rect">
            <a:avLst/>
          </a:prstGeom>
        </p:spPr>
      </p:pic>
      <p:pic>
        <p:nvPicPr>
          <p:cNvPr id="6" name="5 Imagen" descr="Agios-Nikolaos-Anapafsas-Mo.jpg"/>
          <p:cNvPicPr>
            <a:picLocks noChangeAspect="1"/>
          </p:cNvPicPr>
          <p:nvPr/>
        </p:nvPicPr>
        <p:blipFill>
          <a:blip r:embed="rId4" cstate="print"/>
          <a:stretch>
            <a:fillRect/>
          </a:stretch>
        </p:blipFill>
        <p:spPr>
          <a:xfrm>
            <a:off x="0" y="8929"/>
            <a:ext cx="9144000" cy="6840141"/>
          </a:xfrm>
          <a:prstGeom prst="rect">
            <a:avLst/>
          </a:prstGeom>
        </p:spPr>
      </p:pic>
      <p:pic>
        <p:nvPicPr>
          <p:cNvPr id="8" name="7 Imagen" descr="Sin-título-1.jpg"/>
          <p:cNvPicPr>
            <a:picLocks noChangeAspect="1"/>
          </p:cNvPicPr>
          <p:nvPr/>
        </p:nvPicPr>
        <p:blipFill>
          <a:blip r:embed="rId5" cstate="print"/>
          <a:stretch>
            <a:fillRect/>
          </a:stretch>
        </p:blipFill>
        <p:spPr>
          <a:xfrm>
            <a:off x="0" y="0"/>
            <a:ext cx="9144000" cy="6858000"/>
          </a:xfrm>
          <a:prstGeom prst="rect">
            <a:avLst/>
          </a:prstGeom>
        </p:spPr>
      </p:pic>
      <p:pic>
        <p:nvPicPr>
          <p:cNvPr id="7" name="6 Imagen" descr="26442163.jpg"/>
          <p:cNvPicPr>
            <a:picLocks noChangeAspect="1"/>
          </p:cNvPicPr>
          <p:nvPr/>
        </p:nvPicPr>
        <p:blipFill>
          <a:blip r:embed="rId6" cstate="print"/>
          <a:stretch>
            <a:fillRect/>
          </a:stretch>
        </p:blipFill>
        <p:spPr>
          <a:xfrm>
            <a:off x="0" y="0"/>
            <a:ext cx="9144000" cy="6858000"/>
          </a:xfrm>
          <a:prstGeom prst="rect">
            <a:avLst/>
          </a:prstGeom>
        </p:spPr>
      </p:pic>
      <p:pic>
        <p:nvPicPr>
          <p:cNvPr id="9" name="8 Imagen" descr="26442163.jpg"/>
          <p:cNvPicPr>
            <a:picLocks noChangeAspect="1"/>
          </p:cNvPicPr>
          <p:nvPr/>
        </p:nvPicPr>
        <p:blipFill>
          <a:blip r:embed="rId6" cstate="print"/>
          <a:stretch>
            <a:fillRect/>
          </a:stretch>
        </p:blipFill>
        <p:spPr>
          <a:xfrm>
            <a:off x="0" y="0"/>
            <a:ext cx="9144000" cy="6858000"/>
          </a:xfrm>
          <a:prstGeom prst="rect">
            <a:avLst/>
          </a:prstGeom>
        </p:spPr>
      </p:pic>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3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000"/>
                                        <p:tgtEl>
                                          <p:spTgt spid="4"/>
                                        </p:tgtEl>
                                      </p:cBhvr>
                                    </p:animEffect>
                                  </p:childTnLst>
                                </p:cTn>
                              </p:par>
                              <p:par>
                                <p:cTn id="8" presetID="16" presetClass="entr" presetSubtype="4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outHorizontal)">
                                      <p:cBhvr>
                                        <p:cTn id="10" dur="3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7"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2000"/>
                                        <p:tgtEl>
                                          <p:spTgt spid="6"/>
                                        </p:tgtEl>
                                      </p:cBhvr>
                                    </p:animEffect>
                                    <p:anim calcmode="lin" valueType="num">
                                      <p:cBhvr>
                                        <p:cTn id="16" dur="2000" fill="hold"/>
                                        <p:tgtEl>
                                          <p:spTgt spid="6"/>
                                        </p:tgtEl>
                                        <p:attrNameLst>
                                          <p:attrName>ppt_x</p:attrName>
                                        </p:attrNameLst>
                                      </p:cBhvr>
                                      <p:tavLst>
                                        <p:tav tm="0">
                                          <p:val>
                                            <p:strVal val="#ppt_x"/>
                                          </p:val>
                                        </p:tav>
                                        <p:tav tm="100000">
                                          <p:val>
                                            <p:strVal val="#ppt_x"/>
                                          </p:val>
                                        </p:tav>
                                      </p:tavLst>
                                    </p:anim>
                                    <p:anim calcmode="lin" valueType="num">
                                      <p:cBhvr>
                                        <p:cTn id="17" dur="2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7" presetClass="entr" presetSubtype="1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fltVal val="0"/>
                                          </p:val>
                                        </p:tav>
                                        <p:tav tm="100000">
                                          <p:val>
                                            <p:strVal val="#ppt_w"/>
                                          </p:val>
                                        </p:tav>
                                      </p:tavLst>
                                    </p:anim>
                                    <p:anim calcmode="lin" valueType="num">
                                      <p:cBhvr>
                                        <p:cTn id="23" dur="3000" fill="hold"/>
                                        <p:tgtEl>
                                          <p:spTgt spid="8"/>
                                        </p:tgtEl>
                                        <p:attrNameLst>
                                          <p:attrName>ppt_h</p:attrName>
                                        </p:attrNameLst>
                                      </p:cBhvr>
                                      <p:tavLst>
                                        <p:tav tm="0">
                                          <p:val>
                                            <p:strVal val="#ppt_h"/>
                                          </p:val>
                                        </p:tav>
                                        <p:tav tm="100000">
                                          <p:val>
                                            <p:strVal val="#ppt_h"/>
                                          </p:val>
                                        </p:tav>
                                      </p:tavLst>
                                    </p:anim>
                                  </p:childTnLst>
                                </p:cTn>
                              </p:par>
                              <p:par>
                                <p:cTn id="24" presetID="8" presetClass="entr" presetSubtype="32"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diamond(out)">
                                      <p:cBhvr>
                                        <p:cTn id="26" dur="3000"/>
                                        <p:tgtEl>
                                          <p:spTgt spid="8"/>
                                        </p:tgtEl>
                                      </p:cBhvr>
                                    </p:animEffect>
                                  </p:childTnLst>
                                </p:cTn>
                              </p:par>
                            </p:childTnLst>
                          </p:cTn>
                        </p:par>
                      </p:childTnLst>
                    </p:cTn>
                  </p:par>
                  <p:par>
                    <p:cTn id="27" fill="hold">
                      <p:stCondLst>
                        <p:cond delay="indefinite"/>
                      </p:stCondLst>
                      <p:childTnLst>
                        <p:par>
                          <p:cTn id="28" fill="hold">
                            <p:stCondLst>
                              <p:cond delay="0"/>
                            </p:stCondLst>
                            <p:childTnLst>
                              <p:par>
                                <p:cTn id="29" presetID="6" presetClass="entr" presetSubtype="32" fill="hold"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circle(out)">
                                      <p:cBhvr>
                                        <p:cTn id="31" dur="3000"/>
                                        <p:tgtEl>
                                          <p:spTgt spid="7"/>
                                        </p:tgtEl>
                                      </p:cBhvr>
                                    </p:animEffect>
                                  </p:childTnLst>
                                </p:cTn>
                              </p:par>
                              <p:par>
                                <p:cTn id="32" presetID="16" presetClass="entr" presetSubtype="37"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barn(outVertical)">
                                      <p:cBhvr>
                                        <p:cTn id="34"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anta barbara y nicolas.jpg"/>
          <p:cNvPicPr>
            <a:picLocks noChangeAspect="1"/>
          </p:cNvPicPr>
          <p:nvPr/>
        </p:nvPicPr>
        <p:blipFill>
          <a:blip r:embed="rId2" cstate="print"/>
          <a:stretch>
            <a:fillRect/>
          </a:stretch>
        </p:blipFill>
        <p:spPr>
          <a:xfrm>
            <a:off x="0" y="0"/>
            <a:ext cx="9144000" cy="6857999"/>
          </a:xfrm>
          <a:prstGeom prst="rect">
            <a:avLst/>
          </a:prstGeom>
        </p:spPr>
      </p:pic>
      <p:sp>
        <p:nvSpPr>
          <p:cNvPr id="3" name="2 Rectángulo"/>
          <p:cNvSpPr/>
          <p:nvPr/>
        </p:nvSpPr>
        <p:spPr>
          <a:xfrm>
            <a:off x="1857356" y="2786058"/>
            <a:ext cx="2994987" cy="369332"/>
          </a:xfrm>
          <a:prstGeom prst="rect">
            <a:avLst/>
          </a:prstGeom>
        </p:spPr>
        <p:txBody>
          <a:bodyPr wrap="none">
            <a:spAutoFit/>
          </a:bodyPr>
          <a:lstStyle/>
          <a:p>
            <a:r>
              <a:rPr lang="es-UY" dirty="0" smtClean="0"/>
              <a:t>El Agios </a:t>
            </a:r>
            <a:r>
              <a:rPr lang="es-UY" dirty="0" err="1" smtClean="0"/>
              <a:t>Nikolaos</a:t>
            </a:r>
            <a:r>
              <a:rPr lang="es-UY" dirty="0" smtClean="0"/>
              <a:t> </a:t>
            </a:r>
            <a:r>
              <a:rPr lang="es-UY" dirty="0" err="1" smtClean="0"/>
              <a:t>Anapaphsas</a:t>
            </a:r>
            <a:r>
              <a:rPr lang="es-UY" dirty="0" smtClean="0"/>
              <a:t> </a:t>
            </a:r>
            <a:endParaRPr lang="es-UY" dirty="0"/>
          </a:p>
        </p:txBody>
      </p:sp>
      <p:cxnSp>
        <p:nvCxnSpPr>
          <p:cNvPr id="7" name="6 Conector recto de flecha"/>
          <p:cNvCxnSpPr/>
          <p:nvPr/>
        </p:nvCxnSpPr>
        <p:spPr>
          <a:xfrm rot="16200000" flipH="1">
            <a:off x="3428992" y="3429000"/>
            <a:ext cx="785818" cy="500066"/>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5" name="4 Rectángulo"/>
          <p:cNvSpPr/>
          <p:nvPr/>
        </p:nvSpPr>
        <p:spPr>
          <a:xfrm>
            <a:off x="5214942" y="2500306"/>
            <a:ext cx="1204240" cy="369332"/>
          </a:xfrm>
          <a:prstGeom prst="rect">
            <a:avLst/>
          </a:prstGeom>
        </p:spPr>
        <p:txBody>
          <a:bodyPr wrap="none">
            <a:spAutoFit/>
          </a:bodyPr>
          <a:lstStyle/>
          <a:p>
            <a:r>
              <a:rPr lang="es-UY" dirty="0" err="1" smtClean="0"/>
              <a:t>Roussanou</a:t>
            </a:r>
            <a:endParaRPr lang="es-UY" dirty="0"/>
          </a:p>
        </p:txBody>
      </p:sp>
      <p:cxnSp>
        <p:nvCxnSpPr>
          <p:cNvPr id="6" name="5 Conector recto de flecha"/>
          <p:cNvCxnSpPr>
            <a:stCxn id="5" idx="2"/>
          </p:cNvCxnSpPr>
          <p:nvPr/>
        </p:nvCxnSpPr>
        <p:spPr>
          <a:xfrm rot="5400000">
            <a:off x="5022007" y="3634077"/>
            <a:ext cx="1559494" cy="30616"/>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2000"/>
                                        <p:tgtEl>
                                          <p:spTgt spid="3"/>
                                        </p:tgtEl>
                                      </p:cBhvr>
                                    </p:animEffect>
                                  </p:childTnLst>
                                </p:cTn>
                              </p:par>
                              <p:par>
                                <p:cTn id="11" presetID="10"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2000"/>
                                        <p:tgtEl>
                                          <p:spTgt spid="7"/>
                                        </p:tgtEl>
                                      </p:cBhvr>
                                    </p:animEffect>
                                  </p:childTnLst>
                                </p:cTn>
                              </p:par>
                              <p:par>
                                <p:cTn id="14" presetID="10"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09.jpg"/>
          <p:cNvPicPr>
            <a:picLocks noChangeAspect="1"/>
          </p:cNvPicPr>
          <p:nvPr/>
        </p:nvPicPr>
        <p:blipFill>
          <a:blip r:embed="rId2" cstate="print"/>
          <a:stretch>
            <a:fillRect/>
          </a:stretch>
        </p:blipFill>
        <p:spPr>
          <a:xfrm>
            <a:off x="0" y="0"/>
            <a:ext cx="9144000" cy="6858000"/>
          </a:xfrm>
          <a:prstGeom prst="rect">
            <a:avLst/>
          </a:prstGeom>
        </p:spPr>
      </p:pic>
      <p:sp>
        <p:nvSpPr>
          <p:cNvPr id="4" name="3 Rectángulo"/>
          <p:cNvSpPr/>
          <p:nvPr/>
        </p:nvSpPr>
        <p:spPr>
          <a:xfrm>
            <a:off x="0" y="0"/>
            <a:ext cx="9144000" cy="1077218"/>
          </a:xfrm>
          <a:prstGeom prst="rect">
            <a:avLst/>
          </a:prstGeom>
        </p:spPr>
        <p:txBody>
          <a:bodyPr wrap="square">
            <a:spAutoFit/>
          </a:bodyPr>
          <a:lstStyle/>
          <a:p>
            <a:r>
              <a:rPr lang="es-UY" sz="1600" dirty="0" smtClean="0"/>
              <a:t>A continuación, el monasterio de </a:t>
            </a:r>
            <a:r>
              <a:rPr lang="es-UY" sz="1600" dirty="0" err="1" smtClean="0"/>
              <a:t>Roussanou</a:t>
            </a:r>
            <a:r>
              <a:rPr lang="es-UY" sz="1600" dirty="0" smtClean="0"/>
              <a:t> o de Santa Bárbara, que desafía con osadía al abismo con una construcción imposible, coronando la cúspide esbelta de una roca en el centro del territorio. Como el de </a:t>
            </a:r>
            <a:r>
              <a:rPr lang="es-UY" sz="1600" dirty="0" err="1" smtClean="0"/>
              <a:t>Varlaam</a:t>
            </a:r>
            <a:r>
              <a:rPr lang="es-UY" sz="1600" dirty="0" smtClean="0"/>
              <a:t> y el Agios </a:t>
            </a:r>
            <a:r>
              <a:rPr lang="es-UY" sz="1600" dirty="0" err="1" smtClean="0"/>
              <a:t>Nikolaos</a:t>
            </a:r>
            <a:r>
              <a:rPr lang="es-UY" sz="1600" dirty="0" smtClean="0"/>
              <a:t> </a:t>
            </a:r>
            <a:r>
              <a:rPr lang="es-UY" sz="1600" dirty="0" err="1" smtClean="0"/>
              <a:t>Anapaphsas</a:t>
            </a:r>
            <a:r>
              <a:rPr lang="es-UY" sz="1600" dirty="0" smtClean="0"/>
              <a:t> , </a:t>
            </a:r>
            <a:r>
              <a:rPr lang="es-UY" sz="1600" dirty="0" err="1" smtClean="0"/>
              <a:t>Roussanou</a:t>
            </a:r>
            <a:r>
              <a:rPr lang="es-UY" sz="1600" dirty="0" smtClean="0"/>
              <a:t> fue reedificado sobre las ruinas de un monasterio primigenio , en este caso por los hermanos monjes venerables Josafat y Máximo en el 1288 d. C.</a:t>
            </a:r>
            <a:endParaRPr lang="es-UY" sz="1600" dirty="0"/>
          </a:p>
        </p:txBody>
      </p:sp>
    </p:spTree>
  </p:cSld>
  <p:clrMapOvr>
    <a:masterClrMapping/>
  </p:clrMapOvr>
  <p:transition spd="slow">
    <p:wipe dir="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er-Russanu.jpg"/>
          <p:cNvPicPr>
            <a:picLocks noChangeAspect="1"/>
          </p:cNvPicPr>
          <p:nvPr/>
        </p:nvPicPr>
        <p:blipFill>
          <a:blip r:embed="rId2" cstate="print"/>
          <a:stretch>
            <a:fillRect/>
          </a:stretch>
        </p:blipFill>
        <p:spPr>
          <a:xfrm>
            <a:off x="0" y="0"/>
            <a:ext cx="9144000" cy="6858000"/>
          </a:xfrm>
          <a:prstGeom prst="rect">
            <a:avLst/>
          </a:prstGeom>
        </p:spPr>
      </p:pic>
      <p:pic>
        <p:nvPicPr>
          <p:cNvPr id="4" name="3 Imagen" descr="26884768ter-Russanu.jpg"/>
          <p:cNvPicPr>
            <a:picLocks noChangeAspect="1"/>
          </p:cNvPicPr>
          <p:nvPr/>
        </p:nvPicPr>
        <p:blipFill>
          <a:blip r:embed="rId3" cstate="print"/>
          <a:stretch>
            <a:fillRect/>
          </a:stretch>
        </p:blipFill>
        <p:spPr>
          <a:xfrm>
            <a:off x="0" y="0"/>
            <a:ext cx="9144000" cy="6858000"/>
          </a:xfrm>
          <a:prstGeom prst="rect">
            <a:avLst/>
          </a:prstGeom>
        </p:spPr>
      </p:pic>
      <p:pic>
        <p:nvPicPr>
          <p:cNvPr id="5" name="4 Imagen" descr="26884768ter-Russanu.jpg"/>
          <p:cNvPicPr>
            <a:picLocks noChangeAspect="1"/>
          </p:cNvPicPr>
          <p:nvPr/>
        </p:nvPicPr>
        <p:blipFill>
          <a:blip r:embed="rId3" cstate="print"/>
          <a:stretch>
            <a:fillRect/>
          </a:stretch>
        </p:blipFill>
        <p:spPr>
          <a:xfrm>
            <a:off x="0" y="0"/>
            <a:ext cx="9144000" cy="6858000"/>
          </a:xfrm>
          <a:prstGeom prst="rect">
            <a:avLst/>
          </a:prstGeom>
        </p:spPr>
      </p:pic>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3000"/>
                                        <p:tgtEl>
                                          <p:spTgt spid="4"/>
                                        </p:tgtEl>
                                      </p:cBhvr>
                                    </p:animEffect>
                                  </p:childTnLst>
                                </p:cTn>
                              </p:par>
                              <p:par>
                                <p:cTn id="8" presetID="4"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1090646.jpg"/>
          <p:cNvPicPr>
            <a:picLocks noChangeAspect="1"/>
          </p:cNvPicPr>
          <p:nvPr/>
        </p:nvPicPr>
        <p:blipFill>
          <a:blip r:embed="rId2" cstate="print"/>
          <a:stretch>
            <a:fillRect/>
          </a:stretch>
        </p:blipFill>
        <p:spPr>
          <a:xfrm>
            <a:off x="3076" y="0"/>
            <a:ext cx="9137847" cy="6858000"/>
          </a:xfrm>
          <a:prstGeom prst="rect">
            <a:avLst/>
          </a:prstGeom>
        </p:spPr>
      </p:pic>
      <p:pic>
        <p:nvPicPr>
          <p:cNvPr id="4" name="3 Imagen" descr="P1090630.jpg"/>
          <p:cNvPicPr>
            <a:picLocks noChangeAspect="1"/>
          </p:cNvPicPr>
          <p:nvPr/>
        </p:nvPicPr>
        <p:blipFill>
          <a:blip r:embed="rId3" cstate="print"/>
          <a:stretch>
            <a:fillRect/>
          </a:stretch>
        </p:blipFill>
        <p:spPr>
          <a:xfrm>
            <a:off x="3076" y="0"/>
            <a:ext cx="9137847" cy="6858000"/>
          </a:xfrm>
          <a:prstGeom prst="rect">
            <a:avLst/>
          </a:prstGeom>
        </p:spPr>
      </p:pic>
      <p:sp>
        <p:nvSpPr>
          <p:cNvPr id="5" name="4 CuadroTexto"/>
          <p:cNvSpPr txBox="1"/>
          <p:nvPr/>
        </p:nvSpPr>
        <p:spPr>
          <a:xfrm>
            <a:off x="857224" y="714356"/>
            <a:ext cx="2571768" cy="1200329"/>
          </a:xfrm>
          <a:prstGeom prst="rect">
            <a:avLst/>
          </a:prstGeom>
          <a:noFill/>
        </p:spPr>
        <p:txBody>
          <a:bodyPr wrap="square" rtlCol="0">
            <a:spAutoFit/>
          </a:bodyPr>
          <a:lstStyle/>
          <a:p>
            <a:pPr algn="ctr"/>
            <a:r>
              <a:rPr lang="es-ES" dirty="0" smtClean="0"/>
              <a:t>La antigua escalera de madera por donde subían los monjes al monasterio</a:t>
            </a:r>
            <a:endParaRPr lang="es-UY" dirty="0"/>
          </a:p>
        </p:txBody>
      </p:sp>
    </p:spTree>
  </p:cSld>
  <p:clrMapOvr>
    <a:masterClrMapping/>
  </p:clrMapOvr>
  <p:transition spd="slow">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1090627.jpg"/>
          <p:cNvPicPr>
            <a:picLocks noChangeAspect="1"/>
          </p:cNvPicPr>
          <p:nvPr/>
        </p:nvPicPr>
        <p:blipFill>
          <a:blip r:embed="rId2" cstate="print"/>
          <a:stretch>
            <a:fillRect/>
          </a:stretch>
        </p:blipFill>
        <p:spPr>
          <a:xfrm>
            <a:off x="3076" y="0"/>
            <a:ext cx="9137847" cy="6858000"/>
          </a:xfrm>
          <a:prstGeom prst="rect">
            <a:avLst/>
          </a:prstGeom>
        </p:spPr>
      </p:pic>
      <p:pic>
        <p:nvPicPr>
          <p:cNvPr id="3" name="2 Imagen" descr="P1090624.jpg"/>
          <p:cNvPicPr>
            <a:picLocks noChangeAspect="1"/>
          </p:cNvPicPr>
          <p:nvPr/>
        </p:nvPicPr>
        <p:blipFill>
          <a:blip r:embed="rId3" cstate="print"/>
          <a:stretch>
            <a:fillRect/>
          </a:stretch>
        </p:blipFill>
        <p:spPr>
          <a:xfrm>
            <a:off x="3076" y="0"/>
            <a:ext cx="9137847" cy="6858000"/>
          </a:xfrm>
          <a:prstGeom prst="rect">
            <a:avLst/>
          </a:prstGeom>
        </p:spPr>
      </p:pic>
      <p:pic>
        <p:nvPicPr>
          <p:cNvPr id="4" name="3 Imagen" descr="28042170.jpg"/>
          <p:cNvPicPr>
            <a:picLocks noChangeAspect="1"/>
          </p:cNvPicPr>
          <p:nvPr/>
        </p:nvPicPr>
        <p:blipFill>
          <a:blip r:embed="rId4" cstate="print"/>
          <a:stretch>
            <a:fillRect/>
          </a:stretch>
        </p:blipFill>
        <p:spPr>
          <a:xfrm>
            <a:off x="0" y="0"/>
            <a:ext cx="9144000" cy="6858000"/>
          </a:xfrm>
          <a:prstGeom prst="rect">
            <a:avLst/>
          </a:prstGeom>
        </p:spPr>
      </p:pic>
      <p:pic>
        <p:nvPicPr>
          <p:cNvPr id="5" name="4 Imagen" descr="Great-Meteoro,.jpg"/>
          <p:cNvPicPr>
            <a:picLocks noChangeAspect="1"/>
          </p:cNvPicPr>
          <p:nvPr/>
        </p:nvPicPr>
        <p:blipFill>
          <a:blip r:embed="rId5" cstate="print"/>
          <a:stretch>
            <a:fillRect/>
          </a:stretch>
        </p:blipFill>
        <p:spPr>
          <a:xfrm>
            <a:off x="0" y="0"/>
            <a:ext cx="9144000" cy="6858000"/>
          </a:xfrm>
          <a:prstGeom prst="rect">
            <a:avLst/>
          </a:prstGeom>
        </p:spPr>
      </p:pic>
      <p:sp>
        <p:nvSpPr>
          <p:cNvPr id="6" name="5 CuadroTexto"/>
          <p:cNvSpPr txBox="1"/>
          <p:nvPr/>
        </p:nvSpPr>
        <p:spPr>
          <a:xfrm>
            <a:off x="0" y="0"/>
            <a:ext cx="7715272" cy="646331"/>
          </a:xfrm>
          <a:prstGeom prst="rect">
            <a:avLst/>
          </a:prstGeom>
          <a:noFill/>
        </p:spPr>
        <p:txBody>
          <a:bodyPr wrap="square" rtlCol="0">
            <a:spAutoFit/>
          </a:bodyPr>
          <a:lstStyle/>
          <a:p>
            <a:r>
              <a:rPr lang="es-ES" dirty="0" smtClean="0">
                <a:solidFill>
                  <a:schemeClr val="bg1"/>
                </a:solidFill>
              </a:rPr>
              <a:t>En este fresco están representados los martirios que sufrieron los cristianos…..es increíble y asusta la capacidad del ser humano para causar tormentos al prójimo</a:t>
            </a:r>
            <a:endParaRPr lang="es-UY" dirty="0">
              <a:solidFill>
                <a:schemeClr val="bg1"/>
              </a:solidFill>
            </a:endParaRPr>
          </a:p>
        </p:txBody>
      </p:sp>
    </p:spTree>
  </p:cSld>
  <p:clrMapOvr>
    <a:masterClrMapping/>
  </p:clrMapOvr>
  <p:transition spd="slow">
    <p:cover dir="l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iterate type="lt">
                                    <p:tmPct val="5000"/>
                                  </p:iterate>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fltVal val="0"/>
                                          </p:val>
                                        </p:tav>
                                        <p:tav tm="100000">
                                          <p:val>
                                            <p:strVal val="#ppt_h"/>
                                          </p:val>
                                        </p:tav>
                                      </p:tavLst>
                                    </p:anim>
                                    <p:anim calcmode="lin" valueType="num">
                                      <p:cBhvr>
                                        <p:cTn id="9" dur="3000" fill="hold"/>
                                        <p:tgtEl>
                                          <p:spTgt spid="3"/>
                                        </p:tgtEl>
                                        <p:attrNameLst>
                                          <p:attrName>style.rotation</p:attrName>
                                        </p:attrNameLst>
                                      </p:cBhvr>
                                      <p:tavLst>
                                        <p:tav tm="0">
                                          <p:val>
                                            <p:fltVal val="90"/>
                                          </p:val>
                                        </p:tav>
                                        <p:tav tm="100000">
                                          <p:val>
                                            <p:fltVal val="0"/>
                                          </p:val>
                                        </p:tav>
                                      </p:tavLst>
                                    </p:anim>
                                    <p:animEffect transition="in" filter="fade">
                                      <p:cBhvr>
                                        <p:cTn id="10" dur="3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3" presetClass="exit" presetSubtype="20" fill="hold" nodeType="clickEffect">
                                  <p:stCondLst>
                                    <p:cond delay="0"/>
                                  </p:stCondLst>
                                  <p:iterate type="lt">
                                    <p:tmPct val="0"/>
                                  </p:iterate>
                                  <p:childTnLst>
                                    <p:anim calcmode="lin" valueType="num">
                                      <p:cBhvr>
                                        <p:cTn id="14" dur="3000"/>
                                        <p:tgtEl>
                                          <p:spTgt spid="3"/>
                                        </p:tgtEl>
                                        <p:attrNameLst>
                                          <p:attrName>ppt_w</p:attrName>
                                        </p:attrNameLst>
                                      </p:cBhvr>
                                      <p:tavLst>
                                        <p:tav tm="0">
                                          <p:val>
                                            <p:strVal val="ppt_w"/>
                                          </p:val>
                                        </p:tav>
                                        <p:tav tm="100000">
                                          <p:val>
                                            <p:strVal val="(6*min(max(ppt_w*ppt_h,.3),1)-7.4)/-.7*ppt_w"/>
                                          </p:val>
                                        </p:tav>
                                      </p:tavLst>
                                    </p:anim>
                                    <p:anim calcmode="lin" valueType="num">
                                      <p:cBhvr>
                                        <p:cTn id="15" dur="3000"/>
                                        <p:tgtEl>
                                          <p:spTgt spid="3"/>
                                        </p:tgtEl>
                                        <p:attrNameLst>
                                          <p:attrName>ppt_h</p:attrName>
                                        </p:attrNameLst>
                                      </p:cBhvr>
                                      <p:tavLst>
                                        <p:tav tm="0">
                                          <p:val>
                                            <p:strVal val="ppt_h"/>
                                          </p:val>
                                        </p:tav>
                                        <p:tav tm="100000">
                                          <p:val>
                                            <p:strVal val="(6*min(max(ppt_w*ppt_h,.3),1)-7.4)/-.7*ppt_h"/>
                                          </p:val>
                                        </p:tav>
                                      </p:tavLst>
                                    </p:anim>
                                    <p:anim calcmode="lin" valueType="num">
                                      <p:cBhvr>
                                        <p:cTn id="16" dur="3000"/>
                                        <p:tgtEl>
                                          <p:spTgt spid="3"/>
                                        </p:tgtEl>
                                        <p:attrNameLst>
                                          <p:attrName>ppt_y</p:attrName>
                                        </p:attrNameLst>
                                      </p:cBhvr>
                                      <p:tavLst>
                                        <p:tav tm="0">
                                          <p:val>
                                            <p:strVal val="ppt_y"/>
                                          </p:val>
                                        </p:tav>
                                        <p:tav tm="100000">
                                          <p:val>
                                            <p:strVal val="1+(6*min(max(ppt_w*ppt_h,.3),1)-7.4)/-.7*ppt_h/2"/>
                                          </p:val>
                                        </p:tav>
                                      </p:tavLst>
                                    </p:anim>
                                    <p:set>
                                      <p:cBhvr>
                                        <p:cTn id="17" dur="1" fill="hold">
                                          <p:stCondLst>
                                            <p:cond delay="2999"/>
                                          </p:stCondLst>
                                        </p:cTn>
                                        <p:tgtEl>
                                          <p:spTgt spid="3"/>
                                        </p:tgtEl>
                                        <p:attrNameLst>
                                          <p:attrName>style.visibility</p:attrName>
                                        </p:attrNameLst>
                                      </p:cBhvr>
                                      <p:to>
                                        <p:strVal val="hidden"/>
                                      </p:to>
                                    </p:set>
                                  </p:childTnLst>
                                </p:cTn>
                              </p:par>
                              <p:par>
                                <p:cTn id="18" presetID="22" presetClass="entr" presetSubtype="1"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up)">
                                      <p:cBhvr>
                                        <p:cTn id="20" dur="30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2000"/>
                                        <p:tgtEl>
                                          <p:spTgt spid="6"/>
                                        </p:tgtEl>
                                      </p:cBhvr>
                                    </p:animEffect>
                                  </p:childTnLst>
                                </p:cTn>
                              </p:par>
                              <p:par>
                                <p:cTn id="26" presetID="10" presetClass="entr" presetSubtype="0"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25092292.jpg"/>
          <p:cNvPicPr>
            <a:picLocks noChangeAspect="1"/>
          </p:cNvPicPr>
          <p:nvPr/>
        </p:nvPicPr>
        <p:blipFill>
          <a:blip r:embed="rId2" cstate="print"/>
          <a:stretch>
            <a:fillRect/>
          </a:stretch>
        </p:blipFill>
        <p:spPr>
          <a:xfrm>
            <a:off x="0" y="0"/>
            <a:ext cx="9144000" cy="6858000"/>
          </a:xfrm>
          <a:prstGeom prst="rect">
            <a:avLst/>
          </a:prstGeom>
        </p:spPr>
      </p:pic>
      <p:sp>
        <p:nvSpPr>
          <p:cNvPr id="4" name="3 Rectángulo"/>
          <p:cNvSpPr/>
          <p:nvPr/>
        </p:nvSpPr>
        <p:spPr>
          <a:xfrm>
            <a:off x="571472" y="928670"/>
            <a:ext cx="7929618" cy="4801314"/>
          </a:xfrm>
          <a:prstGeom prst="rect">
            <a:avLst/>
          </a:prstGeom>
          <a:solidFill>
            <a:schemeClr val="tx1">
              <a:alpha val="44000"/>
            </a:schemeClr>
          </a:solidFill>
          <a:ln>
            <a:solidFill>
              <a:schemeClr val="accent6">
                <a:lumMod val="60000"/>
                <a:lumOff val="40000"/>
              </a:schemeClr>
            </a:solidFill>
          </a:ln>
        </p:spPr>
        <p:txBody>
          <a:bodyPr wrap="square">
            <a:spAutoFit/>
          </a:bodyPr>
          <a:lstStyle/>
          <a:p>
            <a:endParaRPr lang="es-UY" dirty="0" smtClean="0"/>
          </a:p>
          <a:p>
            <a:endParaRPr lang="es-UY" dirty="0" smtClean="0"/>
          </a:p>
          <a:p>
            <a:endParaRPr lang="es-UY" dirty="0" smtClean="0"/>
          </a:p>
          <a:p>
            <a:endParaRPr lang="es-UY" dirty="0" smtClean="0"/>
          </a:p>
          <a:p>
            <a:endParaRPr lang="es-UY" dirty="0" smtClean="0"/>
          </a:p>
          <a:p>
            <a:r>
              <a:rPr lang="es-UY" dirty="0" smtClean="0">
                <a:solidFill>
                  <a:schemeClr val="accent6">
                    <a:lumMod val="40000"/>
                    <a:lumOff val="60000"/>
                  </a:schemeClr>
                </a:solidFill>
              </a:rPr>
              <a:t>Prosiguiendo nuestro recorrido nos acercamos al monasterio de </a:t>
            </a:r>
            <a:r>
              <a:rPr lang="es-UY" dirty="0" err="1" smtClean="0">
                <a:solidFill>
                  <a:schemeClr val="accent6">
                    <a:lumMod val="40000"/>
                    <a:lumOff val="60000"/>
                  </a:schemeClr>
                </a:solidFill>
              </a:rPr>
              <a:t>Agia</a:t>
            </a:r>
            <a:r>
              <a:rPr lang="es-UY" dirty="0" smtClean="0">
                <a:solidFill>
                  <a:schemeClr val="accent6">
                    <a:lumMod val="40000"/>
                    <a:lumOff val="60000"/>
                  </a:schemeClr>
                </a:solidFill>
              </a:rPr>
              <a:t> Triada o de la Santa Trinidad. Existen diversas hipótesis acerca de la antigüedad de la construcción , sin embargo, la tradición sostiene que se necesitaron 70 años para acarrear los materiales de construcción hasta el tope del peñón e iniciar así las obras. Sea como fuere, lo formidable del enclave donde está levantado </a:t>
            </a:r>
            <a:r>
              <a:rPr lang="es-UY" dirty="0" err="1" smtClean="0">
                <a:solidFill>
                  <a:schemeClr val="accent6">
                    <a:lumMod val="40000"/>
                    <a:lumOff val="60000"/>
                  </a:schemeClr>
                </a:solidFill>
              </a:rPr>
              <a:t>Agia</a:t>
            </a:r>
            <a:r>
              <a:rPr lang="es-UY" dirty="0" smtClean="0">
                <a:solidFill>
                  <a:schemeClr val="accent6">
                    <a:lumMod val="40000"/>
                    <a:lumOff val="60000"/>
                  </a:schemeClr>
                </a:solidFill>
              </a:rPr>
              <a:t> Triada nos sobrecoge. Como si de un fenómeno celeste se tratara, parece querer arrancarse de la tierra para alcanzar, majestuoso, el cielo. Es el triunfo de la ilusión óptica que confunde lo real con lo irreal</a:t>
            </a:r>
          </a:p>
          <a:p>
            <a:endParaRPr lang="es-ES" dirty="0" smtClean="0"/>
          </a:p>
          <a:p>
            <a:endParaRPr lang="es-ES" dirty="0" smtClean="0"/>
          </a:p>
          <a:p>
            <a:endParaRPr lang="es-ES" dirty="0" smtClean="0"/>
          </a:p>
          <a:p>
            <a:endParaRPr lang="es-UY" dirty="0"/>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0167826.jpg"/>
          <p:cNvPicPr>
            <a:picLocks noChangeAspect="1"/>
          </p:cNvPicPr>
          <p:nvPr/>
        </p:nvPicPr>
        <p:blipFill>
          <a:blip r:embed="rId2" cstate="print"/>
          <a:stretch>
            <a:fillRect/>
          </a:stretch>
        </p:blipFill>
        <p:spPr>
          <a:xfrm>
            <a:off x="0" y="0"/>
            <a:ext cx="9144000" cy="6858000"/>
          </a:xfrm>
          <a:prstGeom prst="rect">
            <a:avLst/>
          </a:prstGeom>
        </p:spPr>
      </p:pic>
      <p:pic>
        <p:nvPicPr>
          <p:cNvPr id="3" name="2 Imagen" descr="Monastery-in-Meteora-Greece.jpg"/>
          <p:cNvPicPr>
            <a:picLocks noChangeAspect="1"/>
          </p:cNvPicPr>
          <p:nvPr/>
        </p:nvPicPr>
        <p:blipFill>
          <a:blip r:embed="rId3" cstate="print"/>
          <a:stretch>
            <a:fillRect/>
          </a:stretch>
        </p:blipFill>
        <p:spPr>
          <a:xfrm>
            <a:off x="0" y="0"/>
            <a:ext cx="9144000" cy="6858000"/>
          </a:xfrm>
          <a:prstGeom prst="rect">
            <a:avLst/>
          </a:prstGeom>
        </p:spPr>
      </p:pic>
      <p:pic>
        <p:nvPicPr>
          <p:cNvPr id="4" name="3 Imagen" descr="4208538266_9cf309671e_b.jpg"/>
          <p:cNvPicPr>
            <a:picLocks noChangeAspect="1"/>
          </p:cNvPicPr>
          <p:nvPr/>
        </p:nvPicPr>
        <p:blipFill>
          <a:blip r:embed="rId4" cstate="print"/>
          <a:stretch>
            <a:fillRect/>
          </a:stretch>
        </p:blipFill>
        <p:spPr>
          <a:xfrm>
            <a:off x="0" y="0"/>
            <a:ext cx="9144000" cy="6858000"/>
          </a:xfrm>
          <a:prstGeom prst="rect">
            <a:avLst/>
          </a:prstGeom>
        </p:spPr>
      </p:pic>
      <p:pic>
        <p:nvPicPr>
          <p:cNvPr id="5" name="4 Imagen" descr="4208538266_9cf309671e_b.jpg"/>
          <p:cNvPicPr>
            <a:picLocks noChangeAspect="1"/>
          </p:cNvPicPr>
          <p:nvPr/>
        </p:nvPicPr>
        <p:blipFill>
          <a:blip r:embed="rId4" cstate="print"/>
          <a:stretch>
            <a:fillRect/>
          </a:stretch>
        </p:blipFill>
        <p:spPr>
          <a:xfrm>
            <a:off x="0" y="0"/>
            <a:ext cx="9144000" cy="6858000"/>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amond(in)">
                                      <p:cBhvr>
                                        <p:cTn id="7" dur="3000"/>
                                        <p:tgtEl>
                                          <p:spTgt spid="3"/>
                                        </p:tgtEl>
                                      </p:cBhvr>
                                    </p:animEffect>
                                  </p:childTnLst>
                                </p:cTn>
                              </p:par>
                              <p:par>
                                <p:cTn id="8" presetID="17" presetClass="entr" presetSubtype="1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3" fill="hold"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3)">
                                      <p:cBhvr>
                                        <p:cTn id="16" dur="3000"/>
                                        <p:tgtEl>
                                          <p:spTgt spid="4"/>
                                        </p:tgtEl>
                                      </p:cBhvr>
                                    </p:animEffect>
                                  </p:childTnLst>
                                </p:cTn>
                              </p:par>
                              <p:par>
                                <p:cTn id="17" presetID="4" presetClass="entr" presetSubtype="32"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ox(out)">
                                      <p:cBhvr>
                                        <p:cTn id="19"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693271410_ab56a609a8_h.jpg"/>
          <p:cNvPicPr>
            <a:picLocks noChangeAspect="1"/>
          </p:cNvPicPr>
          <p:nvPr/>
        </p:nvPicPr>
        <p:blipFill>
          <a:blip r:embed="rId2" cstate="print"/>
          <a:stretch>
            <a:fillRect/>
          </a:stretch>
        </p:blipFill>
        <p:spPr>
          <a:xfrm>
            <a:off x="0" y="0"/>
            <a:ext cx="9144000" cy="6858000"/>
          </a:xfrm>
          <a:prstGeom prst="rect">
            <a:avLst/>
          </a:prstGeom>
        </p:spPr>
      </p:pic>
      <p:pic>
        <p:nvPicPr>
          <p:cNvPr id="3" name="2 Imagen" descr="5104661137_bde45dce89_b.jpg"/>
          <p:cNvPicPr>
            <a:picLocks noChangeAspect="1"/>
          </p:cNvPicPr>
          <p:nvPr/>
        </p:nvPicPr>
        <p:blipFill>
          <a:blip r:embed="rId3" cstate="print"/>
          <a:stretch>
            <a:fillRect/>
          </a:stretch>
        </p:blipFill>
        <p:spPr>
          <a:xfrm>
            <a:off x="0" y="0"/>
            <a:ext cx="9144000" cy="6858000"/>
          </a:xfrm>
          <a:prstGeom prst="rect">
            <a:avLst/>
          </a:prstGeom>
        </p:spPr>
      </p:pic>
      <p:pic>
        <p:nvPicPr>
          <p:cNvPr id="4" name="3 Imagen" descr="Imagen8.jpg"/>
          <p:cNvPicPr>
            <a:picLocks noChangeAspect="1"/>
          </p:cNvPicPr>
          <p:nvPr/>
        </p:nvPicPr>
        <p:blipFill>
          <a:blip r:embed="rId4" cstate="print"/>
          <a:stretch>
            <a:fillRect/>
          </a:stretch>
        </p:blipFill>
        <p:spPr>
          <a:xfrm>
            <a:off x="0" y="0"/>
            <a:ext cx="9144000" cy="6857999"/>
          </a:xfrm>
          <a:prstGeom prst="rect">
            <a:avLst/>
          </a:prstGeom>
        </p:spPr>
      </p:pic>
    </p:spTree>
  </p:cSld>
  <p:clrMapOvr>
    <a:masterClrMapping/>
  </p:clrMapOvr>
  <p:transition spd="slow">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3000"/>
                                        <p:tgtEl>
                                          <p:spTgt spid="3"/>
                                        </p:tgtEl>
                                      </p:cBhvr>
                                    </p:animEffect>
                                  </p:childTnLst>
                                </p:cTn>
                              </p:par>
                              <p:par>
                                <p:cTn id="8" presetID="15"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3" dur="3000" fill="hold"/>
                                        <p:tgtEl>
                                          <p:spTgt spid="3"/>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4" fill="hold">
                      <p:stCondLst>
                        <p:cond delay="indefinite"/>
                      </p:stCondLst>
                      <p:childTnLst>
                        <p:par>
                          <p:cTn id="15" fill="hold">
                            <p:stCondLst>
                              <p:cond delay="0"/>
                            </p:stCondLst>
                            <p:childTnLst>
                              <p:par>
                                <p:cTn id="16" presetID="18" presetClass="entr" presetSubtype="12" fill="hold"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strips(downLeft)">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Imagen7.jpg"/>
          <p:cNvPicPr>
            <a:picLocks noChangeAspect="1"/>
          </p:cNvPicPr>
          <p:nvPr/>
        </p:nvPicPr>
        <p:blipFill>
          <a:blip r:embed="rId2" cstate="print"/>
          <a:stretch>
            <a:fillRect/>
          </a:stretch>
        </p:blipFill>
        <p:spPr>
          <a:xfrm>
            <a:off x="0" y="357166"/>
            <a:ext cx="9144000" cy="6500834"/>
          </a:xfrm>
          <a:prstGeom prst="rect">
            <a:avLst/>
          </a:prstGeom>
        </p:spPr>
      </p:pic>
      <p:pic>
        <p:nvPicPr>
          <p:cNvPr id="4" name="3 Imagen" descr="4055351863_27516ddfe9_o.jpg"/>
          <p:cNvPicPr>
            <a:picLocks noChangeAspect="1"/>
          </p:cNvPicPr>
          <p:nvPr/>
        </p:nvPicPr>
        <p:blipFill>
          <a:blip r:embed="rId3" cstate="print"/>
          <a:stretch>
            <a:fillRect/>
          </a:stretch>
        </p:blipFill>
        <p:spPr>
          <a:xfrm>
            <a:off x="0" y="0"/>
            <a:ext cx="9144000" cy="6858000"/>
          </a:xfrm>
          <a:prstGeom prst="rect">
            <a:avLst/>
          </a:prstGeom>
        </p:spPr>
      </p:pic>
      <p:pic>
        <p:nvPicPr>
          <p:cNvPr id="5" name="4 Imagen" descr="Agias_Triados_frescos_2.jpg"/>
          <p:cNvPicPr>
            <a:picLocks noChangeAspect="1"/>
          </p:cNvPicPr>
          <p:nvPr/>
        </p:nvPicPr>
        <p:blipFill>
          <a:blip r:embed="rId4" cstate="print"/>
          <a:stretch>
            <a:fillRect/>
          </a:stretch>
        </p:blipFill>
        <p:spPr>
          <a:xfrm>
            <a:off x="0" y="0"/>
            <a:ext cx="9144000" cy="6858000"/>
          </a:xfrm>
          <a:prstGeom prst="rect">
            <a:avLst/>
          </a:prstGeom>
        </p:spPr>
      </p:pic>
      <p:pic>
        <p:nvPicPr>
          <p:cNvPr id="6" name="5 Imagen" descr="Agias_Triados_dome.jpg"/>
          <p:cNvPicPr>
            <a:picLocks noChangeAspect="1"/>
          </p:cNvPicPr>
          <p:nvPr/>
        </p:nvPicPr>
        <p:blipFill>
          <a:blip r:embed="rId5" cstate="print"/>
          <a:stretch>
            <a:fillRect/>
          </a:stretch>
        </p:blipFill>
        <p:spPr>
          <a:xfrm>
            <a:off x="0" y="0"/>
            <a:ext cx="9144000" cy="6858000"/>
          </a:xfrm>
          <a:prstGeom prst="rect">
            <a:avLst/>
          </a:prstGeom>
        </p:spPr>
      </p:pic>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3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2000" fill="hold"/>
                                        <p:tgtEl>
                                          <p:spTgt spid="5"/>
                                        </p:tgtEl>
                                        <p:attrNameLst>
                                          <p:attrName>ppt_w</p:attrName>
                                        </p:attrNameLst>
                                      </p:cBhvr>
                                      <p:tavLst>
                                        <p:tav tm="0">
                                          <p:val>
                                            <p:strVal val="#ppt_w*0.70"/>
                                          </p:val>
                                        </p:tav>
                                        <p:tav tm="100000">
                                          <p:val>
                                            <p:strVal val="#ppt_w"/>
                                          </p:val>
                                        </p:tav>
                                      </p:tavLst>
                                    </p:anim>
                                    <p:anim calcmode="lin" valueType="num">
                                      <p:cBhvr>
                                        <p:cTn id="13" dur="2000" fill="hold"/>
                                        <p:tgtEl>
                                          <p:spTgt spid="5"/>
                                        </p:tgtEl>
                                        <p:attrNameLst>
                                          <p:attrName>ppt_h</p:attrName>
                                        </p:attrNameLst>
                                      </p:cBhvr>
                                      <p:tavLst>
                                        <p:tav tm="0">
                                          <p:val>
                                            <p:strVal val="#ppt_h"/>
                                          </p:val>
                                        </p:tav>
                                        <p:tav tm="100000">
                                          <p:val>
                                            <p:strVal val="#ppt_h"/>
                                          </p:val>
                                        </p:tav>
                                      </p:tavLst>
                                    </p:anim>
                                    <p:animEffect transition="in" filter="fade">
                                      <p:cBhvr>
                                        <p:cTn id="14" dur="2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circle(in)">
                                      <p:cBhvr>
                                        <p:cTn id="19"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u.jpg"/>
          <p:cNvPicPr>
            <a:picLocks noChangeAspect="1"/>
          </p:cNvPicPr>
          <p:nvPr/>
        </p:nvPicPr>
        <p:blipFill>
          <a:blip r:embed="rId2" cstate="print"/>
          <a:stretch>
            <a:fillRect/>
          </a:stretch>
        </p:blipFill>
        <p:spPr>
          <a:xfrm>
            <a:off x="-1" y="0"/>
            <a:ext cx="10691813" cy="6858000"/>
          </a:xfrm>
          <a:prstGeom prst="rect">
            <a:avLst/>
          </a:prstGeom>
        </p:spPr>
      </p:pic>
      <p:sp>
        <p:nvSpPr>
          <p:cNvPr id="3" name="2 Rectángulo"/>
          <p:cNvSpPr/>
          <p:nvPr/>
        </p:nvSpPr>
        <p:spPr>
          <a:xfrm>
            <a:off x="500034" y="1028343"/>
            <a:ext cx="8286808" cy="3693319"/>
          </a:xfrm>
          <a:prstGeom prst="rect">
            <a:avLst/>
          </a:prstGeom>
          <a:solidFill>
            <a:schemeClr val="tx1">
              <a:alpha val="49000"/>
            </a:schemeClr>
          </a:solidFill>
          <a:ln>
            <a:solidFill>
              <a:schemeClr val="accent6">
                <a:lumMod val="20000"/>
                <a:lumOff val="80000"/>
              </a:schemeClr>
            </a:solidFill>
          </a:ln>
        </p:spPr>
        <p:txBody>
          <a:bodyPr wrap="square">
            <a:spAutoFit/>
          </a:bodyPr>
          <a:lstStyle/>
          <a:p>
            <a:endParaRPr lang="es-UY" dirty="0" smtClean="0"/>
          </a:p>
          <a:p>
            <a:endParaRPr lang="es-UY" dirty="0" smtClean="0"/>
          </a:p>
          <a:p>
            <a:r>
              <a:rPr lang="es-UY" dirty="0" smtClean="0">
                <a:solidFill>
                  <a:schemeClr val="accent6">
                    <a:lumMod val="20000"/>
                    <a:lumOff val="80000"/>
                  </a:schemeClr>
                </a:solidFill>
              </a:rPr>
              <a:t>Y </a:t>
            </a:r>
            <a:r>
              <a:rPr lang="es-UY" dirty="0" smtClean="0">
                <a:solidFill>
                  <a:schemeClr val="accent6">
                    <a:lumMod val="20000"/>
                    <a:lumOff val="80000"/>
                  </a:schemeClr>
                </a:solidFill>
              </a:rPr>
              <a:t>por fin, el último de los monasterios habitados es el de Agios </a:t>
            </a:r>
            <a:r>
              <a:rPr lang="es-UY" dirty="0" err="1" smtClean="0">
                <a:solidFill>
                  <a:schemeClr val="accent6">
                    <a:lumMod val="20000"/>
                    <a:lumOff val="80000"/>
                  </a:schemeClr>
                </a:solidFill>
              </a:rPr>
              <a:t>Stefanos</a:t>
            </a:r>
            <a:r>
              <a:rPr lang="es-UY" dirty="0" smtClean="0">
                <a:solidFill>
                  <a:schemeClr val="accent6">
                    <a:lumMod val="20000"/>
                    <a:lumOff val="80000"/>
                  </a:schemeClr>
                </a:solidFill>
              </a:rPr>
              <a:t>, o San Esteban. Un puente estable de 8 metros de longitud conduce de forma cómoda y segura a la puerta del monasterio. Sobre el portón de entrada del edificio una leyenda certifica que la construcción de esta vieja fortaleza se remonta al año 1192. En el interior del monasterio, habitado por religiosas desde 1961, hallamos dos iglesias. </a:t>
            </a:r>
            <a:r>
              <a:rPr lang="es-UY" dirty="0" smtClean="0">
                <a:solidFill>
                  <a:schemeClr val="accent6">
                    <a:lumMod val="20000"/>
                    <a:lumOff val="80000"/>
                  </a:schemeClr>
                </a:solidFill>
              </a:rPr>
              <a:t>Una de ellas es la </a:t>
            </a:r>
            <a:r>
              <a:rPr lang="es-UY" dirty="0" smtClean="0">
                <a:solidFill>
                  <a:schemeClr val="accent6">
                    <a:lumMod val="20000"/>
                    <a:lumOff val="80000"/>
                  </a:schemeClr>
                </a:solidFill>
              </a:rPr>
              <a:t>primigenia capilla de San Esteban, consagrada al protomártir de la cristiandad, con frescos que datan del ano 1501, si bien algunos de ellos presentan daños como consecuencia del agravio cometido por algunos hombres durante la guerra civil que enfrentó a la sociedad griega entre los anos 1944 y 1949</a:t>
            </a:r>
            <a:r>
              <a:rPr lang="es-UY" dirty="0" smtClean="0">
                <a:solidFill>
                  <a:schemeClr val="accent6">
                    <a:lumMod val="20000"/>
                    <a:lumOff val="80000"/>
                  </a:schemeClr>
                </a:solidFill>
              </a:rPr>
              <a:t>.</a:t>
            </a:r>
          </a:p>
          <a:p>
            <a:endParaRPr lang="es-ES" dirty="0" smtClean="0">
              <a:solidFill>
                <a:schemeClr val="accent6">
                  <a:lumMod val="20000"/>
                  <a:lumOff val="80000"/>
                </a:schemeClr>
              </a:solidFill>
            </a:endParaRPr>
          </a:p>
          <a:p>
            <a:endParaRPr lang="es-UY" dirty="0"/>
          </a:p>
        </p:txBody>
      </p:sp>
    </p:spTree>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492802186_3eb6c39f0e_b.jpg"/>
          <p:cNvPicPr>
            <a:picLocks noChangeAspect="1"/>
          </p:cNvPicPr>
          <p:nvPr/>
        </p:nvPicPr>
        <p:blipFill>
          <a:blip r:embed="rId2" cstate="print"/>
          <a:stretch>
            <a:fillRect/>
          </a:stretch>
        </p:blipFill>
        <p:spPr>
          <a:xfrm>
            <a:off x="0" y="0"/>
            <a:ext cx="9144000" cy="6858000"/>
          </a:xfrm>
          <a:prstGeom prst="rect">
            <a:avLst/>
          </a:prstGeom>
        </p:spPr>
      </p:pic>
      <p:pic>
        <p:nvPicPr>
          <p:cNvPr id="3" name="2 Imagen" descr="Sin-título-1.jpg"/>
          <p:cNvPicPr>
            <a:picLocks noChangeAspect="1"/>
          </p:cNvPicPr>
          <p:nvPr/>
        </p:nvPicPr>
        <p:blipFill>
          <a:blip r:embed="rId3" cstate="print"/>
          <a:stretch>
            <a:fillRect/>
          </a:stretch>
        </p:blipFill>
        <p:spPr>
          <a:xfrm>
            <a:off x="0" y="0"/>
            <a:ext cx="9144000" cy="6858000"/>
          </a:xfrm>
          <a:prstGeom prst="rect">
            <a:avLst/>
          </a:prstGeom>
        </p:spPr>
      </p:pic>
      <p:pic>
        <p:nvPicPr>
          <p:cNvPr id="4" name="3 Imagen" descr="Sin-título-1.jpg"/>
          <p:cNvPicPr>
            <a:picLocks noChangeAspect="1"/>
          </p:cNvPicPr>
          <p:nvPr/>
        </p:nvPicPr>
        <p:blipFill>
          <a:blip r:embed="rId3" cstate="print"/>
          <a:stretch>
            <a:fillRect/>
          </a:stretch>
        </p:blipFill>
        <p:spPr>
          <a:xfrm>
            <a:off x="0" y="0"/>
            <a:ext cx="9144000" cy="6858000"/>
          </a:xfrm>
          <a:prstGeom prst="rect">
            <a:avLst/>
          </a:prstGeom>
        </p:spPr>
      </p:pic>
      <p:pic>
        <p:nvPicPr>
          <p:cNvPr id="5" name="4 Imagen" descr="P1090753.jpg"/>
          <p:cNvPicPr>
            <a:picLocks noChangeAspect="1"/>
          </p:cNvPicPr>
          <p:nvPr/>
        </p:nvPicPr>
        <p:blipFill>
          <a:blip r:embed="rId4" cstate="print"/>
          <a:stretch>
            <a:fillRect/>
          </a:stretch>
        </p:blipFill>
        <p:spPr>
          <a:xfrm>
            <a:off x="3076" y="0"/>
            <a:ext cx="9137847" cy="6858000"/>
          </a:xfrm>
          <a:prstGeom prst="rect">
            <a:avLst/>
          </a:prstGeom>
        </p:spPr>
      </p:pic>
      <p:pic>
        <p:nvPicPr>
          <p:cNvPr id="6" name="5 Imagen" descr="P1050511.jpg"/>
          <p:cNvPicPr>
            <a:picLocks noChangeAspect="1"/>
          </p:cNvPicPr>
          <p:nvPr/>
        </p:nvPicPr>
        <p:blipFill>
          <a:blip r:embed="rId5" cstate="print"/>
          <a:stretch>
            <a:fillRect/>
          </a:stretch>
        </p:blipFill>
        <p:spPr>
          <a:xfrm>
            <a:off x="3076" y="0"/>
            <a:ext cx="9137847" cy="6858000"/>
          </a:xfrm>
          <a:prstGeom prst="rect">
            <a:avLst/>
          </a:prstGeom>
        </p:spPr>
      </p:pic>
      <p:pic>
        <p:nvPicPr>
          <p:cNvPr id="7" name="6 Imagen" descr="22417538liger-Stephanos.jpg"/>
          <p:cNvPicPr>
            <a:picLocks noChangeAspect="1"/>
          </p:cNvPicPr>
          <p:nvPr/>
        </p:nvPicPr>
        <p:blipFill>
          <a:blip r:embed="rId6" cstate="print"/>
          <a:stretch>
            <a:fillRect/>
          </a:stretch>
        </p:blipFill>
        <p:spPr>
          <a:xfrm>
            <a:off x="0" y="0"/>
            <a:ext cx="9144000" cy="6858000"/>
          </a:xfrm>
          <a:prstGeom prst="rect">
            <a:avLst/>
          </a:prstGeom>
        </p:spPr>
      </p:pic>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4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Horizontal)">
                                      <p:cBhvr>
                                        <p:cTn id="7" dur="3000"/>
                                        <p:tgtEl>
                                          <p:spTgt spid="3"/>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3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8" presetClass="entr" presetSubtype="9"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strips(upLeft)">
                                      <p:cBhvr>
                                        <p:cTn id="15" dur="30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13" presetClass="entr" presetSubtype="32" fill="hold"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plus(out)">
                                      <p:cBhvr>
                                        <p:cTn id="20" dur="3000"/>
                                        <p:tgtEl>
                                          <p:spTgt spid="6"/>
                                        </p:tgtEl>
                                      </p:cBhvr>
                                    </p:animEffect>
                                  </p:childTnLst>
                                </p:cTn>
                              </p:par>
                            </p:childTnLst>
                          </p:cTn>
                        </p:par>
                      </p:childTnLst>
                    </p:cTn>
                  </p:par>
                  <p:par>
                    <p:cTn id="21" fill="hold">
                      <p:stCondLst>
                        <p:cond delay="indefinite"/>
                      </p:stCondLst>
                      <p:childTnLst>
                        <p:par>
                          <p:cTn id="22" fill="hold">
                            <p:stCondLst>
                              <p:cond delay="0"/>
                            </p:stCondLst>
                            <p:childTnLst>
                              <p:par>
                                <p:cTn id="23" presetID="30" presetClass="entr" presetSubtype="0"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400" decel="100000"/>
                                        <p:tgtEl>
                                          <p:spTgt spid="7"/>
                                        </p:tgtEl>
                                      </p:cBhvr>
                                    </p:animEffect>
                                    <p:anim calcmode="lin" valueType="num">
                                      <p:cBhvr>
                                        <p:cTn id="26" dur="2400" decel="100000" fill="hold"/>
                                        <p:tgtEl>
                                          <p:spTgt spid="7"/>
                                        </p:tgtEl>
                                        <p:attrNameLst>
                                          <p:attrName>style.rotation</p:attrName>
                                        </p:attrNameLst>
                                      </p:cBhvr>
                                      <p:tavLst>
                                        <p:tav tm="0">
                                          <p:val>
                                            <p:fltVal val="-90"/>
                                          </p:val>
                                        </p:tav>
                                        <p:tav tm="100000">
                                          <p:val>
                                            <p:fltVal val="0"/>
                                          </p:val>
                                        </p:tav>
                                      </p:tavLst>
                                    </p:anim>
                                    <p:anim calcmode="lin" valueType="num">
                                      <p:cBhvr>
                                        <p:cTn id="27" dur="2400" decel="100000" fill="hold"/>
                                        <p:tgtEl>
                                          <p:spTgt spid="7"/>
                                        </p:tgtEl>
                                        <p:attrNameLst>
                                          <p:attrName>ppt_x</p:attrName>
                                        </p:attrNameLst>
                                      </p:cBhvr>
                                      <p:tavLst>
                                        <p:tav tm="0">
                                          <p:val>
                                            <p:strVal val="#ppt_x+0.4"/>
                                          </p:val>
                                        </p:tav>
                                        <p:tav tm="100000">
                                          <p:val>
                                            <p:strVal val="#ppt_x-0.05"/>
                                          </p:val>
                                        </p:tav>
                                      </p:tavLst>
                                    </p:anim>
                                    <p:anim calcmode="lin" valueType="num">
                                      <p:cBhvr>
                                        <p:cTn id="28" dur="2400" decel="100000" fill="hold"/>
                                        <p:tgtEl>
                                          <p:spTgt spid="7"/>
                                        </p:tgtEl>
                                        <p:attrNameLst>
                                          <p:attrName>ppt_y</p:attrName>
                                        </p:attrNameLst>
                                      </p:cBhvr>
                                      <p:tavLst>
                                        <p:tav tm="0">
                                          <p:val>
                                            <p:strVal val="#ppt_y-0.4"/>
                                          </p:val>
                                        </p:tav>
                                        <p:tav tm="100000">
                                          <p:val>
                                            <p:strVal val="#ppt_y+0.1"/>
                                          </p:val>
                                        </p:tav>
                                      </p:tavLst>
                                    </p:anim>
                                    <p:anim calcmode="lin" valueType="num">
                                      <p:cBhvr>
                                        <p:cTn id="29" dur="600" accel="100000" fill="hold">
                                          <p:stCondLst>
                                            <p:cond delay="2400"/>
                                          </p:stCondLst>
                                        </p:cTn>
                                        <p:tgtEl>
                                          <p:spTgt spid="7"/>
                                        </p:tgtEl>
                                        <p:attrNameLst>
                                          <p:attrName>ppt_x</p:attrName>
                                        </p:attrNameLst>
                                      </p:cBhvr>
                                      <p:tavLst>
                                        <p:tav tm="0">
                                          <p:val>
                                            <p:strVal val="#ppt_x-0.05"/>
                                          </p:val>
                                        </p:tav>
                                        <p:tav tm="100000">
                                          <p:val>
                                            <p:strVal val="#ppt_x"/>
                                          </p:val>
                                        </p:tav>
                                      </p:tavLst>
                                    </p:anim>
                                    <p:anim calcmode="lin" valueType="num">
                                      <p:cBhvr>
                                        <p:cTn id="30" dur="600" accel="100000" fill="hold">
                                          <p:stCondLst>
                                            <p:cond delay="24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P1090730.jpg"/>
          <p:cNvPicPr>
            <a:picLocks noChangeAspect="1"/>
          </p:cNvPicPr>
          <p:nvPr/>
        </p:nvPicPr>
        <p:blipFill>
          <a:blip r:embed="rId2" cstate="print"/>
          <a:stretch>
            <a:fillRect/>
          </a:stretch>
        </p:blipFill>
        <p:spPr>
          <a:xfrm>
            <a:off x="3076" y="0"/>
            <a:ext cx="9137847" cy="6858000"/>
          </a:xfrm>
          <a:prstGeom prst="rect">
            <a:avLst/>
          </a:prstGeom>
        </p:spPr>
      </p:pic>
      <p:pic>
        <p:nvPicPr>
          <p:cNvPr id="7" name="6 Imagen" descr="Kloster-Agios-Stéphano.jpg"/>
          <p:cNvPicPr>
            <a:picLocks noChangeAspect="1"/>
          </p:cNvPicPr>
          <p:nvPr/>
        </p:nvPicPr>
        <p:blipFill>
          <a:blip r:embed="rId3" cstate="print"/>
          <a:stretch>
            <a:fillRect/>
          </a:stretch>
        </p:blipFill>
        <p:spPr>
          <a:xfrm>
            <a:off x="0" y="0"/>
            <a:ext cx="9144000" cy="6858000"/>
          </a:xfrm>
          <a:prstGeom prst="rect">
            <a:avLst/>
          </a:prstGeom>
        </p:spPr>
      </p:pic>
      <p:pic>
        <p:nvPicPr>
          <p:cNvPr id="8" name="7 Imagen" descr="liger-Stephanos.jpg"/>
          <p:cNvPicPr>
            <a:picLocks noChangeAspect="1"/>
          </p:cNvPicPr>
          <p:nvPr/>
        </p:nvPicPr>
        <p:blipFill>
          <a:blip r:embed="rId4" cstate="print"/>
          <a:stretch>
            <a:fillRect/>
          </a:stretch>
        </p:blipFill>
        <p:spPr>
          <a:xfrm>
            <a:off x="0" y="0"/>
            <a:ext cx="9144000" cy="6858000"/>
          </a:xfrm>
          <a:prstGeom prst="rect">
            <a:avLst/>
          </a:prstGeom>
        </p:spPr>
      </p:pic>
      <p:pic>
        <p:nvPicPr>
          <p:cNvPr id="9" name="8 Imagen" descr="6295474834_051e1f024d_b.jpg"/>
          <p:cNvPicPr>
            <a:picLocks noChangeAspect="1"/>
          </p:cNvPicPr>
          <p:nvPr/>
        </p:nvPicPr>
        <p:blipFill>
          <a:blip r:embed="rId5" cstate="print"/>
          <a:stretch>
            <a:fillRect/>
          </a:stretch>
        </p:blipFill>
        <p:spPr>
          <a:xfrm>
            <a:off x="0" y="1"/>
            <a:ext cx="9144000" cy="6858000"/>
          </a:xfrm>
          <a:prstGeom prst="rect">
            <a:avLst/>
          </a:prstGeom>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ppt_w</p:attrName>
                                        </p:attrNameLst>
                                      </p:cBhvr>
                                      <p:tavLst>
                                        <p:tav tm="0">
                                          <p:val>
                                            <p:fltVal val="0"/>
                                          </p:val>
                                        </p:tav>
                                        <p:tav tm="100000">
                                          <p:val>
                                            <p:strVal val="#ppt_w"/>
                                          </p:val>
                                        </p:tav>
                                      </p:tavLst>
                                    </p:anim>
                                    <p:anim calcmode="lin" valueType="num">
                                      <p:cBhvr>
                                        <p:cTn id="8" dur="3000" fill="hold"/>
                                        <p:tgtEl>
                                          <p:spTgt spid="7"/>
                                        </p:tgtEl>
                                        <p:attrNameLst>
                                          <p:attrName>ppt_h</p:attrName>
                                        </p:attrNameLst>
                                      </p:cBhvr>
                                      <p:tavLst>
                                        <p:tav tm="0">
                                          <p:val>
                                            <p:strVal val="#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diamond(out)">
                                      <p:cBhvr>
                                        <p:cTn id="11" dur="30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23" presetClass="exit" presetSubtype="32" fill="hold" nodeType="clickEffect">
                                  <p:stCondLst>
                                    <p:cond delay="0"/>
                                  </p:stCondLst>
                                  <p:childTnLst>
                                    <p:anim calcmode="lin" valueType="num">
                                      <p:cBhvr>
                                        <p:cTn id="15" dur="3000"/>
                                        <p:tgtEl>
                                          <p:spTgt spid="7"/>
                                        </p:tgtEl>
                                        <p:attrNameLst>
                                          <p:attrName>ppt_w</p:attrName>
                                        </p:attrNameLst>
                                      </p:cBhvr>
                                      <p:tavLst>
                                        <p:tav tm="0">
                                          <p:val>
                                            <p:strVal val="ppt_w"/>
                                          </p:val>
                                        </p:tav>
                                        <p:tav tm="100000">
                                          <p:val>
                                            <p:fltVal val="0"/>
                                          </p:val>
                                        </p:tav>
                                      </p:tavLst>
                                    </p:anim>
                                    <p:anim calcmode="lin" valueType="num">
                                      <p:cBhvr>
                                        <p:cTn id="16" dur="3000"/>
                                        <p:tgtEl>
                                          <p:spTgt spid="7"/>
                                        </p:tgtEl>
                                        <p:attrNameLst>
                                          <p:attrName>ppt_h</p:attrName>
                                        </p:attrNameLst>
                                      </p:cBhvr>
                                      <p:tavLst>
                                        <p:tav tm="0">
                                          <p:val>
                                            <p:strVal val="ppt_h"/>
                                          </p:val>
                                        </p:tav>
                                        <p:tav tm="100000">
                                          <p:val>
                                            <p:fltVal val="0"/>
                                          </p:val>
                                        </p:tav>
                                      </p:tavLst>
                                    </p:anim>
                                    <p:set>
                                      <p:cBhvr>
                                        <p:cTn id="17" dur="1" fill="hold">
                                          <p:stCondLst>
                                            <p:cond delay="2999"/>
                                          </p:stCondLst>
                                        </p:cTn>
                                        <p:tgtEl>
                                          <p:spTgt spid="7"/>
                                        </p:tgtEl>
                                        <p:attrNameLst>
                                          <p:attrName>style.visibility</p:attrName>
                                        </p:attrNameLst>
                                      </p:cBhvr>
                                      <p:to>
                                        <p:strVal val="hidden"/>
                                      </p:to>
                                    </p:set>
                                  </p:childTnLst>
                                </p:cTn>
                              </p:par>
                              <p:par>
                                <p:cTn id="18" presetID="4" presetClass="entr" presetSubtype="16" fill="hold"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box(in)">
                                      <p:cBhvr>
                                        <p:cTn id="20" dur="3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15" presetClass="entr" presetSubtype="0"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3000" fill="hold"/>
                                        <p:tgtEl>
                                          <p:spTgt spid="9"/>
                                        </p:tgtEl>
                                        <p:attrNameLst>
                                          <p:attrName>ppt_w</p:attrName>
                                        </p:attrNameLst>
                                      </p:cBhvr>
                                      <p:tavLst>
                                        <p:tav tm="0">
                                          <p:val>
                                            <p:fltVal val="0"/>
                                          </p:val>
                                        </p:tav>
                                        <p:tav tm="100000">
                                          <p:val>
                                            <p:strVal val="#ppt_w"/>
                                          </p:val>
                                        </p:tav>
                                      </p:tavLst>
                                    </p:anim>
                                    <p:anim calcmode="lin" valueType="num">
                                      <p:cBhvr>
                                        <p:cTn id="26" dur="3000" fill="hold"/>
                                        <p:tgtEl>
                                          <p:spTgt spid="9"/>
                                        </p:tgtEl>
                                        <p:attrNameLst>
                                          <p:attrName>ppt_h</p:attrName>
                                        </p:attrNameLst>
                                      </p:cBhvr>
                                      <p:tavLst>
                                        <p:tav tm="0">
                                          <p:val>
                                            <p:fltVal val="0"/>
                                          </p:val>
                                        </p:tav>
                                        <p:tav tm="100000">
                                          <p:val>
                                            <p:strVal val="#ppt_h"/>
                                          </p:val>
                                        </p:tav>
                                      </p:tavLst>
                                    </p:anim>
                                    <p:anim calcmode="lin" valueType="num">
                                      <p:cBhvr>
                                        <p:cTn id="27" dur="3000" fill="hold"/>
                                        <p:tgtEl>
                                          <p:spTgt spid="9"/>
                                        </p:tgtEl>
                                        <p:attrNameLst>
                                          <p:attrName>ppt_x</p:attrName>
                                        </p:attrNameLst>
                                      </p:cBhvr>
                                      <p:tavLst>
                                        <p:tav tm="0" fmla="#ppt_x+(cos(-2*pi*(1-$))*-#ppt_x-sin(-2*pi*(1-$))*(1-#ppt_y))*(1-$)">
                                          <p:val>
                                            <p:fltVal val="0"/>
                                          </p:val>
                                        </p:tav>
                                        <p:tav tm="100000">
                                          <p:val>
                                            <p:fltVal val="1"/>
                                          </p:val>
                                        </p:tav>
                                      </p:tavLst>
                                    </p:anim>
                                    <p:anim calcmode="lin" valueType="num">
                                      <p:cBhvr>
                                        <p:cTn id="28" dur="3000" fill="hold"/>
                                        <p:tgtEl>
                                          <p:spTgt spid="9"/>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Agios-Stefanos.jpg"/>
          <p:cNvPicPr>
            <a:picLocks noChangeAspect="1"/>
          </p:cNvPicPr>
          <p:nvPr/>
        </p:nvPicPr>
        <p:blipFill>
          <a:blip r:embed="rId2" cstate="print"/>
          <a:stretch>
            <a:fillRect/>
          </a:stretch>
        </p:blipFill>
        <p:spPr>
          <a:xfrm>
            <a:off x="0" y="0"/>
            <a:ext cx="9144000" cy="6858000"/>
          </a:xfrm>
          <a:prstGeom prst="rect">
            <a:avLst/>
          </a:prstGeom>
        </p:spPr>
      </p:pic>
      <p:pic>
        <p:nvPicPr>
          <p:cNvPr id="4" name="3 Imagen" descr="eteora---Aghios-Stephanos.jpg"/>
          <p:cNvPicPr>
            <a:picLocks noChangeAspect="1"/>
          </p:cNvPicPr>
          <p:nvPr/>
        </p:nvPicPr>
        <p:blipFill>
          <a:blip r:embed="rId3" cstate="print"/>
          <a:stretch>
            <a:fillRect/>
          </a:stretch>
        </p:blipFill>
        <p:spPr>
          <a:xfrm>
            <a:off x="0" y="0"/>
            <a:ext cx="9144000" cy="6858000"/>
          </a:xfrm>
          <a:prstGeom prst="rect">
            <a:avLst/>
          </a:prstGeom>
        </p:spPr>
      </p:pic>
      <p:pic>
        <p:nvPicPr>
          <p:cNvPr id="5" name="4 Imagen" descr="Stephanos.jpg"/>
          <p:cNvPicPr>
            <a:picLocks noChangeAspect="1"/>
          </p:cNvPicPr>
          <p:nvPr/>
        </p:nvPicPr>
        <p:blipFill>
          <a:blip r:embed="rId4" cstate="print"/>
          <a:stretch>
            <a:fillRect/>
          </a:stretch>
        </p:blipFill>
        <p:spPr>
          <a:xfrm>
            <a:off x="0" y="0"/>
            <a:ext cx="9144000" cy="6858000"/>
          </a:xfrm>
          <a:prstGeom prst="rect">
            <a:avLst/>
          </a:prstGeom>
        </p:spPr>
      </p:pic>
    </p:spTree>
  </p:cSld>
  <p:clrMapOvr>
    <a:masterClrMapping/>
  </p:clrMapOvr>
  <p:transition spd="slow">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3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32"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out)">
                                      <p:cBhvr>
                                        <p:cTn id="12"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tephanos.jpg"/>
          <p:cNvPicPr>
            <a:picLocks noChangeAspect="1"/>
          </p:cNvPicPr>
          <p:nvPr/>
        </p:nvPicPr>
        <p:blipFill>
          <a:blip r:embed="rId2" cstate="print"/>
          <a:stretch>
            <a:fillRect/>
          </a:stretch>
        </p:blipFill>
        <p:spPr>
          <a:xfrm>
            <a:off x="0" y="0"/>
            <a:ext cx="9144000" cy="6858000"/>
          </a:xfrm>
          <a:prstGeom prst="rect">
            <a:avLst/>
          </a:prstGeom>
        </p:spPr>
      </p:pic>
      <p:pic>
        <p:nvPicPr>
          <p:cNvPr id="3" name="Picture 21" descr="milespowerpoints_r2_c4">
            <a:hlinkClick r:id="rId3"/>
          </p:cNvPr>
          <p:cNvPicPr>
            <a:picLocks noChangeAspect="1" noChangeArrowheads="1"/>
          </p:cNvPicPr>
          <p:nvPr/>
        </p:nvPicPr>
        <p:blipFill>
          <a:blip r:embed="rId4" cstate="print"/>
          <a:srcRect/>
          <a:stretch>
            <a:fillRect/>
          </a:stretch>
        </p:blipFill>
        <p:spPr bwMode="auto">
          <a:xfrm>
            <a:off x="2808287" y="557213"/>
            <a:ext cx="3494088" cy="609600"/>
          </a:xfrm>
          <a:prstGeom prst="rect">
            <a:avLst/>
          </a:prstGeom>
          <a:noFill/>
          <a:ln w="9525">
            <a:noFill/>
            <a:miter lim="800000"/>
            <a:headEnd/>
            <a:tailEnd/>
          </a:ln>
        </p:spPr>
      </p:pic>
      <p:pic>
        <p:nvPicPr>
          <p:cNvPr id="4" name="Picture 14" descr="too">
            <a:hlinkClick r:id="rId5"/>
          </p:cNvPr>
          <p:cNvPicPr>
            <a:picLocks noChangeAspect="1" noChangeArrowheads="1"/>
          </p:cNvPicPr>
          <p:nvPr/>
        </p:nvPicPr>
        <p:blipFill>
          <a:blip r:embed="rId6" cstate="print"/>
          <a:srcRect/>
          <a:stretch>
            <a:fillRect/>
          </a:stretch>
        </p:blipFill>
        <p:spPr bwMode="auto">
          <a:xfrm>
            <a:off x="0" y="1781175"/>
            <a:ext cx="9145587" cy="650875"/>
          </a:xfrm>
          <a:prstGeom prst="rect">
            <a:avLst/>
          </a:prstGeom>
          <a:noFill/>
          <a:ln w="9525">
            <a:noFill/>
            <a:miter lim="800000"/>
            <a:headEnd/>
            <a:tailEnd/>
          </a:ln>
        </p:spPr>
      </p:pic>
      <p:sp>
        <p:nvSpPr>
          <p:cNvPr id="6" name="Text Box 24">
            <a:hlinkClick r:id="rId7"/>
          </p:cNvPr>
          <p:cNvSpPr txBox="1">
            <a:spLocks noChangeArrowheads="1"/>
          </p:cNvSpPr>
          <p:nvPr/>
        </p:nvSpPr>
        <p:spPr bwMode="auto">
          <a:xfrm>
            <a:off x="3024187" y="3797300"/>
            <a:ext cx="1657350" cy="488950"/>
          </a:xfrm>
          <a:prstGeom prst="rect">
            <a:avLst/>
          </a:prstGeom>
          <a:noFill/>
          <a:ln w="9525">
            <a:noFill/>
            <a:miter lim="800000"/>
            <a:headEnd/>
            <a:tailEnd/>
          </a:ln>
          <a:effectLst/>
        </p:spPr>
        <p:txBody>
          <a:bodyPr>
            <a:spAutoFit/>
          </a:bodyPr>
          <a:lstStyle/>
          <a:p>
            <a:pPr>
              <a:spcBef>
                <a:spcPct val="50000"/>
              </a:spcBef>
            </a:pPr>
            <a:r>
              <a:rPr lang="es-ES" sz="2800">
                <a:solidFill>
                  <a:schemeClr val="tx1"/>
                </a:solidFill>
                <a:hlinkClick r:id="rId8"/>
              </a:rPr>
              <a:t>Frases</a:t>
            </a:r>
            <a:endParaRPr lang="es-ES" sz="2800">
              <a:solidFill>
                <a:schemeClr val="tx1"/>
              </a:solidFill>
            </a:endParaRPr>
          </a:p>
        </p:txBody>
      </p:sp>
      <p:sp>
        <p:nvSpPr>
          <p:cNvPr id="7" name="Text Box 25"/>
          <p:cNvSpPr txBox="1">
            <a:spLocks noChangeArrowheads="1"/>
          </p:cNvSpPr>
          <p:nvPr/>
        </p:nvSpPr>
        <p:spPr bwMode="auto">
          <a:xfrm>
            <a:off x="5041900" y="4300538"/>
            <a:ext cx="1368425" cy="488950"/>
          </a:xfrm>
          <a:prstGeom prst="rect">
            <a:avLst/>
          </a:prstGeom>
          <a:noFill/>
          <a:ln w="9525">
            <a:noFill/>
            <a:miter lim="800000"/>
            <a:headEnd/>
            <a:tailEnd/>
          </a:ln>
          <a:effectLst/>
        </p:spPr>
        <p:txBody>
          <a:bodyPr>
            <a:spAutoFit/>
          </a:bodyPr>
          <a:lstStyle/>
          <a:p>
            <a:pPr>
              <a:spcBef>
                <a:spcPct val="50000"/>
              </a:spcBef>
            </a:pPr>
            <a:r>
              <a:rPr lang="es-ES" sz="2800">
                <a:hlinkClick r:id="rId9"/>
              </a:rPr>
              <a:t>Videos</a:t>
            </a:r>
            <a:endParaRPr lang="es-ES" sz="2800"/>
          </a:p>
        </p:txBody>
      </p:sp>
      <p:sp>
        <p:nvSpPr>
          <p:cNvPr id="8" name="Text Box 26"/>
          <p:cNvSpPr txBox="1">
            <a:spLocks noChangeArrowheads="1"/>
          </p:cNvSpPr>
          <p:nvPr/>
        </p:nvSpPr>
        <p:spPr bwMode="auto">
          <a:xfrm>
            <a:off x="3097212" y="5165725"/>
            <a:ext cx="1584325" cy="488950"/>
          </a:xfrm>
          <a:prstGeom prst="rect">
            <a:avLst/>
          </a:prstGeom>
          <a:noFill/>
          <a:ln w="9525">
            <a:noFill/>
            <a:miter lim="800000"/>
            <a:headEnd/>
            <a:tailEnd/>
          </a:ln>
          <a:effectLst/>
        </p:spPr>
        <p:txBody>
          <a:bodyPr>
            <a:spAutoFit/>
          </a:bodyPr>
          <a:lstStyle/>
          <a:p>
            <a:pPr>
              <a:spcBef>
                <a:spcPct val="50000"/>
              </a:spcBef>
            </a:pPr>
            <a:r>
              <a:rPr lang="es-ES" sz="2800">
                <a:solidFill>
                  <a:schemeClr val="tx1"/>
                </a:solidFill>
                <a:hlinkClick r:id="rId10"/>
              </a:rPr>
              <a:t>Postales</a:t>
            </a:r>
            <a:endParaRPr lang="es-ES" sz="2800">
              <a:solidFill>
                <a:schemeClr val="tx1"/>
              </a:solidFill>
            </a:endParaRPr>
          </a:p>
        </p:txBody>
      </p:sp>
      <p:sp>
        <p:nvSpPr>
          <p:cNvPr id="9" name="Text Box 29"/>
          <p:cNvSpPr txBox="1">
            <a:spLocks noChangeArrowheads="1"/>
          </p:cNvSpPr>
          <p:nvPr/>
        </p:nvSpPr>
        <p:spPr bwMode="auto">
          <a:xfrm>
            <a:off x="2449512" y="2955925"/>
            <a:ext cx="3950569" cy="553998"/>
          </a:xfrm>
          <a:prstGeom prst="rect">
            <a:avLst/>
          </a:prstGeom>
          <a:noFill/>
          <a:ln w="9525">
            <a:noFill/>
            <a:miter lim="800000"/>
            <a:headEnd/>
            <a:tailEnd/>
          </a:ln>
          <a:effectLst/>
        </p:spPr>
        <p:txBody>
          <a:bodyPr wrap="none">
            <a:spAutoFit/>
          </a:bodyPr>
          <a:lstStyle/>
          <a:p>
            <a:r>
              <a:rPr lang="es-ES" sz="3000" b="1" i="1" u="none" dirty="0">
                <a:solidFill>
                  <a:schemeClr val="accent6">
                    <a:lumMod val="20000"/>
                    <a:lumOff val="80000"/>
                  </a:schemeClr>
                </a:solidFill>
              </a:rPr>
              <a:t>Más sitios interesantes:</a:t>
            </a:r>
          </a:p>
        </p:txBody>
      </p:sp>
    </p:spTree>
  </p:cSld>
  <p:clrMapOvr>
    <a:masterClrMapping/>
  </p:clrMapOvr>
  <p:transition spd="slow">
    <p:pull/>
  </p:transition>
  <p:timing>
    <p:tnLst>
      <p:par>
        <p:cTn id="1" dur="indefinite" restart="never" nodeType="tmRoot"/>
      </p:par>
    </p:tnLst>
  </p:timing>
</p:sld>
</file>

<file path=ppt/theme/theme1.xml><?xml version="1.0" encoding="utf-8"?>
<a:theme xmlns:a="http://schemas.openxmlformats.org/drawingml/2006/main" name="Tema de Office">
  <a:themeElements>
    <a:clrScheme name="Aspecto">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250</TotalTime>
  <Words>1157</Words>
  <Application>Microsoft Office PowerPoint</Application>
  <PresentationFormat>Presentación en pantalla (4:3)</PresentationFormat>
  <Paragraphs>38</Paragraphs>
  <Slides>29</Slides>
  <Notes>0</Notes>
  <HiddenSlides>0</HiddenSlides>
  <MMClips>1</MMClips>
  <ScaleCrop>false</ScaleCrop>
  <HeadingPairs>
    <vt:vector size="4" baseType="variant">
      <vt:variant>
        <vt:lpstr>Tema</vt:lpstr>
      </vt:variant>
      <vt:variant>
        <vt:i4>1</vt:i4>
      </vt:variant>
      <vt:variant>
        <vt:lpstr>Títulos de diapositiva</vt:lpstr>
      </vt:variant>
      <vt:variant>
        <vt:i4>29</vt:i4>
      </vt:variant>
    </vt:vector>
  </HeadingPairs>
  <TitlesOfParts>
    <vt:vector size="30" baseType="lpstr">
      <vt:lpstr>Tema de Office</vt:lpstr>
      <vt:lpstr>Relato de un viaje: Los Monasterios de Meteora</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Relato de un viaje: Los Monasterios de Meteora</dc:title>
  <dc:creator>Eliza Torres</dc:creator>
  <cp:lastModifiedBy>Eliza Torres</cp:lastModifiedBy>
  <cp:revision>37</cp:revision>
  <dcterms:created xsi:type="dcterms:W3CDTF">2012-09-09T01:13:45Z</dcterms:created>
  <dcterms:modified xsi:type="dcterms:W3CDTF">2012-09-10T14:57:23Z</dcterms:modified>
</cp:coreProperties>
</file>