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683" r:id="rId2"/>
  </p:sldMasterIdLst>
  <p:notesMasterIdLst>
    <p:notesMasterId r:id="rId9"/>
  </p:notesMasterIdLst>
  <p:sldIdLst>
    <p:sldId id="391" r:id="rId3"/>
    <p:sldId id="392" r:id="rId4"/>
    <p:sldId id="393" r:id="rId5"/>
    <p:sldId id="395" r:id="rId6"/>
    <p:sldId id="396" r:id="rId7"/>
    <p:sldId id="397" r:id="rId8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06" d="100"/>
          <a:sy n="106" d="100"/>
        </p:scale>
        <p:origin x="58" y="24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30/07/2020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788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706335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12044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6129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32921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352807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886439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44630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4309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597796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135922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63994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66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5855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0851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144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100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9391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9926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8799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54330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9753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3774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57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30/07/2020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1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jpe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7000" r="-10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31640" y="267494"/>
            <a:ext cx="420656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UNDURRAGA</a:t>
            </a:r>
          </a:p>
          <a:p>
            <a:pPr algn="ctr"/>
            <a:r>
              <a:rPr lang="pt-BR" sz="2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Santiago - Chile</a:t>
            </a:r>
            <a:endParaRPr lang="pt-BR" sz="2000" b="1" cap="none" spc="0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endParaRPr lang="pt-BR" sz="2000" b="1" cap="none" spc="0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pt-BR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Uma  Imersão </a:t>
            </a:r>
          </a:p>
          <a:p>
            <a:pPr algn="ctr"/>
            <a:r>
              <a:rPr lang="pt-BR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no</a:t>
            </a:r>
          </a:p>
          <a:p>
            <a:pPr algn="ctr"/>
            <a:r>
              <a:rPr lang="pt-BR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Mundo  dos  Vinhos ...</a:t>
            </a:r>
            <a:endParaRPr lang="pt-BR" sz="2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116" y="123478"/>
            <a:ext cx="4329927" cy="31752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chemeClr val="tx2">
                <a:lumMod val="10000"/>
                <a:lumOff val="9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719613" y="4515966"/>
            <a:ext cx="3254600" cy="4709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>
                <a:gd name="adj" fmla="val 54782"/>
              </a:avLst>
            </a:prstTxWarp>
            <a:spAutoFit/>
          </a:bodyPr>
          <a:lstStyle/>
          <a:p>
            <a:pPr algn="ctr"/>
            <a:r>
              <a:rPr lang="pt-BR" sz="1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Progressão </a:t>
            </a:r>
            <a:r>
              <a:rPr lang="pt-BR" sz="1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Automática</a:t>
            </a:r>
            <a:endParaRPr lang="pt-BR" sz="1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6036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comb/>
        <p:sndAc>
          <p:stSnd loop="1">
            <p:snd r:embed="rId2" name="PALOMA.wav"/>
          </p:stSnd>
        </p:sndAc>
      </p:transition>
    </mc:Choice>
    <mc:Fallback xmlns="">
      <p:transition spd="slow" advClick="0" advTm="30000">
        <p:comb/>
        <p:sndAc>
          <p:stSnd loop="1">
            <p:snd r:embed="rId6" name="PALO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192216" y="113155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251520" y="4155926"/>
            <a:ext cx="8640960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solidFill>
                  <a:schemeClr val="accent3">
                    <a:lumMod val="75000"/>
                  </a:schemeClr>
                </a:solidFill>
              </a:rPr>
              <a:t>O roteiro dos vinhos, foi ornamentado e emoldurado pelas cadeias montanhosas e com uma bela</a:t>
            </a:r>
          </a:p>
          <a:p>
            <a:pPr algn="ctr"/>
            <a:r>
              <a:rPr lang="pt-BR" sz="1600" dirty="0" smtClean="0">
                <a:solidFill>
                  <a:schemeClr val="accent3">
                    <a:lumMod val="75000"/>
                  </a:schemeClr>
                </a:solidFill>
              </a:rPr>
              <a:t> vegetação de flores amarelas. A vinha fica na comuna de </a:t>
            </a:r>
            <a:r>
              <a:rPr lang="pt-BR" sz="1600" dirty="0" err="1" smtClean="0">
                <a:solidFill>
                  <a:schemeClr val="accent3">
                    <a:lumMod val="75000"/>
                  </a:schemeClr>
                </a:solidFill>
              </a:rPr>
              <a:t>Talagante</a:t>
            </a:r>
            <a:r>
              <a:rPr lang="pt-BR" sz="1600" dirty="0" smtClean="0">
                <a:solidFill>
                  <a:schemeClr val="accent3">
                    <a:lumMod val="75000"/>
                  </a:schemeClr>
                </a:solidFill>
              </a:rPr>
              <a:t>, Valle </a:t>
            </a:r>
            <a:r>
              <a:rPr lang="pt-BR" sz="1600" dirty="0" err="1" smtClean="0">
                <a:solidFill>
                  <a:schemeClr val="accent3">
                    <a:lumMod val="75000"/>
                  </a:schemeClr>
                </a:solidFill>
              </a:rPr>
              <a:t>del</a:t>
            </a:r>
            <a:r>
              <a:rPr lang="pt-BR" sz="16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pt-BR" sz="1600" dirty="0" err="1" smtClean="0">
                <a:solidFill>
                  <a:schemeClr val="accent3">
                    <a:lumMod val="75000"/>
                  </a:schemeClr>
                </a:solidFill>
              </a:rPr>
              <a:t>Maipo</a:t>
            </a:r>
            <a:r>
              <a:rPr lang="pt-BR" sz="1600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</a:p>
          <a:p>
            <a:pPr algn="ctr"/>
            <a:r>
              <a:rPr lang="pt-BR" sz="1600" dirty="0" smtClean="0">
                <a:solidFill>
                  <a:schemeClr val="accent3">
                    <a:lumMod val="75000"/>
                  </a:schemeClr>
                </a:solidFill>
              </a:rPr>
              <a:t>Os vinhedos foram idealizados pelo patriarca, que em 1885 trouxe algumas cepas da Europa.</a:t>
            </a:r>
            <a:endParaRPr lang="pt-BR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0064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1000">
        <p14:gallery dir="l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363838"/>
            <a:ext cx="8784976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"/>
              </a:rPr>
              <a:t>O </a:t>
            </a:r>
            <a:r>
              <a:rPr lang="pt-BR" sz="2400" dirty="0">
                <a:solidFill>
                  <a:schemeClr val="bg1"/>
                </a:solidFill>
                <a:latin typeface="Arial"/>
              </a:rPr>
              <a:t>passeio começa com uma caminhada pelos vinhedos, onde o guia conta um pouco da história da vinícola e da forma de plantio das uvas</a:t>
            </a:r>
            <a:r>
              <a:rPr lang="pt-BR" sz="2400" dirty="0" smtClean="0">
                <a:solidFill>
                  <a:schemeClr val="bg1"/>
                </a:solidFill>
                <a:latin typeface="Arial"/>
              </a:rPr>
              <a:t>. O tour tem uma duração de uma hora. Após, está </a:t>
            </a:r>
            <a:r>
              <a:rPr lang="pt-BR" sz="2400" dirty="0" smtClean="0">
                <a:solidFill>
                  <a:prstClr val="white"/>
                </a:solidFill>
                <a:latin typeface="Arial"/>
              </a:rPr>
              <a:t> incluída uma degustação vinhos.</a:t>
            </a:r>
            <a:endParaRPr lang="pt-BR" sz="2400" b="0" i="0" dirty="0">
              <a:solidFill>
                <a:schemeClr val="bg1"/>
              </a:solidFill>
              <a:effectLst/>
              <a:latin typeface="Arial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1967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prism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3508" y="4155926"/>
            <a:ext cx="8856984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92D050"/>
                </a:solidFill>
                <a:latin typeface="Arial"/>
              </a:rPr>
              <a:t>Na sequência, </a:t>
            </a:r>
            <a:r>
              <a:rPr lang="pt-BR" sz="2400" dirty="0" smtClean="0">
                <a:solidFill>
                  <a:srgbClr val="92D050"/>
                </a:solidFill>
                <a:latin typeface="Arial"/>
              </a:rPr>
              <a:t>explicações </a:t>
            </a:r>
            <a:r>
              <a:rPr lang="pt-BR" sz="2400" dirty="0">
                <a:solidFill>
                  <a:srgbClr val="92D050"/>
                </a:solidFill>
                <a:latin typeface="Arial"/>
              </a:rPr>
              <a:t>sobre o modo de produção do vinho e com uma vista à cave onde são envelhecidos.</a:t>
            </a:r>
            <a:endParaRPr lang="pt-BR" sz="2400" dirty="0">
              <a:solidFill>
                <a:srgbClr val="92D050"/>
              </a:solidFill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5989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prism dir="r" isInverted="1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6466" y="3579862"/>
            <a:ext cx="87310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Arial"/>
              </a:rPr>
              <a:t>Ao final, cada um ganha uma taça para levar de 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recordação.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ial"/>
              </a:rPr>
              <a:t>Se 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esta for a sua primeira visita a uma vinícola, você provavelmente irá adorar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.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ial"/>
              </a:rPr>
              <a:t> 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É difícil analisar o aroma, a cor e sabor sem trocar a taça… Neste caso, é provável que 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a paisagem 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dos vinhedos com a cordilheira ao fundo impressione mais do que os próprios vinhos</a:t>
            </a:r>
            <a:r>
              <a:rPr lang="pt-BR" dirty="0">
                <a:solidFill>
                  <a:srgbClr val="FFC000"/>
                </a:solidFill>
                <a:latin typeface="Arial"/>
              </a:rPr>
              <a:t>.</a:t>
            </a:r>
            <a:endParaRPr lang="pt-BR" b="0" i="0" dirty="0">
              <a:solidFill>
                <a:srgbClr val="FFC000"/>
              </a:solidFill>
              <a:effectLst/>
              <a:latin typeface="Arial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1046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cover/>
      </p:transition>
    </mc:Choice>
    <mc:Fallback xmlns="">
      <p:transition spd="slow" advClick="0" advTm="25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551845"/>
            <a:ext cx="327253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sz="12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</a:t>
            </a:r>
            <a:r>
              <a:rPr kumimoji="0" lang="pt-BR" sz="1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/ </a:t>
            </a:r>
            <a:r>
              <a:rPr kumimoji="0" lang="pt-BR" sz="1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PRODUÇÃO / FORMATAÇÃO </a:t>
            </a:r>
            <a:endParaRPr kumimoji="0" lang="pt-BR" sz="16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Toninho  </a:t>
            </a:r>
            <a:endParaRPr kumimoji="0" lang="pt-BR" sz="1800" b="1" i="0" u="sng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Acervo Pessoal e Internet  </a:t>
            </a:r>
            <a:endParaRPr kumimoji="0" lang="pt-BR" sz="1400" b="1" i="0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0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uLnTx/>
                <a:uFillTx/>
                <a:latin typeface="Maiandra GD" pitchFamily="34" charset="0"/>
                <a:cs typeface="Arial" charset="0"/>
              </a:rPr>
              <a:t>Músicas de Fundo</a:t>
            </a:r>
            <a:endParaRPr kumimoji="0" lang="pt-BR" sz="1800" b="1" i="0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5AA2AE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Acompanhamento </a:t>
            </a: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La Paloma </a:t>
            </a: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5AA2AE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5AA2AE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Contigo Aprendi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Maiandra GD" pitchFamily="34" charset="0"/>
                <a:ea typeface="+mn-ea"/>
                <a:cs typeface="Arial" charset="0"/>
              </a:rPr>
              <a:t>Interpretação de</a:t>
            </a: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Maiandra GD" pitchFamily="34" charset="0"/>
                <a:ea typeface="+mn-ea"/>
                <a:cs typeface="Arial" charset="0"/>
              </a:rPr>
              <a:t>Luiz Miguel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059832" y="3579862"/>
            <a:ext cx="5935068" cy="13465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0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</a:t>
            </a: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754" y="133553"/>
            <a:ext cx="3187052" cy="2390289"/>
          </a:xfrm>
          <a:prstGeom prst="ellipse">
            <a:avLst/>
          </a:prstGeom>
          <a:ln w="63500" cap="rnd"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5121660" y="2503576"/>
            <a:ext cx="3873240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Restaurante Giratório Santiago </a:t>
            </a:r>
            <a:r>
              <a:rPr lang="pt-BR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Chile</a:t>
            </a:r>
          </a:p>
          <a:p>
            <a:pPr algn="ctr"/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amigos </a:t>
            </a:r>
            <a:r>
              <a:rPr lang="pt-BR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Nives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(blusa vermelha) Antônio, </a:t>
            </a:r>
          </a:p>
          <a:p>
            <a:pPr algn="ctr"/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Toninho Vendramini e a esposa </a:t>
            </a:r>
            <a:r>
              <a:rPr lang="pt-BR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Dija</a:t>
            </a:r>
            <a:endParaRPr lang="pt-BR" sz="16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67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0" advClick="0" advTm="150000">
        <p14:doors dir="vert"/>
        <p:sndAc>
          <p:stSnd loop="1">
            <p:snd r:embed="rId3" name="Luiz Miguel - Contigo Aprendi.wav"/>
          </p:stSnd>
        </p:sndAc>
      </p:transition>
    </mc:Choice>
    <mc:Fallback>
      <p:transition spd="slow" advClick="0" advTm="150000">
        <p:fade/>
        <p:sndAc>
          <p:stSnd loop="1">
            <p:snd r:embed="rId3" name="Luiz Miguel - Contigo Apren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000"/>
                            </p:stCondLst>
                            <p:childTnLst>
                              <p:par>
                                <p:cTn id="5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000"/>
                            </p:stCondLst>
                            <p:childTnLst>
                              <p:par>
                                <p:cTn id="5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6000"/>
                            </p:stCondLst>
                            <p:childTnLst>
                              <p:par>
                                <p:cTn id="6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0"/>
                            </p:stCondLst>
                            <p:childTnLst>
                              <p:par>
                                <p:cTn id="6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0"/>
                            </p:stCondLst>
                            <p:childTnLst>
                              <p:par>
                                <p:cTn id="7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000"/>
                            </p:stCondLst>
                            <p:childTnLst>
                              <p:par>
                                <p:cTn id="8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6000"/>
                            </p:stCondLst>
                            <p:childTnLst>
                              <p:par>
                                <p:cTn id="8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0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25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5250"/>
                            </p:stCondLst>
                            <p:childTnLst>
                              <p:par>
                                <p:cTn id="10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0500"/>
                            </p:stCondLst>
                            <p:childTnLst>
                              <p:par>
                                <p:cTn id="1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75750"/>
                            </p:stCondLst>
                            <p:childTnLst>
                              <p:par>
                                <p:cTn id="1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25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1000"/>
                            </p:stCondLst>
                            <p:childTnLst>
                              <p:par>
                                <p:cTn id="1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25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6250"/>
                            </p:stCondLst>
                            <p:childTnLst>
                              <p:par>
                                <p:cTn id="14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25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91500"/>
                            </p:stCondLst>
                            <p:childTnLst>
                              <p:par>
                                <p:cTn id="1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25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96750"/>
                            </p:stCondLst>
                            <p:childTnLst>
                              <p:par>
                                <p:cTn id="17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25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undurraga</Template>
  <TotalTime>33</TotalTime>
  <Words>286</Words>
  <Application>Microsoft Office PowerPoint</Application>
  <PresentationFormat>Apresentação na tela (16:9)</PresentationFormat>
  <Paragraphs>44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18" baseType="lpstr">
      <vt:lpstr>Aharoni</vt:lpstr>
      <vt:lpstr>Arial</vt:lpstr>
      <vt:lpstr>Arial Black</vt:lpstr>
      <vt:lpstr>Britannic Bold</vt:lpstr>
      <vt:lpstr>Calibri</vt:lpstr>
      <vt:lpstr>Cambria</vt:lpstr>
      <vt:lpstr>David</vt:lpstr>
      <vt:lpstr>Maiandra GD</vt:lpstr>
      <vt:lpstr>Times New Roman</vt:lpstr>
      <vt:lpstr>Wingdings 2</vt:lpstr>
      <vt:lpstr>ANTIGO AS MÃOS DE MINHA MÃE - 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4</cp:revision>
  <dcterms:created xsi:type="dcterms:W3CDTF">2020-07-30T12:55:03Z</dcterms:created>
  <dcterms:modified xsi:type="dcterms:W3CDTF">2020-07-30T13:28:29Z</dcterms:modified>
  <cp:contentStatus/>
</cp:coreProperties>
</file>