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51" r:id="rId2"/>
  </p:sldMasterIdLst>
  <p:notesMasterIdLst>
    <p:notesMasterId r:id="rId11"/>
  </p:notesMasterIdLst>
  <p:sldIdLst>
    <p:sldId id="296" r:id="rId3"/>
    <p:sldId id="321" r:id="rId4"/>
    <p:sldId id="322" r:id="rId5"/>
    <p:sldId id="327" r:id="rId6"/>
    <p:sldId id="328" r:id="rId7"/>
    <p:sldId id="323" r:id="rId8"/>
    <p:sldId id="329" r:id="rId9"/>
    <p:sldId id="307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5046" autoAdjust="0"/>
  </p:normalViewPr>
  <p:slideViewPr>
    <p:cSldViewPr>
      <p:cViewPr varScale="1">
        <p:scale>
          <a:sx n="98" d="100"/>
          <a:sy n="98" d="100"/>
        </p:scale>
        <p:origin x="77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07/12/2020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279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591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36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02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51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1135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67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485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3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97517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620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337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2818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8318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3453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32207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1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295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11.jf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f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fif"/><Relationship Id="rId4" Type="http://schemas.openxmlformats.org/officeDocument/2006/relationships/image" Target="../media/image16.jf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g"/><Relationship Id="rId4" Type="http://schemas.openxmlformats.org/officeDocument/2006/relationships/image" Target="../media/image19.jf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30.jpg"/><Relationship Id="rId3" Type="http://schemas.openxmlformats.org/officeDocument/2006/relationships/image" Target="../media/image3.gif"/><Relationship Id="rId7" Type="http://schemas.openxmlformats.org/officeDocument/2006/relationships/image" Target="../media/image24.jpg"/><Relationship Id="rId12" Type="http://schemas.openxmlformats.org/officeDocument/2006/relationships/image" Target="../media/image2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g"/><Relationship Id="rId11" Type="http://schemas.openxmlformats.org/officeDocument/2006/relationships/image" Target="../media/image28.jpg"/><Relationship Id="rId5" Type="http://schemas.openxmlformats.org/officeDocument/2006/relationships/image" Target="../media/image22.jpg"/><Relationship Id="rId10" Type="http://schemas.openxmlformats.org/officeDocument/2006/relationships/image" Target="../media/image27.jpg"/><Relationship Id="rId4" Type="http://schemas.openxmlformats.org/officeDocument/2006/relationships/image" Target="../media/image21.jpg"/><Relationship Id="rId9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audio" Target="../media/audio4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1" name="Picture 8" descr="CD (ani)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7127" y="4438712"/>
            <a:ext cx="596099" cy="596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8333812" y="4536707"/>
            <a:ext cx="84502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TV</a:t>
            </a:r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44778" y="3790089"/>
            <a:ext cx="4572000" cy="13336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 (viver livre, ser livre e ter o direito de escolha: a vida)</a:t>
            </a:r>
          </a:p>
          <a:p>
            <a:pPr algn="ctr" fontAlgn="t">
              <a:spcAft>
                <a:spcPts val="800"/>
              </a:spcAft>
            </a:pPr>
            <a:endParaRPr lang="pt-BR" dirty="0">
              <a:solidFill>
                <a:srgbClr val="222222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53412"/>
            <a:ext cx="2160240" cy="12903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fracture"/>
        <p:sndAc>
          <p:stSnd loop="1">
            <p:snd r:embed="rId2" name="aaron neville - pledging my love.WAV"/>
          </p:stSnd>
        </p:sndAc>
      </p:transition>
    </mc:Choice>
    <mc:Fallback xmlns="">
      <p:transition spd="slow" advClick="0" advTm="30000">
        <p:fade/>
        <p:sndAc>
          <p:stSnd loop="1">
            <p:snd r:embed="rId7" name="aaron neville - pledging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0.017 -0.065 0.017 -0.065 C 0.034 -0.118 0.061 -0.139 0.1 -0.139 C 0.12 -0.139 0.138 -0.131 0.152 -0.118 C 0.162 -0.109 0.174 -0.104 0.187 -0.104 C 0.212 -0.104 0.233 -0.122 0.241 -0.148 C 0.241 -0.148 0.25 -0.179 0.25 -0.179 C 0.25 -0.179 0.232 -0.113 0.232 -0.113 C 0.215 -0.061 0.188 -0.04 0.15 -0.04 C 0.13 -0.04 0.111 -0.048 0.096 -0.062 C 0.087 -0.07 0.075 -0.075 0.063 -0.075 C 0.038 -0.075 0.017 -0.057 0.009 -0.031 C 0.009 -0.031 0 0 0 0 Z" pathEditMode="relative" ptsTypes="">
                                      <p:cBhvr>
                                        <p:cTn id="9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2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00B0F0"/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5486078" y="276248"/>
            <a:ext cx="32917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spc="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	</a:t>
            </a:r>
            <a:r>
              <a:rPr lang="pt-BR" sz="2400" b="1" i="1" spc="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A UM DE ABRIL DEZ ANOS SEM HEROÍNA</a:t>
            </a:r>
          </a:p>
          <a:p>
            <a:pPr algn="ctr"/>
            <a:endParaRPr lang="pt-BR" sz="2400" b="1" i="1" spc="600" dirty="0" smtClean="0">
              <a:solidFill>
                <a:srgbClr val="00B050"/>
              </a:solidFill>
              <a:latin typeface="Forte" panose="03060902040502070203" pitchFamily="66" charset="0"/>
            </a:endParaRPr>
          </a:p>
          <a:p>
            <a:pPr algn="ctr"/>
            <a:r>
              <a:rPr lang="pt-BR" sz="2400" b="1" i="1" spc="600" dirty="0" smtClean="0">
                <a:solidFill>
                  <a:srgbClr val="00B050"/>
                </a:solidFill>
                <a:latin typeface="Forte" panose="03060902040502070203" pitchFamily="66" charset="0"/>
              </a:rPr>
              <a:t>(</a:t>
            </a:r>
            <a:r>
              <a:rPr lang="pt-BR" sz="2400" i="1" spc="600" dirty="0" smtClean="0">
                <a:solidFill>
                  <a:srgbClr val="00B050"/>
                </a:solidFill>
                <a:latin typeface="Forte" panose="03060902040502070203" pitchFamily="66" charset="0"/>
              </a:rPr>
              <a:t>DEZEMBRO 2020)</a:t>
            </a:r>
          </a:p>
          <a:p>
            <a:pPr algn="ctr"/>
            <a:r>
              <a:rPr lang="pt-BR" sz="2400" b="1" dirty="0" smtClean="0">
                <a:solidFill>
                  <a:schemeClr val="bg2"/>
                </a:solidFill>
                <a:latin typeface="Brush Script MT" panose="03060802040406070304" pitchFamily="66" charset="0"/>
              </a:rPr>
              <a:t>Por</a:t>
            </a:r>
          </a:p>
          <a:p>
            <a:pPr algn="ctr"/>
            <a:r>
              <a:rPr lang="pt-BR" sz="4400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Jorge Humberto</a:t>
            </a:r>
            <a:r>
              <a:rPr lang="pt-BR" sz="44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" y="189036"/>
            <a:ext cx="2482921" cy="398110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8" name="Retângulo 17"/>
          <p:cNvSpPr/>
          <p:nvPr/>
        </p:nvSpPr>
        <p:spPr>
          <a:xfrm>
            <a:off x="179512" y="4334917"/>
            <a:ext cx="55446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“Por sua decisão, o texto está escrito de acordo com a antiga ortografia”</a:t>
            </a:r>
          </a:p>
          <a:p>
            <a:pPr algn="ctr"/>
            <a:endParaRPr lang="pt-BR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825" y="212677"/>
            <a:ext cx="2003407" cy="37638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618" y="65689"/>
            <a:ext cx="2609524" cy="35861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016" y="2276432"/>
            <a:ext cx="3342168" cy="23018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Click="0" advTm="33000">
        <p15:prstTrans prst="crush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6">
                <a:lumMod val="75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8" name="Picture 2" descr="D:\新下載資料\2021 Sony World Photography Awards\2343419_2162317_0_ © priyanshu singh, India, Shortlist, Youth Competition, Culture, 2020 Sony World Photogra.jpe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013" y="2139702"/>
            <a:ext cx="3634915" cy="260661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13" y="181157"/>
            <a:ext cx="3922948" cy="224657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3533217" y="312664"/>
            <a:ext cx="5477433" cy="4524315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 fontAlgn="t">
              <a:spcAft>
                <a:spcPts val="800"/>
              </a:spcAft>
            </a:pPr>
            <a: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  <a:t>Chegou o dia em que as veias de há muito ofendidas</a:t>
            </a:r>
            <a:b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</a:br>
            <a: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  <a:t>de tão maltratadas, aço contra aço, se debatiam.</a:t>
            </a:r>
            <a:b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</a:br>
            <a: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  <a:t>Nos braços esmagados, que nos olhos lágrimas vertiam</a:t>
            </a:r>
            <a:b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</a:br>
            <a:r>
              <a:rPr lang="pt-BR" sz="3200" b="1" dirty="0">
                <a:solidFill>
                  <a:schemeClr val="tx2"/>
                </a:solidFill>
                <a:latin typeface="Forte" panose="03060902040502070203" pitchFamily="66" charset="0"/>
              </a:rPr>
              <a:t>Por não arranjar já onde enfiar a seringa: agulhas partidas</a:t>
            </a:r>
            <a:r>
              <a:rPr lang="pt-BR" sz="2800" b="1" dirty="0">
                <a:solidFill>
                  <a:schemeClr val="tx2"/>
                </a:solidFill>
                <a:latin typeface="Forte" panose="03060902040502070203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Click="0" advTm="33000">
        <p15:prstTrans prst="peelOff"/>
        <p:sndAc>
          <p:stSnd loop="1">
            <p:snd r:embed="rId2" name="a_whiter_shade_of_pale.wav"/>
          </p:stSnd>
        </p:sndAc>
      </p:transition>
    </mc:Choice>
    <mc:Fallback xmlns="">
      <p:transition spd="slow" advClick="0" advTm="33000">
        <p:fade/>
        <p:sndAc>
          <p:stSnd loop="1">
            <p:snd r:embed="rId6" name="a_whiter_shade_of_p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3410"/>
            <a:ext cx="3755423" cy="239235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82595"/>
            <a:ext cx="3755423" cy="263273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3635897" y="267494"/>
            <a:ext cx="5127396" cy="4624605"/>
          </a:xfrm>
          <a:prstGeom prst="rect">
            <a:avLst/>
          </a:prstGeom>
          <a:scene3d>
            <a:camera prst="orthographicFront"/>
            <a:lightRig rig="sunset" dir="t"/>
          </a:scene3d>
          <a:sp3d prstMaterial="metal">
            <a:bevelT w="114300" prst="artDeco"/>
          </a:sp3d>
        </p:spPr>
        <p:txBody>
          <a:bodyPr wrap="square">
            <a:prstTxWarp prst="textPlain">
              <a:avLst/>
            </a:prstTxWarp>
            <a:spAutoFit/>
            <a:sp3d extrusionH="57150">
              <a:bevelT w="38100" h="38100" prst="convex"/>
            </a:sp3d>
          </a:bodyPr>
          <a:lstStyle/>
          <a:p>
            <a:pPr algn="ctr" fontAlgn="t"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Nisto, a ressaca aumentava, e as veias- distendidas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assentiam, mais e mais a agulha, que acometiam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umas e outras, a ver destas quais consentiam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enfim, na carne rasgada, quais em sangue eram diluídas.</a:t>
            </a:r>
          </a:p>
        </p:txBody>
      </p:sp>
    </p:spTree>
    <p:extLst>
      <p:ext uri="{BB962C8B-B14F-4D97-AF65-F5344CB8AC3E}">
        <p14:creationId xmlns:p14="http://schemas.microsoft.com/office/powerpoint/2010/main" val="94571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5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8" y="278815"/>
            <a:ext cx="3506240" cy="24369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55726"/>
            <a:ext cx="3096344" cy="26350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3898030" y="278815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Após o *chute, tudo serenava e tudo se calava.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Vinha a coceira ao nariz, sorriam os olhos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Ainda aos braços sanguinolentos nas mãos assentava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.</a:t>
            </a:r>
            <a:endParaRPr lang="pt-BR" dirty="0"/>
          </a:p>
        </p:txBody>
      </p:sp>
      <p:sp>
        <p:nvSpPr>
          <p:cNvPr id="19" name="Retângulo 18"/>
          <p:cNvSpPr/>
          <p:nvPr/>
        </p:nvSpPr>
        <p:spPr>
          <a:xfrm>
            <a:off x="3059832" y="4353026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*Chute = casa de chute,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injetar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por meio de seringa nas veias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45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58" y="151917"/>
            <a:ext cx="3145630" cy="25334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 descr="The Burgeoning Psychedelics Movement Still Excludes Women ..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2407531"/>
            <a:ext cx="3563890" cy="2611743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sp>
        <p:nvSpPr>
          <p:cNvPr id="18" name="Retângulo 17"/>
          <p:cNvSpPr/>
          <p:nvPr/>
        </p:nvSpPr>
        <p:spPr>
          <a:xfrm>
            <a:off x="3586729" y="339866"/>
            <a:ext cx="53616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Por esta altura já buscava as veias no pescoço;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pois que as demais tinham *vidrado como escolhos;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escondidas por negras autoestradas como num esboço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</a:rPr>
              <a:t>.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3707904" y="4473381"/>
            <a:ext cx="61319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800"/>
              </a:spcAft>
            </a:pP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*Vidrado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= veias secas; ressequidas</a:t>
            </a:r>
          </a:p>
        </p:txBody>
      </p:sp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4796">
              <a:srgbClr val="042348"/>
            </a:gs>
            <a:gs pos="26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58000">
              <a:schemeClr val="accent1">
                <a:alpha val="89000"/>
                <a:lumMod val="58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17" y="2959548"/>
            <a:ext cx="1920846" cy="20003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410" y="3053791"/>
            <a:ext cx="2102207" cy="19105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63" y="158726"/>
            <a:ext cx="2839631" cy="21627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479" y="2888658"/>
            <a:ext cx="1476843" cy="201501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41" y="113725"/>
            <a:ext cx="2696957" cy="23251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131" y="-7159"/>
            <a:ext cx="2590263" cy="21432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98" y="3040928"/>
            <a:ext cx="2332434" cy="19109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7322"/>
            <a:ext cx="3340316" cy="24724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927" y="2963408"/>
            <a:ext cx="2376173" cy="19092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755" y="3061291"/>
            <a:ext cx="2106033" cy="18534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7" name="Retângulo 26"/>
          <p:cNvSpPr/>
          <p:nvPr/>
        </p:nvSpPr>
        <p:spPr>
          <a:xfrm>
            <a:off x="211617" y="2307145"/>
            <a:ext cx="86804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</a:rPr>
              <a:t>De maneira prática, dependência química tem cura, e cada uma dessas etapas pode ter duração variável no processo de recuperação. Tudo depende do paciente e da circunstância atual de cada pessoa que enfrenta o 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vício. – TV.</a:t>
            </a:r>
            <a:endParaRPr lang="pt-BR" sz="1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40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60000">
        <p:sndAc>
          <p:stSnd loop="1">
            <p:snd r:embed="rId2" name="ABISMO DE ROSAS5.wav"/>
          </p:stSnd>
        </p:sndAc>
      </p:transition>
    </mc:Choice>
    <mc:Fallback>
      <p:transition spd="slow" advClick="0" advTm="60000">
        <p:sndAc>
          <p:stSnd loop="1">
            <p:snd r:embed="rId2" name="ABISMO DE ROSAS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7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2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500"/>
                            </p:stCondLst>
                            <p:childTnLst>
                              <p:par>
                                <p:cTn id="5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750"/>
                            </p:stCondLst>
                            <p:childTnLst>
                              <p:par>
                                <p:cTn id="6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4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8000"/>
                            </p:stCondLst>
                            <p:childTnLst>
                              <p:par>
                                <p:cTn id="7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825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250"/>
                            </p:stCondLst>
                            <p:childTnLst>
                              <p:par>
                                <p:cTn id="7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97964" y="190313"/>
            <a:ext cx="2350399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11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05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12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Pledging My Love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(prometendo meu amor)</a:t>
            </a:r>
            <a:endParaRPr lang="pt-BR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– Aaron Neville</a:t>
            </a:r>
            <a:endParaRPr lang="pt-BR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 Whiter Shade of Pale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(um tom mais branco e pálido)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Belle Du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Jour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(a bela 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 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tarde) 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– Alceu Valença</a:t>
            </a:r>
            <a:r>
              <a:rPr lang="pt-BR" sz="1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788024" y="3975862"/>
            <a:ext cx="4158013" cy="9387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</a:t>
            </a: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5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7964" y="4009116"/>
            <a:ext cx="447450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Bodoni MT Condensed" panose="02070606080606020203" pitchFamily="18" charset="0"/>
              </a:rPr>
              <a:t>Desconfie </a:t>
            </a:r>
            <a:r>
              <a:rPr lang="pt-BR" dirty="0">
                <a:latin typeface="Bodoni MT Condensed" panose="02070606080606020203" pitchFamily="18" charset="0"/>
              </a:rPr>
              <a:t>daquelas vontades em fazer algo que você não sabe exatamente o que é. </a:t>
            </a:r>
            <a:endParaRPr lang="pt-BR" dirty="0" smtClean="0">
              <a:latin typeface="Bodoni MT Condensed" panose="02070606080606020203" pitchFamily="18" charset="0"/>
            </a:endParaRPr>
          </a:p>
          <a:p>
            <a:pPr algn="ctr"/>
            <a:r>
              <a:rPr lang="pt-BR" dirty="0" smtClean="0">
                <a:latin typeface="Bodoni MT Condensed" panose="02070606080606020203" pitchFamily="18" charset="0"/>
              </a:rPr>
              <a:t>Lute </a:t>
            </a:r>
            <a:r>
              <a:rPr lang="pt-BR" dirty="0">
                <a:latin typeface="Bodoni MT Condensed" panose="02070606080606020203" pitchFamily="18" charset="0"/>
              </a:rPr>
              <a:t>contra ela</a:t>
            </a:r>
            <a:r>
              <a:rPr lang="pt-BR" dirty="0" smtClean="0">
                <a:latin typeface="Bodoni MT Condensed" panose="02070606080606020203" pitchFamily="18" charset="0"/>
              </a:rPr>
              <a:t>. – TV.</a:t>
            </a:r>
            <a:endParaRPr lang="pt-BR" dirty="0">
              <a:latin typeface="Bodoni MT Condensed" panose="020706060806060202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172427"/>
            <a:ext cx="2370229" cy="1928293"/>
          </a:xfrm>
          <a:prstGeom prst="ellipse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softEdge rad="12700"/>
          </a:effectLst>
          <a:scene3d>
            <a:camera prst="orthographicFront"/>
            <a:lightRig rig="twoPt" dir="t"/>
          </a:scene3d>
          <a:sp3d extrusionH="76200" contourW="12700" prstMaterial="translucentPowder">
            <a:bevelT prst="convex"/>
            <a:extrusionClr>
              <a:schemeClr val="accent4">
                <a:lumMod val="40000"/>
                <a:lumOff val="60000"/>
              </a:schemeClr>
            </a:extrusionClr>
            <a:contourClr>
              <a:srgbClr val="00B0F0"/>
            </a:contourClr>
          </a:sp3d>
        </p:spPr>
      </p:pic>
      <p:sp>
        <p:nvSpPr>
          <p:cNvPr id="4" name="Retângulo 3"/>
          <p:cNvSpPr/>
          <p:nvPr/>
        </p:nvSpPr>
        <p:spPr>
          <a:xfrm rot="21408598">
            <a:off x="6915939" y="2154945"/>
            <a:ext cx="18353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  <a:endParaRPr lang="pt-BR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4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>
            <p:snd r:embed="rId2" name="Alceu Valença - La Belle Du Jour.wav"/>
          </p:stSnd>
        </p:sndAc>
      </p:transition>
    </mc:Choice>
    <mc:Fallback xmlns="">
      <p:transition spd="slow" advClick="0" advTm="180000">
        <p:fade/>
        <p:sndAc>
          <p:stSnd>
            <p:snd r:embed="rId7" name="Alceu Valença - La Belle Du J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UM DE ABRIL</Template>
  <TotalTime>94</TotalTime>
  <Words>207</Words>
  <Application>Microsoft Office PowerPoint</Application>
  <PresentationFormat>Apresentação na tela (16:9)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ＭＳ Ｐゴシック</vt:lpstr>
      <vt:lpstr>Aharoni</vt:lpstr>
      <vt:lpstr>Arial</vt:lpstr>
      <vt:lpstr>Arial</vt:lpstr>
      <vt:lpstr>Arial Black</vt:lpstr>
      <vt:lpstr>Bodoni MT Condensed</vt:lpstr>
      <vt:lpstr>Britannic Bold</vt:lpstr>
      <vt:lpstr>Brush Script MT</vt:lpstr>
      <vt:lpstr>Calibri</vt:lpstr>
      <vt:lpstr>Century Gothic</vt:lpstr>
      <vt:lpstr>David</vt:lpstr>
      <vt:lpstr>Forte</vt:lpstr>
      <vt:lpstr>Maiandra GD</vt:lpstr>
      <vt:lpstr>Monotype Corsiva</vt:lpstr>
      <vt:lpstr>Ravie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8</cp:revision>
  <dcterms:created xsi:type="dcterms:W3CDTF">2020-12-07T11:46:16Z</dcterms:created>
  <dcterms:modified xsi:type="dcterms:W3CDTF">2020-12-07T13:20:36Z</dcterms:modified>
</cp:coreProperties>
</file>