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59" r:id="rId6"/>
    <p:sldId id="261" r:id="rId7"/>
    <p:sldId id="262" r:id="rId8"/>
    <p:sldId id="265" r:id="rId9"/>
    <p:sldId id="264" r:id="rId10"/>
    <p:sldId id="266" r:id="rId11"/>
    <p:sldId id="267" r:id="rId12"/>
    <p:sldId id="269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3" d="100"/>
          <a:sy n="93" d="100"/>
        </p:scale>
        <p:origin x="182" y="-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38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86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357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245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876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44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5555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9265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53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658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2993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946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8717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289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0263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4303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4208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7594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871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1849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7877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861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C3D36-5A78-4040-9CE0-D9AABDBC675E}" type="datetimeFigureOut">
              <a:rPr lang="pt-BR" smtClean="0"/>
              <a:t>16/05/2023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F4D98-2261-4FED-85CF-267CB2D22F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300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16/05/2023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70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it.wikipedia.org/wiki/File:Bassanodelgrappa_flickr02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it.wikipedia.org/wiki/File:Bassano_del_Grappa_Piazza_della_Liberta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4.jpeg"/><Relationship Id="rId7" Type="http://schemas.openxmlformats.org/officeDocument/2006/relationships/hyperlink" Target="https://it.wikipedia.org/wiki/File:Chiesa_della_Trinit%C3%A0,_Bassano_del_Grappa,_architetto_Giovanni_Miazzi.JPG" TargetMode="External"/><Relationship Id="rId2" Type="http://schemas.openxmlformats.org/officeDocument/2006/relationships/hyperlink" Target="https://it.wikipedia.org/wiki/File:Villa_Rezzonico_Borell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https://it.wikipedia.org/wiki/File:Bassano_del_Grappa_138_(8187990621).jpg" TargetMode="External"/><Relationship Id="rId4" Type="http://schemas.openxmlformats.org/officeDocument/2006/relationships/hyperlink" Target="https://it.wikipedia.org/wiki/Villa_Angarano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it.wikipedia.org/wiki/File:PontediBassanonott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8169">
            <a:off x="1079130" y="452641"/>
            <a:ext cx="5585094" cy="4188821"/>
          </a:xfrm>
          <a:prstGeom prst="rect">
            <a:avLst/>
          </a:prstGeom>
          <a:ln w="38100"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 rot="21310611">
            <a:off x="7119729" y="547623"/>
            <a:ext cx="400725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BASSANO </a:t>
            </a:r>
          </a:p>
          <a:p>
            <a:pPr algn="ctr"/>
            <a:r>
              <a:rPr lang="pt-BR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DEL</a:t>
            </a:r>
          </a:p>
          <a:p>
            <a:pPr algn="ctr"/>
            <a:r>
              <a:rPr lang="pt-BR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GRAPPA</a:t>
            </a:r>
          </a:p>
          <a:p>
            <a:pPr algn="ctr"/>
            <a:endParaRPr lang="pt-BR" sz="2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Rio </a:t>
            </a:r>
            <a:r>
              <a:rPr lang="pt-BR" sz="2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Brenta</a:t>
            </a:r>
            <a:endParaRPr lang="pt-BR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 rot="317358">
            <a:off x="7476918" y="4174543"/>
            <a:ext cx="4748209" cy="88329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pt-BR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algn="ctr">
              <a:defRPr/>
            </a:pPr>
            <a:r>
              <a:rPr lang="pt-BR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24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  </a:t>
            </a:r>
            <a:endParaRPr lang="pt-BR" sz="2400" b="1" dirty="0">
              <a:solidFill>
                <a:srgbClr val="C00000"/>
              </a:solidFill>
              <a:latin typeface="Segoe Script" panose="020B0504020000000003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27462" y="5094102"/>
            <a:ext cx="119370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Incrustada 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entre montanhas e localizada na Província de Vicenza, região do </a:t>
            </a:r>
            <a:r>
              <a:rPr lang="pt-BR" sz="2000" b="1" dirty="0" err="1">
                <a:solidFill>
                  <a:srgbClr val="534D4D"/>
                </a:solidFill>
                <a:latin typeface="Helvetica" panose="020B0604020202020204" pitchFamily="34" charset="0"/>
              </a:rPr>
              <a:t>Vêneto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, Itália. Comumente chamada apenas de </a:t>
            </a:r>
            <a:r>
              <a:rPr lang="pt-BR" sz="2000" b="1" dirty="0" err="1">
                <a:solidFill>
                  <a:srgbClr val="534D4D"/>
                </a:solidFill>
                <a:latin typeface="Helvetica" panose="020B0604020202020204" pitchFamily="34" charset="0"/>
              </a:rPr>
              <a:t>Bassano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, </a:t>
            </a:r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com cerca 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de 40 mil </a:t>
            </a:r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habitantes. É 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ponto de chegada de muitos </a:t>
            </a:r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brasileiros, em busca de 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documentos dos parentes </a:t>
            </a:r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italianos 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que </a:t>
            </a:r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vieram</a:t>
            </a:r>
          </a:p>
          <a:p>
            <a:pPr lvl="0" algn="ctr"/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ao </a:t>
            </a:r>
            <a:r>
              <a:rPr lang="pt-BR" sz="2000" b="1" dirty="0">
                <a:solidFill>
                  <a:srgbClr val="534D4D"/>
                </a:solidFill>
                <a:latin typeface="Helvetica" panose="020B0604020202020204" pitchFamily="34" charset="0"/>
              </a:rPr>
              <a:t>Brasil </a:t>
            </a:r>
            <a:r>
              <a:rPr lang="pt-BR" sz="2000" b="1" dirty="0" smtClean="0">
                <a:solidFill>
                  <a:srgbClr val="534D4D"/>
                </a:solidFill>
                <a:latin typeface="Helvetica" panose="020B0604020202020204" pitchFamily="34" charset="0"/>
              </a:rPr>
              <a:t>para colonizar terras cedidas pelo império, na pessoa de sua regente, (na ocasião), a Princesa Isabel.</a:t>
            </a:r>
            <a:endParaRPr lang="pt-BR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0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1000">
        <p15:prstTrans prst="peelOff"/>
        <p:sndAc>
          <p:stSnd loop="1">
            <p:snd r:embed="rId2" name="Caruso instrumental.wav"/>
          </p:stSnd>
        </p:sndAc>
      </p:transition>
    </mc:Choice>
    <mc:Fallback xmlns="">
      <p:transition spd="slow" advClick="0" advTm="31000">
        <p:fade/>
        <p:sndAc>
          <p:stSnd loop="1">
            <p:snd r:embed="rId4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 descr="https://upload.wikimedia.org/wikipedia/commons/thumb/e/e2/Bassanodelgrappa_flickr02.jpg/220px-Bassanodelgrappa_flickr02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9546">
            <a:off x="7255666" y="629694"/>
            <a:ext cx="4536715" cy="33869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166255" y="275925"/>
            <a:ext cx="6689792" cy="4326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Bef>
                <a:spcPts val="360"/>
              </a:spcBef>
            </a:pPr>
            <a:endParaRPr lang="pt-BR" sz="2400" dirty="0" smtClean="0">
              <a:solidFill>
                <a:srgbClr val="252525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Bef>
                <a:spcPts val="360"/>
              </a:spcBef>
            </a:pP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Documentos </a:t>
            </a:r>
            <a:r>
              <a:rPr lang="pt-BR" sz="2400" b="1" dirty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seculares confirmam a existência de um primeiro núcleo da cidade em 998</a:t>
            </a: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endParaRPr lang="pt-BR" sz="2400" b="1" dirty="0" smtClean="0">
              <a:solidFill>
                <a:srgbClr val="252525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1085, a </a:t>
            </a:r>
            <a:r>
              <a:rPr lang="pt-BR" sz="2400" b="1" dirty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família de </a:t>
            </a:r>
            <a:r>
              <a:rPr lang="pt-BR" sz="2400" b="1" dirty="0" err="1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Ezzelini</a:t>
            </a: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pt-BR" sz="2400" b="1" dirty="0" err="1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Camposampiero</a:t>
            </a: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fizeram doações </a:t>
            </a:r>
            <a:r>
              <a:rPr lang="pt-BR" sz="2400" b="1" dirty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importante para o mosteiro de Santa </a:t>
            </a:r>
            <a:r>
              <a:rPr lang="pt-BR" sz="2400" b="1" dirty="0" err="1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Eufemia</a:t>
            </a: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BR" sz="2400" b="1" dirty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Neste documento aparecem, pela primeira vez, </a:t>
            </a: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nome </a:t>
            </a:r>
            <a:r>
              <a:rPr lang="pt-BR" sz="2400" b="1" i="1" dirty="0" err="1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Bassano</a:t>
            </a:r>
            <a:r>
              <a:rPr lang="pt-BR" sz="2400" b="1" i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400" b="1" dirty="0" smtClean="0">
              <a:solidFill>
                <a:srgbClr val="252525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5329" y="5370974"/>
            <a:ext cx="11364685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Aqueles anos foram caracterizados pelas relações políticas e militares, a família de </a:t>
            </a:r>
            <a:r>
              <a:rPr lang="pt-BR" sz="2400" b="1" dirty="0" err="1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Ezzelini</a:t>
            </a:r>
            <a:r>
              <a:rPr lang="pt-BR" sz="2400" b="1" dirty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que, apesar de se limitar a autonomia da cidade, favoreceu o estabelecimento dos primeiros </a:t>
            </a:r>
            <a:r>
              <a:rPr lang="pt-BR" sz="2400" b="1" dirty="0" smtClean="0">
                <a:solidFill>
                  <a:srgbClr val="252525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magistrados.</a:t>
            </a:r>
            <a:endParaRPr lang="pt-BR" sz="3200" b="1" dirty="0">
              <a:solidFill>
                <a:prstClr val="black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9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1886" y="3771955"/>
            <a:ext cx="11579289" cy="2771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Veneza dominou a cidade em junho 1404, sem alterar os estatutos e costumes; incluídos como </a:t>
            </a:r>
            <a:r>
              <a:rPr lang="pt-BR" sz="24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Bassano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Grappa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Em dezembro de 1760 foi elevada à categoria de cidade que mais tarde, foram substituídos por governos democráticos dos municípios.  </a:t>
            </a:r>
            <a:endParaRPr lang="pt-BR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Em1797, marcou a transição para 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Império Austro-Húngaro.</a:t>
            </a: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1866, </a:t>
            </a:r>
            <a:r>
              <a:rPr lang="pt-BR" sz="24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Bassano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tornou-se parte do recém-nascido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Reino da Itália.</a:t>
            </a:r>
            <a:endParaRPr lang="pt-B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 descr="https://upload.wikimedia.org/wikipedia/commons/thumb/4/48/Bassano_del_Grappa_Piazza_della_Liberta.jpg/770px-Bassano_del_Grappa_Piazza_della_Liberta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5" y="331616"/>
            <a:ext cx="11579289" cy="1743075"/>
          </a:xfrm>
          <a:prstGeom prst="rect">
            <a:avLst/>
          </a:prstGeom>
          <a:ln w="28575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3277984" y="2389593"/>
            <a:ext cx="56360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Praça da Liberdade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98283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 invX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-83976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Imagem 3" descr="https://upload.wikimedia.org/wikipedia/commons/thumb/e/ef/Villa_Rezzonico_Borella.JPG/220px-Villa_Rezzonico_Borella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4376">
            <a:off x="311147" y="431557"/>
            <a:ext cx="3511873" cy="2607684"/>
          </a:xfrm>
          <a:prstGeom prst="roundRect">
            <a:avLst>
              <a:gd name="adj" fmla="val 16667"/>
            </a:avLst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aixaDeTexto 5"/>
          <p:cNvSpPr txBox="1"/>
          <p:nvPr/>
        </p:nvSpPr>
        <p:spPr>
          <a:xfrm rot="20994410">
            <a:off x="188379" y="4947692"/>
            <a:ext cx="51061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Arquitetura Religiosa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11724" y="3256053"/>
            <a:ext cx="343329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680"/>
              </a:lnSpc>
              <a:spcAft>
                <a:spcPts val="800"/>
              </a:spcAft>
            </a:pPr>
            <a:r>
              <a:rPr lang="pt-BR" sz="1600" u="sng" dirty="0" smtClean="0">
                <a:solidFill>
                  <a:srgbClr val="0B0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 tooltip="Villa Angarano"/>
              </a:rPr>
              <a:t>Monumento histórico Villa </a:t>
            </a:r>
            <a:r>
              <a:rPr lang="pt-BR" sz="1600" u="sng" dirty="0" err="1">
                <a:solidFill>
                  <a:srgbClr val="0B0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 tooltip="Villa Angarano"/>
              </a:rPr>
              <a:t>Angarano</a:t>
            </a:r>
            <a:r>
              <a:rPr lang="pt-BR" sz="95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.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m 8" descr="https://upload.wikimedia.org/wikipedia/commons/thumb/d/d3/Bassano_del_Grappa_138_%288187990621%29.jpg/220px-Bassano_del_Grappa_138_%288187990621%29.jpg">
            <a:hlinkClick r:id="rId5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948" y="3812421"/>
            <a:ext cx="2095500" cy="279082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</p:pic>
      <p:pic>
        <p:nvPicPr>
          <p:cNvPr id="11" name="Imagem 10" descr="https://upload.wikimedia.org/wikipedia/commons/thumb/5/51/Chiesa_della_Trinit%C3%A0%2C_Bassano_del_Grappa%2C_architetto_Giovanni_Miazzi.JPG/220px-Chiesa_della_Trinit%C3%A0%2C_Bassano_del_Grappa%2C_architetto_Giovanni_Miazzi.JPG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420" y="3807635"/>
            <a:ext cx="2668692" cy="272861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</p:pic>
      <p:sp>
        <p:nvSpPr>
          <p:cNvPr id="12" name="Retângulo 11"/>
          <p:cNvSpPr/>
          <p:nvPr/>
        </p:nvSpPr>
        <p:spPr>
          <a:xfrm>
            <a:off x="4064924" y="135613"/>
            <a:ext cx="8030094" cy="3629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07000"/>
              </a:lnSpc>
              <a:spcAft>
                <a:spcPts val="120"/>
              </a:spcAft>
            </a:pPr>
            <a:r>
              <a:rPr lang="pt-BR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Encontra-se na igreja, no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primeiro círculo, detalhes do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Castelo </a:t>
            </a:r>
            <a:r>
              <a:rPr lang="pt-BR" sz="24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Ezzelini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 presença desta igreja está documentada desde 998, em um decreto colocado em uma reunião presidida por </a:t>
            </a:r>
            <a:r>
              <a:rPr lang="pt-BR" sz="24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Oberto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bispo de Verona.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Reconstruída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1417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e posteriormente remodelada várias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vezes com a nova torre e um notável sino. No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interior destaca-se o crucifixo de madeira do século XII.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a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Cruz de </a:t>
            </a:r>
            <a:r>
              <a:rPr lang="pt-BR" sz="24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Filaret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 remonta a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1449.</a:t>
            </a:r>
            <a:endParaRPr lang="pt-BR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36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8000">
        <p15:prstTrans prst="fallOver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5057" y="4496607"/>
            <a:ext cx="11821886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32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ponte de </a:t>
            </a:r>
            <a:r>
              <a:rPr lang="pt-BR" sz="32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Bassano</a:t>
            </a:r>
            <a:r>
              <a:rPr lang="pt-BR" sz="32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o</a:t>
            </a:r>
            <a:r>
              <a:rPr lang="pt-BR" sz="32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32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Brenta, </a:t>
            </a:r>
            <a:r>
              <a:rPr lang="pt-BR" sz="32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chamada Ponte Vecchio, também é </a:t>
            </a:r>
            <a:r>
              <a:rPr lang="pt-BR" sz="32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conhecida </a:t>
            </a:r>
            <a:r>
              <a:rPr lang="pt-BR" sz="32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"a ponte do </a:t>
            </a:r>
            <a:r>
              <a:rPr lang="pt-BR" sz="32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Alpini</a:t>
            </a:r>
            <a:r>
              <a:rPr lang="pt-BR" sz="32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“. Desde </a:t>
            </a:r>
            <a:r>
              <a:rPr lang="pt-BR" sz="32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tempos antigos era a principal via de comunicação entre </a:t>
            </a:r>
            <a:r>
              <a:rPr lang="pt-BR" sz="32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Bassano</a:t>
            </a:r>
            <a:r>
              <a:rPr lang="pt-BR" sz="32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Vicenza.</a:t>
            </a:r>
            <a:r>
              <a:rPr lang="pt-BR" sz="320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812" y="549758"/>
            <a:ext cx="6039273" cy="33970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55810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770" y="444386"/>
            <a:ext cx="5906457" cy="33223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231710" y="4198153"/>
            <a:ext cx="11728579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8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 1209 </a:t>
            </a:r>
            <a:r>
              <a:rPr lang="pt-BR" sz="28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 </a:t>
            </a:r>
            <a:r>
              <a:rPr lang="pt-BR" sz="28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teve seu primeiro edifício datado. Esta estrutura foi </a:t>
            </a:r>
            <a:r>
              <a:rPr lang="pt-BR" sz="28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varrida </a:t>
            </a:r>
            <a:r>
              <a:rPr lang="pt-BR" sz="28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pelas enchentes do rio em outubro de </a:t>
            </a:r>
            <a:r>
              <a:rPr lang="pt-BR" sz="28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1567. Andrea </a:t>
            </a:r>
            <a:r>
              <a:rPr lang="pt-BR" sz="28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Palladio</a:t>
            </a:r>
            <a:r>
              <a:rPr lang="pt-BR" sz="28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em 1569</a:t>
            </a:r>
            <a:r>
              <a:rPr lang="pt-BR" sz="28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desenhou a nova </a:t>
            </a:r>
            <a:r>
              <a:rPr lang="pt-BR" sz="28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ponte, </a:t>
            </a:r>
            <a:r>
              <a:rPr lang="pt-BR" sz="28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inicialmente, propondo um projeto completamente diferente do ano anterior, ou três arcos de pedra sobre o modelo das antigas pontes </a:t>
            </a:r>
            <a:r>
              <a:rPr lang="pt-BR" sz="28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romanas.</a:t>
            </a:r>
            <a:r>
              <a:rPr lang="pt-BR" sz="28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888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peelOff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65" y="216893"/>
            <a:ext cx="5598367" cy="31490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tângulo 3"/>
          <p:cNvSpPr/>
          <p:nvPr/>
        </p:nvSpPr>
        <p:spPr>
          <a:xfrm>
            <a:off x="180392" y="3848873"/>
            <a:ext cx="11831216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050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Câmara Municipal vetou o projeto, forçando o arquiteto para não desviar muito da estrutura tradicional. Então, no verão de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1569,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Palladio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elaborou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projeto de estrutura de madeira, de modo que a sua flexibilidade resistiria do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rio,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um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grande impacto visual.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Totalmente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madeira, 58 metros de comprimento,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assentada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quatro pilares de madeira de forma triangular,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coberta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um telhado suportado por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colunas.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No entanto, em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1748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destruída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uma enchente; Foi reconstruída três anos mais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tarde.</a:t>
            </a:r>
            <a:endParaRPr lang="pt-B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658495" y="1139607"/>
            <a:ext cx="535311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Sobre a ponte, vento uivando em nossos ouvidos, em uma temperatura de quatro graus, </a:t>
            </a:r>
          </a:p>
          <a:p>
            <a:pPr algn="ctr"/>
            <a:r>
              <a:rPr lang="pt-BR" sz="2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 começo do inverno europeu.</a:t>
            </a:r>
            <a:endParaRPr lang="pt-BR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5030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drape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 descr="https://upload.wikimedia.org/wikipedia/it/thumb/a/a8/PontediBassanonotte.JPG/220px-PontediBassanonotte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94" y="423269"/>
            <a:ext cx="5255664" cy="3242644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0" y="4386703"/>
            <a:ext cx="11831216" cy="2048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Segunda Guerra Mundial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explodida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em 17 de Fevereiro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1945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para proteger a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cidade.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Foi reconstruída em 1947, de acordo com o projeto original de </a:t>
            </a:r>
            <a:r>
              <a:rPr lang="pt-BR" sz="2400" b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Palladio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nome de </a:t>
            </a:r>
            <a:r>
              <a:rPr lang="pt-BR" sz="2400" b="1" i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Ponte Velha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foi adicionado as palavras </a:t>
            </a:r>
            <a:r>
              <a:rPr lang="pt-BR" sz="2400" b="1" i="1" dirty="0" err="1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Alpine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uma vez que estavam entre os principais apoiantes da sua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reconstrução.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ponte tem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uma vista maravilhosa sobre as montanhas circundantes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canal </a:t>
            </a:r>
            <a:r>
              <a:rPr lang="pt-BR" sz="2400" b="1" dirty="0" err="1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Brenta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265" y="198302"/>
            <a:ext cx="2841903" cy="37892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7579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6222" y="3644443"/>
            <a:ext cx="113665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A cidade também é conhecida pela produção de </a:t>
            </a:r>
            <a:r>
              <a:rPr 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Grappa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(um monte histórico, dando origem ao nome do destilado). É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uma bebida típica da Itália, feita de uva e obtida mediante destilação do ‘resto’ do vinho (bagaços da uva). O valor da bebida é tão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grande,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que existe até um museu com informações sobre a bebida (</a:t>
            </a:r>
            <a:r>
              <a:rPr 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Museo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degli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Alpini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). 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50" y="403167"/>
            <a:ext cx="4809558" cy="27053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257" y="403167"/>
            <a:ext cx="4809557" cy="2705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6971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win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23058" y="3417243"/>
            <a:ext cx="1174588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Instituto Vendramini de </a:t>
            </a:r>
            <a:r>
              <a:rPr lang="pt-B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Bassano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Del </a:t>
            </a:r>
            <a:r>
              <a:rPr lang="pt-B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Grappa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surgiu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como jardim de infância e está presente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cidade desde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1948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sua criação se deve à Congregação das Irmãs da Terceira Ordem Franciscana </a:t>
            </a:r>
            <a:r>
              <a:rPr lang="pt-B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Elisabettine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,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homenagem a sua fundadora,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Elizabeth Vendramini (1790-1860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).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1956, o jardim de infância foi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acrescido do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ensino fundamental e serviços de pós-escola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1988, pela Congregação, que até então tinha conseguido em seu próprio Instituto, a escola foi confiada a uma "comunidade educativa", envolvendo a Cúria de Vicenza e os pais das crianças que frequentam. Assim nasceu a Associação de escola católica Elizabeth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Vendramini.</a:t>
            </a:r>
          </a:p>
        </p:txBody>
      </p:sp>
      <p:pic>
        <p:nvPicPr>
          <p:cNvPr id="1026" name="Picture 2" descr="Multimedia_Ti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71" y="251903"/>
            <a:ext cx="6523241" cy="2651724"/>
          </a:xfrm>
          <a:prstGeom prst="rect">
            <a:avLst/>
          </a:prstGeom>
          <a:noFill/>
          <a:ln w="2857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651" y="251903"/>
            <a:ext cx="1988793" cy="2651724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6968" y="251903"/>
            <a:ext cx="1988793" cy="2651724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Retângulo 3"/>
          <p:cNvSpPr/>
          <p:nvPr/>
        </p:nvSpPr>
        <p:spPr>
          <a:xfrm>
            <a:off x="4405744" y="2967335"/>
            <a:ext cx="332509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u="sng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As nossas origens</a:t>
            </a:r>
            <a:endParaRPr lang="pt-BR" sz="2800" b="1" u="sng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8426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50000">
        <p15:prstTrans prst="wind"/>
      </p:transition>
    </mc:Choice>
    <mc:Fallback xmlns="">
      <p:transition spd="slow" advClick="0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4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579" y="130106"/>
            <a:ext cx="2258009" cy="1998487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7679095" y="1989692"/>
            <a:ext cx="4322592" cy="3498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/>
            <a:r>
              <a:rPr lang="pt-BR" sz="933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r>
              <a:rPr lang="pt-BR" sz="1867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867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E  FORMATAÇÃO  </a:t>
            </a:r>
          </a:p>
          <a:p>
            <a:pPr algn="r" defTabSz="1219170"/>
            <a:r>
              <a:rPr lang="pt-BR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 </a:t>
            </a:r>
            <a:endParaRPr lang="pt-BR" sz="1867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2133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/ </a:t>
            </a:r>
            <a:r>
              <a:rPr lang="pt-BR" sz="2133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Sons</a:t>
            </a:r>
            <a:endParaRPr lang="pt-BR" sz="2133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133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2133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  </a:t>
            </a:r>
            <a:endParaRPr lang="pt-BR" sz="2133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1867" dirty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Músicas</a:t>
            </a:r>
          </a:p>
          <a:p>
            <a:pPr algn="r" defTabSz="1219170"/>
            <a:r>
              <a:rPr lang="pt-BR" sz="2133" b="1" dirty="0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Caruso </a:t>
            </a:r>
          </a:p>
          <a:p>
            <a:pPr algn="r" defTabSz="1219170"/>
            <a:r>
              <a:rPr lang="pt-BR" sz="2133" b="1" dirty="0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Tanto </a:t>
            </a:r>
            <a:r>
              <a:rPr lang="pt-BR" sz="2133" b="1" dirty="0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Cara</a:t>
            </a:r>
          </a:p>
          <a:p>
            <a:pPr algn="r" defTabSz="1219170"/>
            <a:r>
              <a:rPr lang="pt-BR" sz="2133" b="1" dirty="0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2133" b="1" dirty="0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Guido </a:t>
            </a:r>
            <a:r>
              <a:rPr lang="pt-BR" sz="2133" b="1" dirty="0" err="1" smtClean="0">
                <a:solidFill>
                  <a:schemeClr val="accent4"/>
                </a:solidFill>
                <a:latin typeface="Maiandra GD" pitchFamily="34" charset="0"/>
                <a:cs typeface="Arial" charset="0"/>
              </a:rPr>
              <a:t>Renzi</a:t>
            </a:r>
            <a:endParaRPr lang="pt-BR" sz="2133" b="1" dirty="0">
              <a:solidFill>
                <a:schemeClr val="accent4"/>
              </a:solidFill>
              <a:latin typeface="Maiandra GD" pitchFamily="34" charset="0"/>
              <a:cs typeface="Arial" charset="0"/>
            </a:endParaRPr>
          </a:p>
          <a:p>
            <a:pPr algn="r" defTabSz="1219170"/>
            <a:endParaRPr lang="pt-BR" sz="2133" b="1" dirty="0">
              <a:solidFill>
                <a:schemeClr val="accent4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595818" y="5574695"/>
            <a:ext cx="5405869" cy="1200329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 defTabSz="1219170">
              <a:defRPr/>
            </a:pPr>
            <a:r>
              <a:rPr lang="pt-BR" sz="1400" kern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kern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600" kern="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600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6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</a:t>
            </a:r>
            <a:r>
              <a:rPr lang="pt-BR" sz="14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</a:p>
          <a:p>
            <a:pPr algn="ctr" defTabSz="1219170">
              <a:defRPr/>
            </a:pPr>
            <a:endParaRPr lang="pt-BR" sz="1200" kern="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1219170" eaLnBrk="0" hangingPunct="0">
              <a:defRPr/>
            </a:pPr>
            <a:endParaRPr lang="pt-BR" sz="32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98580" y="374267"/>
            <a:ext cx="84535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0" normalizeH="0" baseline="0" noProof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Helvetica" panose="020B0604020202020204" pitchFamily="34" charset="0"/>
              </a:rPr>
              <a:t>Bassano</a:t>
            </a:r>
            <a:r>
              <a:rPr kumimoji="0" lang="pt-BR" sz="18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Helvetica" panose="020B0604020202020204" pitchFamily="34" charset="0"/>
              </a:rPr>
              <a:t> é uma cidadezinha perfeita para descansar. E foi por isso que optamos ficar um dia todo por lá. Aproveite para conhecer, fotografar, caminhar pelas ruazinhas, degustar um bom vinho (ou </a:t>
            </a:r>
            <a:r>
              <a:rPr kumimoji="0" lang="pt-BR" sz="1800" b="1" i="0" u="none" strike="noStrike" kern="0" normalizeH="0" baseline="0" noProof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Helvetica" panose="020B0604020202020204" pitchFamily="34" charset="0"/>
              </a:rPr>
              <a:t>grappa</a:t>
            </a:r>
            <a:r>
              <a:rPr kumimoji="0" lang="pt-BR" sz="18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Helvetica" panose="020B0604020202020204" pitchFamily="34" charset="0"/>
              </a:rPr>
              <a:t>) e sobretudo apreciar os seus ares tranquilos. </a:t>
            </a:r>
            <a:endParaRPr kumimoji="0" lang="pt-BR" sz="18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1483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0">
        <p14:doors dir="vert"/>
        <p:sndAc>
          <p:stSnd loop="1">
            <p:snd r:embed="rId2" name="Guido Renzi - Tanto Cara.wav"/>
          </p:stSnd>
        </p:sndAc>
      </p:transition>
    </mc:Choice>
    <mc:Fallback xmlns="">
      <p:transition spd="slow" advClick="0" advTm="130000">
        <p:fade/>
        <p:sndAc>
          <p:stSnd loop="1">
            <p:snd r:embed="rId6" name="Guido Renzi - Tanto Ca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arquivo_173_07012019070115 (1)</Template>
  <TotalTime>7</TotalTime>
  <Words>431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5" baseType="lpstr">
      <vt:lpstr>Aharoni</vt:lpstr>
      <vt:lpstr>Arial</vt:lpstr>
      <vt:lpstr>Arial Black</vt:lpstr>
      <vt:lpstr>Britannic Bold</vt:lpstr>
      <vt:lpstr>Calibri</vt:lpstr>
      <vt:lpstr>Calibri Light</vt:lpstr>
      <vt:lpstr>Comic Sans MS</vt:lpstr>
      <vt:lpstr>David</vt:lpstr>
      <vt:lpstr>Helvetica</vt:lpstr>
      <vt:lpstr>Maiandra GD</vt:lpstr>
      <vt:lpstr>Segoe Script</vt:lpstr>
      <vt:lpstr>Times New Roman</vt:lpstr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2023-05-16T18:17:08Z</dcterms:created>
  <dcterms:modified xsi:type="dcterms:W3CDTF">2023-05-16T18:24:42Z</dcterms:modified>
  <cp:contentStatus/>
</cp:coreProperties>
</file>