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92" r:id="rId2"/>
    <p:sldId id="296" r:id="rId3"/>
    <p:sldId id="290" r:id="rId4"/>
    <p:sldId id="291" r:id="rId5"/>
    <p:sldId id="289" r:id="rId6"/>
    <p:sldId id="293" r:id="rId7"/>
    <p:sldId id="294" r:id="rId8"/>
    <p:sldId id="295" r:id="rId9"/>
    <p:sldId id="287" r:id="rId1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09" d="100"/>
          <a:sy n="109" d="100"/>
        </p:scale>
        <p:origin x="734" y="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08/07/2021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3421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701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60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28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24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173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27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117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588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7681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746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668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48677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6807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777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2815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2146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810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08/07/2021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3830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Giverny_nympheas.jpg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nc/3.0/" TargetMode="External"/><Relationship Id="rId5" Type="http://schemas.openxmlformats.org/officeDocument/2006/relationships/hyperlink" Target="https://www.flickr.com/photos/jpb93/6693985373" TargetMode="External"/><Relationship Id="rId10" Type="http://schemas.openxmlformats.org/officeDocument/2006/relationships/audio" Target="../media/audio1.wav"/><Relationship Id="rId4" Type="http://schemas.openxmlformats.org/officeDocument/2006/relationships/image" Target="../media/image4.jpeg"/><Relationship Id="rId9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hyperlink" Target="https://creativecommons.org/licenses/by-nc/3.0/" TargetMode="External"/><Relationship Id="rId4" Type="http://schemas.openxmlformats.org/officeDocument/2006/relationships/hyperlink" Target="http://www.desenhodg.com/2011/11/o-que-e-impressionismo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hyperlink" Target="https://belgianclub.com.br/pt-br/heritage/esta%C3%A7%C3%A3o-de-trem-marechal-hermes-rio-de-janeiro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ebasnavarrete.blogspot.com/2011/07/giverny-casa-de-monet.html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hyperlink" Target="http://memoriadeviagem.blogspot.com/2009_10_01_archive.html" TargetMode="Externa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hyperlink" Target="https://commons.wikimedia.org/wiki/File:Giverny_-_maison_Claude_Monet01.jpg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f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fif"/><Relationship Id="rId2" Type="http://schemas.openxmlformats.org/officeDocument/2006/relationships/image" Target="../media/image15.jf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audio" Target="../media/audio3.wav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AD242B27-2B26-44DD-AAD5-B03C26168567}"/>
              </a:ext>
            </a:extLst>
          </p:cNvPr>
          <p:cNvSpPr txBox="1"/>
          <p:nvPr/>
        </p:nvSpPr>
        <p:spPr>
          <a:xfrm>
            <a:off x="5343509" y="729665"/>
            <a:ext cx="3620979" cy="43396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endParaRPr lang="pt-BR" b="0" i="0" dirty="0">
              <a:solidFill>
                <a:srgbClr val="444444"/>
              </a:solidFill>
              <a:effectLst/>
              <a:latin typeface="Helvetica Neue"/>
            </a:endParaRPr>
          </a:p>
          <a:p>
            <a:endParaRPr lang="pt-BR" dirty="0">
              <a:solidFill>
                <a:srgbClr val="444444"/>
              </a:solidFill>
              <a:latin typeface="Helvetica Neue"/>
            </a:endParaRPr>
          </a:p>
          <a:p>
            <a:pPr algn="ctr"/>
            <a:r>
              <a:rPr lang="pt-BR" sz="2000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Em uma de nossas viagens a França, mais especificamente Paris, vislumbramos conhecer a encantadora cidade de Giverny, onde viveu o grande mestre do Impressionismo Claude Monet.</a:t>
            </a:r>
            <a:endParaRPr 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elvetica Neue"/>
            </a:endParaRPr>
          </a:p>
          <a:p>
            <a:pPr algn="ctr"/>
            <a:endParaRPr 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Helvetica Neue"/>
            </a:endParaRPr>
          </a:p>
          <a:p>
            <a:pPr algn="ctr"/>
            <a:r>
              <a:rPr lang="pt-BR" sz="2000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Helvetica Neue"/>
              </a:rPr>
              <a:t>A  viagem até lá é de trem e levou 45 minutos. </a:t>
            </a:r>
            <a:endParaRPr 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7729DE2-ADB6-4BAD-9924-85FE5E9153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7574"/>
            <a:ext cx="2667188" cy="2000391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  <a:softEdge rad="635000"/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12D4CCE-90EB-4F82-9C2D-90D2F126E8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45249" y="2906010"/>
            <a:ext cx="3118639" cy="207097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DCAD5615-E4C6-4D54-9C1C-7DED9DE5C70A}"/>
              </a:ext>
            </a:extLst>
          </p:cNvPr>
          <p:cNvSpPr txBox="1"/>
          <p:nvPr/>
        </p:nvSpPr>
        <p:spPr>
          <a:xfrm>
            <a:off x="489040" y="5115349"/>
            <a:ext cx="3296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 dirty="0">
                <a:hlinkClick r:id="rId5" tooltip="https://www.flickr.com/photos/jpb93/6693985373"/>
              </a:rPr>
              <a:t>Esta Foto</a:t>
            </a:r>
            <a:r>
              <a:rPr lang="pt-BR" sz="900" dirty="0"/>
              <a:t> de Autor Desconhecido está licenciado em </a:t>
            </a:r>
            <a:r>
              <a:rPr lang="pt-BR" sz="900" dirty="0">
                <a:hlinkClick r:id="rId6" tooltip="https://creativecommons.org/licenses/by-nc/3.0/"/>
              </a:rPr>
              <a:t>CC BY-NC</a:t>
            </a:r>
            <a:endParaRPr lang="pt-BR" sz="900" dirty="0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B117333D-CA44-42EB-B982-328EB66E1BFB}"/>
              </a:ext>
            </a:extLst>
          </p:cNvPr>
          <p:cNvSpPr txBox="1"/>
          <p:nvPr/>
        </p:nvSpPr>
        <p:spPr>
          <a:xfrm>
            <a:off x="4139952" y="118999"/>
            <a:ext cx="4328704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rgbClr val="0070C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FRANÇA</a:t>
            </a:r>
          </a:p>
          <a:p>
            <a:pPr algn="ctr"/>
            <a:r>
              <a:rPr lang="pt-BR" sz="3200" b="1" spc="50" dirty="0">
                <a:ln w="9525" cmpd="sng">
                  <a:solidFill>
                    <a:srgbClr val="0070C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PARIS GIVERNY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5A7C70D6-4514-4DCD-9A49-7A9050FC69B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450602">
            <a:off x="2554480" y="1508194"/>
            <a:ext cx="2562841" cy="26670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41450865-8385-437B-8637-F0AD91364B9A}"/>
              </a:ext>
            </a:extLst>
          </p:cNvPr>
          <p:cNvSpPr txBox="1"/>
          <p:nvPr/>
        </p:nvSpPr>
        <p:spPr>
          <a:xfrm>
            <a:off x="1143000" y="5259464"/>
            <a:ext cx="327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 dirty="0">
                <a:hlinkClick r:id="rId8" tooltip="https://commons.wikimedia.org/wiki/File:Giverny_nympheas.jpg"/>
              </a:rPr>
              <a:t>Esta Foto</a:t>
            </a:r>
            <a:r>
              <a:rPr lang="pt-BR" sz="900" dirty="0"/>
              <a:t> de Autor Desconhecido está licenciado em </a:t>
            </a:r>
            <a:r>
              <a:rPr lang="pt-BR" sz="900" dirty="0">
                <a:hlinkClick r:id="rId9" tooltip="https://creativecommons.org/licenses/by-sa/3.0/"/>
              </a:rPr>
              <a:t>CC BY-SA</a:t>
            </a:r>
            <a:endParaRPr lang="pt-BR" sz="900" dirty="0"/>
          </a:p>
        </p:txBody>
      </p:sp>
    </p:spTree>
    <p:extLst>
      <p:ext uri="{BB962C8B-B14F-4D97-AF65-F5344CB8AC3E}">
        <p14:creationId xmlns:p14="http://schemas.microsoft.com/office/powerpoint/2010/main" val="257883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35000">
        <p:sndAc>
          <p:stSnd loop="1">
            <p:snd r:embed="rId2" name="Andre Gagnon - Nuit D'Ete.wav"/>
          </p:stSnd>
        </p:sndAc>
      </p:transition>
    </mc:Choice>
    <mc:Fallback xmlns="">
      <p:transition spd="slow" advClick="0" advTm="35000">
        <p:sndAc>
          <p:stSnd loop="1">
            <p:snd r:embed="rId10" name="Andre Gagnon - Nuit D'E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1C69DE57-47F7-42E9-AB63-DE4FDBFF9D6D}"/>
              </a:ext>
            </a:extLst>
          </p:cNvPr>
          <p:cNvSpPr txBox="1"/>
          <p:nvPr/>
        </p:nvSpPr>
        <p:spPr>
          <a:xfrm>
            <a:off x="4565569" y="423127"/>
            <a:ext cx="446423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O termo impressionismo surgiu devido a um dos primeiros quadros de Monet, </a:t>
            </a:r>
            <a:r>
              <a:rPr lang="pt-BR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"</a:t>
            </a:r>
            <a:r>
              <a:rPr lang="pt-BR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Impressão, nascer do sol"</a:t>
            </a:r>
            <a:r>
              <a:rPr lang="pt-BR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, ( ao lado), de uma crítica feita ao quadro pelo pintor e escritor Louis Leroy: </a:t>
            </a:r>
          </a:p>
          <a:p>
            <a:pPr algn="ctr"/>
            <a:endParaRPr lang="pt-BR" b="1" i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b="1" i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" panose="020B0604020202020204" pitchFamily="34" charset="0"/>
              </a:rPr>
              <a:t>Eu bem o sabia! Pensava eu, justamente, se estou impressionado é porque há lá uma impressão. </a:t>
            </a:r>
          </a:p>
          <a:p>
            <a:endParaRPr lang="pt-BR" i="1" dirty="0">
              <a:solidFill>
                <a:srgbClr val="202122"/>
              </a:solidFill>
              <a:latin typeface="Arial" panose="020B0604020202020204" pitchFamily="34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DB2845D-BDC2-4234-80AB-34793EFD27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20974036">
            <a:off x="341036" y="826697"/>
            <a:ext cx="3887016" cy="2329991"/>
          </a:xfrm>
          <a:prstGeom prst="rect">
            <a:avLst/>
          </a:prstGeom>
          <a:ln w="76200">
            <a:solidFill>
              <a:schemeClr val="accent4">
                <a:lumMod val="75000"/>
              </a:schemeClr>
            </a:solidFill>
          </a:ln>
          <a:scene3d>
            <a:camera prst="perspectiveAbove"/>
            <a:lightRig rig="threePt" dir="t"/>
          </a:scene3d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7012F32-D745-4BA4-8AEB-0FF033453A94}"/>
              </a:ext>
            </a:extLst>
          </p:cNvPr>
          <p:cNvSpPr txBox="1"/>
          <p:nvPr/>
        </p:nvSpPr>
        <p:spPr>
          <a:xfrm>
            <a:off x="281668" y="5262148"/>
            <a:ext cx="3714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 dirty="0">
                <a:hlinkClick r:id="rId4" tooltip="http://www.desenhodg.com/2011/11/o-que-e-impressionismo.html"/>
              </a:rPr>
              <a:t>Esta Foto</a:t>
            </a:r>
            <a:r>
              <a:rPr lang="pt-BR" sz="900" dirty="0"/>
              <a:t> de Autor Desconhecido está licenciado em </a:t>
            </a:r>
            <a:r>
              <a:rPr lang="pt-BR" sz="900" dirty="0">
                <a:hlinkClick r:id="rId5" tooltip="https://creativecommons.org/licenses/by-nc/3.0/"/>
              </a:rPr>
              <a:t>CC BY-NC</a:t>
            </a:r>
            <a:endParaRPr lang="pt-BR" sz="900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87C90F97-05A6-4EA6-90FD-CCCC4C197008}"/>
              </a:ext>
            </a:extLst>
          </p:cNvPr>
          <p:cNvSpPr txBox="1"/>
          <p:nvPr/>
        </p:nvSpPr>
        <p:spPr>
          <a:xfrm>
            <a:off x="179512" y="3572450"/>
            <a:ext cx="885029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E que liberdade, que suavidade de pincel! Um papel de parede é mais elaborado que esta cena marinha</a:t>
            </a:r>
            <a:r>
              <a:rPr lang="pt-BR" sz="2000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. A expressão foi usada originalmente de forma pejorativa, mas Monet e seus colegas adotaram o título, tendo consciência da revolução que estavam a iniciar na pintura.</a:t>
            </a:r>
          </a:p>
        </p:txBody>
      </p:sp>
    </p:spTree>
    <p:extLst>
      <p:ext uri="{BB962C8B-B14F-4D97-AF65-F5344CB8AC3E}">
        <p14:creationId xmlns:p14="http://schemas.microsoft.com/office/powerpoint/2010/main" val="3665810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0">
        <p15:prstTrans prst="curtains"/>
        <p:sndAc>
          <p:stSnd loop="1">
            <p:snd r:embed="rId2" name="Andre Gagnon - Nuit D'Ete.wav"/>
          </p:stSnd>
        </p:sndAc>
      </p:transition>
    </mc:Choice>
    <mc:Fallback xmlns="">
      <p:transition spd="slow" advClick="0" advTm="40000">
        <p:fade/>
        <p:sndAc>
          <p:stSnd loop="1">
            <p:snd r:embed="rId6" name="Andre Gagnon - Nuit D'E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AFEC913B-540C-4B78-AED0-3F6C5B17ECA0}"/>
              </a:ext>
            </a:extLst>
          </p:cNvPr>
          <p:cNvSpPr txBox="1"/>
          <p:nvPr/>
        </p:nvSpPr>
        <p:spPr>
          <a:xfrm>
            <a:off x="4024984" y="161374"/>
            <a:ext cx="4732246" cy="221599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/>
            <a: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elvetica Neue"/>
              </a:rPr>
              <a:t>Descemos na plataforma da estação em Vernon e já vimos as placas indicando o caminho para o ônibus a Giverny.</a:t>
            </a:r>
          </a:p>
          <a:p>
            <a:pPr algn="ctr"/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elvetica Neue"/>
            </a:endParaRPr>
          </a:p>
          <a:p>
            <a:pPr algn="ctr"/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65708B3-5E03-43B9-966A-54DADBDFA554}"/>
              </a:ext>
            </a:extLst>
          </p:cNvPr>
          <p:cNvSpPr txBox="1"/>
          <p:nvPr/>
        </p:nvSpPr>
        <p:spPr>
          <a:xfrm>
            <a:off x="4150093" y="2377365"/>
            <a:ext cx="4464495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Helvetica Neue"/>
              </a:rPr>
              <a:t>Compramos as passagens a bordo com o motorista. </a:t>
            </a:r>
          </a:p>
          <a:p>
            <a:pPr algn="ctr"/>
            <a: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Helvetica Neue"/>
              </a:rPr>
              <a:t>Giverny fica a apenas 7 km de Vernon. </a:t>
            </a:r>
          </a:p>
          <a:p>
            <a:pPr algn="ctr"/>
            <a:r>
              <a:rPr lang="pt-BR" sz="2400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Helvetica Neue"/>
              </a:rPr>
              <a:t>O ônibus fez o trajeto em menos de dez minutos</a:t>
            </a:r>
            <a:r>
              <a:rPr lang="pt-BR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Helvetica Neue"/>
              </a:rPr>
              <a:t>. </a:t>
            </a:r>
            <a:endParaRPr lang="pt-BR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02C1AAC-8FB9-46E8-8E41-365CC873D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21216554">
            <a:off x="94856" y="655519"/>
            <a:ext cx="4334262" cy="389622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464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fade/>
        <p:sndAc>
          <p:stSnd loop="1">
            <p:snd r:embed="rId2" name="J'taime - musicado.wav"/>
          </p:stSnd>
        </p:sndAc>
      </p:transition>
    </mc:Choice>
    <mc:Fallback xmlns="">
      <p:transition spd="slow" advClick="0" advTm="30000">
        <p:fade/>
        <p:sndAc>
          <p:stSnd loop="1">
            <p:snd r:embed="rId5" name="J'taime - music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8DC2D87-21C7-41D4-98F3-F6262B4EAEB4}"/>
              </a:ext>
            </a:extLst>
          </p:cNvPr>
          <p:cNvSpPr txBox="1"/>
          <p:nvPr/>
        </p:nvSpPr>
        <p:spPr>
          <a:xfrm>
            <a:off x="179512" y="863590"/>
            <a:ext cx="5760640" cy="369331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20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Helvetica Neue"/>
              </a:rPr>
              <a:t>A casa de Monet está a pouco mais de cinco minutos de caminhada do fim da linha do ônibus. </a:t>
            </a:r>
          </a:p>
          <a:p>
            <a:pPr algn="ctr"/>
            <a:endParaRPr lang="pt-BR" sz="2000" b="0" i="0" dirty="0">
              <a:solidFill>
                <a:srgbClr val="444444"/>
              </a:solidFill>
              <a:effectLst/>
              <a:latin typeface="Helvetica Neue"/>
            </a:endParaRPr>
          </a:p>
          <a:p>
            <a:pPr algn="ctr"/>
            <a:endParaRPr lang="pt-BR" sz="2000" b="0" i="0" dirty="0">
              <a:solidFill>
                <a:srgbClr val="444444"/>
              </a:solidFill>
              <a:effectLst/>
              <a:latin typeface="Helvetica Neue"/>
            </a:endParaRPr>
          </a:p>
          <a:p>
            <a:pPr algn="ctr"/>
            <a:endParaRPr lang="pt-BR" dirty="0">
              <a:solidFill>
                <a:srgbClr val="444444"/>
              </a:solidFill>
              <a:latin typeface="Helvetica Neue"/>
            </a:endParaRPr>
          </a:p>
          <a:p>
            <a:pPr algn="ctr"/>
            <a:endParaRPr lang="pt-BR" b="0" i="0" dirty="0">
              <a:solidFill>
                <a:srgbClr val="444444"/>
              </a:solidFill>
              <a:effectLst/>
              <a:latin typeface="Helvetica Neue"/>
            </a:endParaRPr>
          </a:p>
          <a:p>
            <a:pPr algn="ctr"/>
            <a:endParaRPr lang="pt-BR" b="0" i="0" dirty="0">
              <a:solidFill>
                <a:srgbClr val="444444"/>
              </a:solidFill>
              <a:effectLst/>
              <a:latin typeface="Helvetica Neue"/>
            </a:endParaRPr>
          </a:p>
          <a:p>
            <a:pPr algn="ctr"/>
            <a:r>
              <a:rPr lang="pt-BR" sz="2000" b="1" i="0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elvetica Neue"/>
              </a:rPr>
              <a:t>Atravessamos o primeiro jardim  e fomos pela passagem subterrânea ao Jardim das Águas, com suas alamedas cheias de gente para fotografar a ponte japonesa de Monet.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E52D5BF-DED7-4894-ADBF-265ADBC8D5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344232" y="232133"/>
            <a:ext cx="3692264" cy="2555640"/>
          </a:xfrm>
          <a:prstGeom prst="rect">
            <a:avLst/>
          </a:prstGeom>
          <a:scene3d>
            <a:camera prst="isometricOffAxis2Left"/>
            <a:lightRig rig="threePt" dir="t"/>
          </a:scene3d>
          <a:sp3d>
            <a:bevelT prst="convex"/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CCFFA2B-41DD-42D3-81BD-147B19D7B3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97075">
            <a:off x="4986512" y="2348883"/>
            <a:ext cx="3555646" cy="266673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BB7EE7D-646A-4A89-8D49-580EE42BBA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9797">
            <a:off x="1573740" y="1509953"/>
            <a:ext cx="2376264" cy="203785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36749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0000">
        <p15:prstTrans prst="pageCurlDouble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0C5453A4-0BC6-4B88-BF29-494848B6586B}"/>
              </a:ext>
            </a:extLst>
          </p:cNvPr>
          <p:cNvSpPr txBox="1"/>
          <p:nvPr/>
        </p:nvSpPr>
        <p:spPr>
          <a:xfrm>
            <a:off x="107504" y="699542"/>
            <a:ext cx="4176464" cy="147732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l"/>
            <a:endParaRPr lang="pt-BR" b="0" i="0" dirty="0">
              <a:solidFill>
                <a:srgbClr val="444444"/>
              </a:solidFill>
              <a:effectLst/>
              <a:latin typeface="Helvetica Neue"/>
            </a:endParaRPr>
          </a:p>
          <a:p>
            <a:pPr algn="ctr"/>
            <a:r>
              <a:rPr lang="pt-BR" b="0" i="0" dirty="0">
                <a:solidFill>
                  <a:srgbClr val="444444"/>
                </a:solidFill>
                <a:effectLst/>
                <a:latin typeface="Helvetica Neue"/>
              </a:rPr>
              <a:t>Monet, morou e pintou nesta casa até sua morte, no início era alugada, posteriormente foi comprada sendo transformada em Museu.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9C09D16-6F17-4FD1-991C-44548D232A3B}"/>
              </a:ext>
            </a:extLst>
          </p:cNvPr>
          <p:cNvSpPr txBox="1"/>
          <p:nvPr/>
        </p:nvSpPr>
        <p:spPr>
          <a:xfrm>
            <a:off x="4499992" y="2859782"/>
            <a:ext cx="4283968" cy="1944216"/>
          </a:xfrm>
          <a:prstGeom prst="rect">
            <a:avLst/>
          </a:prstGeom>
          <a:noFill/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pt-BR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 Neue"/>
              </a:rPr>
              <a:t>Ao redor, cultivou os jardins que foram personagens de muitas de suas obras, inventando um estilo, dando ao cenário, aquilo que gostava, imortalizando suas impressões nas famosas telas.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F54CD3D-6C39-4E82-A5A2-788B7FDB16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7" y="339502"/>
            <a:ext cx="2695332" cy="26322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75F916C-613E-40C2-AEBF-C40F7EF069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01780" y="2340844"/>
            <a:ext cx="2891898" cy="2564260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6AD0602E-622B-4445-BB56-A52FF9D565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619" y="239896"/>
            <a:ext cx="2695332" cy="26953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1307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comb/>
      </p:transition>
    </mc:Choice>
    <mc:Fallback xmlns="">
      <p:transition spd="slow" advClick="0" advTm="30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6722170E-B57A-4942-BACE-59DA1E624966}"/>
              </a:ext>
            </a:extLst>
          </p:cNvPr>
          <p:cNvSpPr txBox="1"/>
          <p:nvPr/>
        </p:nvSpPr>
        <p:spPr>
          <a:xfrm>
            <a:off x="683568" y="915566"/>
            <a:ext cx="81369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i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Helvetica Neue"/>
              </a:rPr>
              <a:t>Depois de contemplarmos as paisagens, chorões, canoas, as pontes e as ninfeias (flores de lótus) do lago, atravessamos de volta a passagem subterrânea e passeamos pelos jardins das flores, uma visão impressionante, lugar para descanso dos olhos e da mente.</a:t>
            </a:r>
            <a:endParaRPr lang="pt-BR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37F3828-B648-4E1E-867A-8FCE4C798CBC}"/>
              </a:ext>
            </a:extLst>
          </p:cNvPr>
          <p:cNvSpPr txBox="1"/>
          <p:nvPr/>
        </p:nvSpPr>
        <p:spPr>
          <a:xfrm rot="390761">
            <a:off x="4894309" y="2494542"/>
            <a:ext cx="3872765" cy="2729339"/>
          </a:xfrm>
          <a:prstGeom prst="rect">
            <a:avLst/>
          </a:prstGeom>
          <a:noFill/>
        </p:spPr>
        <p:txBody>
          <a:bodyPr wrap="square">
            <a:prstTxWarp prst="textCanDown">
              <a:avLst/>
            </a:prstTxWarp>
            <a:spAutoFit/>
          </a:bodyPr>
          <a:lstStyle/>
          <a:p>
            <a:pPr algn="ctr"/>
            <a:r>
              <a:rPr lang="pt-BR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elvetica Neue"/>
              </a:rPr>
              <a:t> Ao entrarmos, verificamos que o dono da casa não foi só aquele pintor famoso que conhecemos dos livros e museus, mas um jardineiro espetacular cujas obras acabamos de ver ao vivo.</a:t>
            </a:r>
          </a:p>
          <a:p>
            <a:pPr algn="ctr"/>
            <a:b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2D7FCFC-69CA-41A0-BEB0-D6502533C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319610"/>
            <a:ext cx="3872765" cy="257714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8442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8000">
        <p:pull/>
      </p:transition>
    </mc:Choice>
    <mc:Fallback xmlns="">
      <p:transition spd="slow" advClick="0" advTm="3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4" dur="2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" dur="2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EBCC1D4A-11DE-4C4F-8B0D-07347EE18EB2}"/>
              </a:ext>
            </a:extLst>
          </p:cNvPr>
          <p:cNvSpPr txBox="1"/>
          <p:nvPr/>
        </p:nvSpPr>
        <p:spPr>
          <a:xfrm>
            <a:off x="4139952" y="171093"/>
            <a:ext cx="4608512" cy="4801314"/>
          </a:xfrm>
          <a:prstGeom prst="rect">
            <a:avLst/>
          </a:prstGeom>
          <a:noFill/>
        </p:spPr>
        <p:txBody>
          <a:bodyPr wrap="square">
            <a:prstTxWarp prst="textStop">
              <a:avLst>
                <a:gd name="adj" fmla="val 19287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b="1" i="0" dirty="0">
                <a:ln/>
                <a:solidFill>
                  <a:schemeClr val="accent4"/>
                </a:solidFill>
                <a:latin typeface="Helvetica Neue"/>
              </a:rPr>
              <a:t>A casa é uma graça e, assim como os jardins, tem o seu momento grandioso e seus tesouros sutis. </a:t>
            </a:r>
          </a:p>
          <a:p>
            <a:pPr algn="l"/>
            <a:endParaRPr lang="pt-BR" b="1" dirty="0">
              <a:ln/>
              <a:solidFill>
                <a:schemeClr val="accent4"/>
              </a:solidFill>
              <a:latin typeface="Helvetica Neue"/>
            </a:endParaRPr>
          </a:p>
          <a:p>
            <a:pPr algn="l"/>
            <a:endParaRPr lang="pt-BR" b="1" i="0" dirty="0">
              <a:ln/>
              <a:solidFill>
                <a:schemeClr val="accent4"/>
              </a:solidFill>
              <a:latin typeface="Helvetica Neue"/>
            </a:endParaRPr>
          </a:p>
          <a:p>
            <a:pPr algn="l"/>
            <a:endParaRPr lang="pt-BR" b="1" dirty="0">
              <a:ln/>
              <a:solidFill>
                <a:schemeClr val="accent4"/>
              </a:solidFill>
              <a:latin typeface="Helvetica Neue"/>
            </a:endParaRPr>
          </a:p>
          <a:p>
            <a:pPr algn="l"/>
            <a:endParaRPr lang="pt-BR" b="1" i="0" dirty="0">
              <a:ln/>
              <a:solidFill>
                <a:schemeClr val="accent4"/>
              </a:solidFill>
              <a:latin typeface="Helvetica Neue"/>
            </a:endParaRPr>
          </a:p>
          <a:p>
            <a:pPr algn="ctr"/>
            <a:endParaRPr lang="pt-BR" b="1" i="0" dirty="0">
              <a:ln/>
              <a:solidFill>
                <a:schemeClr val="accent4"/>
              </a:solidFill>
              <a:latin typeface="Helvetica Neue"/>
            </a:endParaRPr>
          </a:p>
          <a:p>
            <a:pPr algn="ctr"/>
            <a:endParaRPr lang="pt-BR" b="1" dirty="0">
              <a:ln/>
              <a:solidFill>
                <a:schemeClr val="accent4"/>
              </a:solidFill>
              <a:latin typeface="Helvetica Neue"/>
            </a:endParaRPr>
          </a:p>
          <a:p>
            <a:pPr algn="ctr"/>
            <a:endParaRPr lang="pt-BR" b="1" i="0" dirty="0">
              <a:ln/>
              <a:solidFill>
                <a:schemeClr val="accent4"/>
              </a:solidFill>
              <a:latin typeface="Helvetica Neue"/>
            </a:endParaRPr>
          </a:p>
          <a:p>
            <a:pPr algn="ctr"/>
            <a:endParaRPr lang="pt-BR" b="1" i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elvetica Neue"/>
            </a:endParaRPr>
          </a:p>
          <a:p>
            <a:pPr algn="ctr"/>
            <a:r>
              <a:rPr lang="pt-BR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elvetica Neue"/>
              </a:rPr>
              <a:t>O ateliê do pintor, de pé direito alto e janelas generosas, deixam a luz banhar o ambiente; espalhadas, as reproduções de obras-primas de Monet, retratam os jardins que acabamos de visitar.</a:t>
            </a:r>
          </a:p>
          <a:p>
            <a:pPr algn="ctr"/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elvetica Neue"/>
            </a:endParaRPr>
          </a:p>
          <a:p>
            <a:pPr algn="l"/>
            <a:endParaRPr lang="pt-BR" b="1" i="0" dirty="0">
              <a:ln/>
              <a:solidFill>
                <a:schemeClr val="accent4"/>
              </a:solidFill>
              <a:latin typeface="Helvetica Neue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C207C49-A9BC-41BB-B35B-1B83ABD32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059582"/>
            <a:ext cx="3027455" cy="198234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90079B8-64C8-4097-9E6F-63B07ABB10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6641">
            <a:off x="304748" y="1646404"/>
            <a:ext cx="3473862" cy="23116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7770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cut/>
      </p:transition>
    </mc:Choice>
    <mc:Fallback xmlns="">
      <p:transition spd="slow" advClick="0" advTm="30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CB431A30-3AD3-4644-8C86-1E84577658B6}"/>
              </a:ext>
            </a:extLst>
          </p:cNvPr>
          <p:cNvSpPr txBox="1"/>
          <p:nvPr/>
        </p:nvSpPr>
        <p:spPr>
          <a:xfrm>
            <a:off x="2795733" y="257616"/>
            <a:ext cx="6193196" cy="369331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Helvetica Neue"/>
              </a:rPr>
              <a:t>Na volta para o ônibus encontramos pequenos restaurantes floridos servindo especialidades normandas. </a:t>
            </a:r>
          </a:p>
          <a:p>
            <a:pPr algn="ctr"/>
            <a:endParaRPr lang="pt-BR" b="1" i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Helvetica Neue"/>
            </a:endParaRPr>
          </a:p>
          <a:p>
            <a:pPr algn="ctr"/>
            <a:r>
              <a:rPr lang="pt-BR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Helvetica Neue"/>
              </a:rPr>
              <a:t>Em um deles, festejamos com alegria o passeio e servimo-nos de um belo lanche a moda francesa. </a:t>
            </a:r>
          </a:p>
          <a:p>
            <a:pPr algn="ctr"/>
            <a:endParaRPr lang="pt-BR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Helvetica Neue"/>
            </a:endParaRPr>
          </a:p>
          <a:p>
            <a:pPr algn="ctr"/>
            <a:r>
              <a:rPr lang="pt-B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Helvetica Neue"/>
              </a:rPr>
              <a:t>Antes do retorno, visitamos a sepultura do pintor, ao fim de uma rua estreita do vilarejo, estava toda enfeitada com flores colocadas pelos visitantes. </a:t>
            </a:r>
          </a:p>
          <a:p>
            <a:pPr algn="ctr"/>
            <a:endParaRPr lang="pt-BR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Helvetica Neue"/>
            </a:endParaRPr>
          </a:p>
          <a:p>
            <a:pPr algn="ctr"/>
            <a:r>
              <a:rPr lang="pt-B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Helvetica Neue"/>
              </a:rPr>
              <a:t>Fizemos nossas reverências e voltamos com o mesmo percurso da ida.</a:t>
            </a:r>
            <a:endParaRPr lang="pt-BR" b="1" i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Helvetica Neue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A3C24C1-33BF-48B9-A743-7EE67878A963}"/>
              </a:ext>
            </a:extLst>
          </p:cNvPr>
          <p:cNvSpPr txBox="1"/>
          <p:nvPr/>
        </p:nvSpPr>
        <p:spPr>
          <a:xfrm>
            <a:off x="215516" y="4083918"/>
            <a:ext cx="87129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i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Now"/>
              </a:rPr>
              <a:t>E muito antes que Monet - tenha decidido fazer dessa cidade seu lugar de residência, de paz e de inspiração, Giverny já possuía um enorme charme, capaz de atrair artistas e pessoas em busca de calma e repouso. </a:t>
            </a:r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BAB774F-0F16-4E1E-A413-2451FFA9B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16" y="915566"/>
            <a:ext cx="2555776" cy="28261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022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1000">
        <p14:doors dir="vert"/>
      </p:transition>
    </mc:Choice>
    <mc:Fallback xmlns="">
      <p:transition spd="slow" advClick="0" advTm="5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4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5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059832" y="3714419"/>
            <a:ext cx="5976663" cy="12234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- 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106" y="205669"/>
            <a:ext cx="2600386" cy="23457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563889" y="194850"/>
            <a:ext cx="27332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1200" spc="3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r>
              <a:rPr lang="pt-BR" sz="1200" b="1" spc="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 </a:t>
            </a:r>
            <a:endParaRPr lang="pt-BR" sz="1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ctr"/>
            <a:r>
              <a:rPr lang="pt-BR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algn="ctr"/>
            <a:endParaRPr lang="pt-BR" sz="1600" b="1" spc="3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spc="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Nuit D’Ete </a:t>
            </a:r>
          </a:p>
          <a:p>
            <a:pPr algn="ctr"/>
            <a:r>
              <a:rPr lang="pt-BR" sz="1600" b="1" spc="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J’Taime</a:t>
            </a:r>
          </a:p>
          <a:p>
            <a:pPr algn="ctr"/>
            <a:endParaRPr lang="pt-BR" sz="1600" b="1" spc="3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1600" b="1" spc="3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spc="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Tous Les Garçons Et Filles </a:t>
            </a:r>
          </a:p>
          <a:p>
            <a:pPr algn="ctr"/>
            <a:r>
              <a:rPr lang="pt-BR" sz="1600" b="1" spc="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spc="3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</a:t>
            </a:r>
          </a:p>
          <a:p>
            <a:pPr algn="ctr"/>
            <a:r>
              <a:rPr lang="pt-BR" sz="1600" b="1" spc="3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Françoise Hardy</a:t>
            </a:r>
            <a:endParaRPr lang="pt-BR" sz="1400" b="1" spc="3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041E3771-76A8-4127-936C-9B9EEFB31019}"/>
              </a:ext>
            </a:extLst>
          </p:cNvPr>
          <p:cNvSpPr txBox="1"/>
          <p:nvPr/>
        </p:nvSpPr>
        <p:spPr>
          <a:xfrm>
            <a:off x="6095971" y="2544868"/>
            <a:ext cx="2940524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400" spc="3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CRIAÇÃO E FORMATAÇÃO</a:t>
            </a:r>
            <a:endParaRPr lang="pt-BR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endParaRPr lang="pt-BR" sz="1400" b="1" spc="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r>
              <a:rPr lang="pt-BR" sz="1400" b="1" spc="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TONINHO VENDRAMINI </a:t>
            </a:r>
            <a:endParaRPr lang="pt-BR" sz="1400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50BB8B4-1F14-4107-ADF4-CC833C722A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19" y="113022"/>
            <a:ext cx="3648967" cy="30166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71ED9730-3A02-4FF4-B82C-56B58CB74E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9726">
            <a:off x="362544" y="2223628"/>
            <a:ext cx="3239749" cy="280872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92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80000">
        <p14:flythrough/>
        <p:sndAc>
          <p:stSnd loop="1">
            <p:snd r:embed="rId3" name="Françoise Hardy - Tous les garçons et filles.wav"/>
          </p:stSnd>
        </p:sndAc>
      </p:transition>
    </mc:Choice>
    <mc:Fallback xmlns="">
      <p:transition spd="slow" advClick="0" advTm="180000">
        <p:fade/>
        <p:sndAc>
          <p:stSnd loop="1">
            <p:snd r:embed="rId8" name="Françoise Hardy - Tous les garçons et fil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5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75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250"/>
                            </p:stCondLst>
                            <p:childTnLst>
                              <p:par>
                                <p:cTn id="2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750"/>
                            </p:stCondLst>
                            <p:childTnLst>
                              <p:par>
                                <p:cTn id="2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3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250"/>
                            </p:stCondLst>
                            <p:childTnLst>
                              <p:par>
                                <p:cTn id="3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3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750"/>
                            </p:stCondLst>
                            <p:childTnLst>
                              <p:par>
                                <p:cTn id="3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25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3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75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3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25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925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25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250"/>
                            </p:stCondLst>
                            <p:childTnLst>
                              <p:par>
                                <p:cTn id="6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250"/>
                            </p:stCondLst>
                            <p:childTnLst>
                              <p:par>
                                <p:cTn id="7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125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425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7250"/>
                            </p:stCondLst>
                            <p:childTnLst>
                              <p:par>
                                <p:cTn id="8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 animBg="1"/>
    </p:bldLst>
  </p:timing>
</p:sld>
</file>

<file path=ppt/theme/theme1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FRANÇA PARIS GIVERNY</Template>
  <TotalTime>2</TotalTime>
  <Words>670</Words>
  <Application>Microsoft Office PowerPoint</Application>
  <PresentationFormat>Apresentação na tela (16:9)</PresentationFormat>
  <Paragraphs>72</Paragraphs>
  <Slides>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20" baseType="lpstr">
      <vt:lpstr>Arial</vt:lpstr>
      <vt:lpstr>Arial Black</vt:lpstr>
      <vt:lpstr>Britannic Bold</vt:lpstr>
      <vt:lpstr>Calibri</vt:lpstr>
      <vt:lpstr>Century Gothic</vt:lpstr>
      <vt:lpstr>Helvetica Neue</vt:lpstr>
      <vt:lpstr>Kristen ITC</vt:lpstr>
      <vt:lpstr>Maiandra GD</vt:lpstr>
      <vt:lpstr>Now</vt:lpstr>
      <vt:lpstr>Times New Roman</vt:lpstr>
      <vt:lpstr>Trilha de Vapor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2021-07-08T18:07:09Z</dcterms:created>
  <dcterms:modified xsi:type="dcterms:W3CDTF">2021-07-08T18:09:53Z</dcterms:modified>
  <cp:contentStatus/>
</cp:coreProperties>
</file>