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  <p:sldMasterId id="2147483744" r:id="rId2"/>
  </p:sldMasterIdLst>
  <p:notesMasterIdLst>
    <p:notesMasterId r:id="rId12"/>
  </p:notesMasterIdLst>
  <p:sldIdLst>
    <p:sldId id="294" r:id="rId3"/>
    <p:sldId id="297" r:id="rId4"/>
    <p:sldId id="296" r:id="rId5"/>
    <p:sldId id="299" r:id="rId6"/>
    <p:sldId id="300" r:id="rId7"/>
    <p:sldId id="301" r:id="rId8"/>
    <p:sldId id="302" r:id="rId9"/>
    <p:sldId id="303" r:id="rId10"/>
    <p:sldId id="304" r:id="rId11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2" autoAdjust="0"/>
    <p:restoredTop sz="94660"/>
  </p:normalViewPr>
  <p:slideViewPr>
    <p:cSldViewPr>
      <p:cViewPr varScale="1">
        <p:scale>
          <a:sx n="113" d="100"/>
          <a:sy n="113" d="100"/>
        </p:scale>
        <p:origin x="-466" y="-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1B7CB0-FCAB-414B-BE38-D3EADDEF269B}" type="datetimeFigureOut">
              <a:rPr lang="pt-BR" smtClean="0"/>
              <a:pPr/>
              <a:t>20/04/2020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61C38B-D316-4646-B0D2-57EC371A91C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9089010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61C38B-D316-4646-B0D2-57EC371A91C5}" type="slidenum">
              <a:rPr lang="pt-BR" smtClean="0">
                <a:solidFill>
                  <a:prstClr val="black"/>
                </a:solidFill>
              </a:rPr>
              <a:pPr/>
              <a:t>1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8110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9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968588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8700" y="1352554"/>
            <a:ext cx="7086600" cy="1368822"/>
          </a:xfrm>
        </p:spPr>
        <p:txBody>
          <a:bodyPr anchor="b">
            <a:normAutofit/>
          </a:bodyPr>
          <a:lstStyle>
            <a:lvl1pPr algn="l">
              <a:defRPr sz="4500"/>
            </a:lvl1pPr>
          </a:lstStyle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2724151"/>
            <a:ext cx="7086600" cy="514350"/>
          </a:xfrm>
        </p:spPr>
        <p:txBody>
          <a:bodyPr>
            <a:normAutofit/>
          </a:bodyPr>
          <a:lstStyle>
            <a:lvl1pPr marL="0" indent="0" algn="l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932171" y="3235746"/>
            <a:ext cx="2183130" cy="280982"/>
          </a:xfrm>
        </p:spPr>
        <p:txBody>
          <a:bodyPr/>
          <a:lstStyle/>
          <a:p>
            <a:pPr>
              <a:defRPr/>
            </a:pPr>
            <a:fld id="{B5807E55-10F7-4A70-BEE7-1D06B6C070A8}" type="datetimeFigureOut">
              <a:rPr lang="pt-BR" smtClean="0"/>
              <a:pPr>
                <a:defRPr/>
              </a:pPr>
              <a:t>20/04/2020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028700" y="3242884"/>
            <a:ext cx="4800600" cy="273844"/>
          </a:xfrm>
        </p:spPr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7900" y="1073150"/>
            <a:ext cx="2057400" cy="273844"/>
          </a:xfrm>
        </p:spPr>
        <p:txBody>
          <a:bodyPr/>
          <a:lstStyle/>
          <a:p>
            <a:pPr>
              <a:defRPr/>
            </a:pPr>
            <a:fld id="{532CC7C5-2A0D-48E5-90FE-95EEA0A62E1E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86109312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4280647-0CCA-4687-97B3-3475F23AFB59}" type="datetimeFigureOut">
              <a:rPr lang="pt-BR" smtClean="0"/>
              <a:pPr>
                <a:defRPr/>
              </a:pPr>
              <a:t>20/04/2020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B8E657-AAE0-4D57-B522-C91CFF0D82AD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83970946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565150"/>
            <a:ext cx="8115299" cy="2101451"/>
          </a:xfrm>
        </p:spPr>
        <p:txBody>
          <a:bodyPr anchor="b">
            <a:normAutofit/>
          </a:bodyPr>
          <a:lstStyle>
            <a:lvl1pPr algn="r">
              <a:defRPr sz="3000"/>
            </a:lvl1pPr>
          </a:lstStyle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350" y="2731294"/>
            <a:ext cx="7867650" cy="716756"/>
          </a:xfrm>
        </p:spPr>
        <p:txBody>
          <a:bodyPr>
            <a:normAutofit/>
          </a:bodyPr>
          <a:lstStyle>
            <a:lvl1pPr marL="0" indent="0" algn="r">
              <a:buNone/>
              <a:defRPr sz="165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60839" y="285750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444F7529-F860-41CF-B369-932541D205B6}" type="datetimeFigureOut">
              <a:rPr lang="pt-BR" smtClean="0"/>
              <a:pPr>
                <a:defRPr/>
              </a:pPr>
              <a:t>20/04/2020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4350" y="285751"/>
            <a:ext cx="5243619" cy="273049"/>
          </a:xfrm>
        </p:spPr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0634A130-2003-475F-A42B-068E0A545BB6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656671863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0" y="1645920"/>
            <a:ext cx="4000500" cy="3018094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645920"/>
            <a:ext cx="4000500" cy="3018094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5483B8E-9D3D-4425-831D-AB232369C90B}" type="datetimeFigureOut">
              <a:rPr lang="pt-BR" smtClean="0"/>
              <a:pPr>
                <a:defRPr/>
              </a:pPr>
              <a:t>20/04/2020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EFF164-FA43-4085-B15D-85B88900DC86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54494608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1700" y="571500"/>
            <a:ext cx="6457950" cy="97155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7" y="1637852"/>
            <a:ext cx="3809993" cy="617934"/>
          </a:xfrm>
        </p:spPr>
        <p:txBody>
          <a:bodyPr anchor="b">
            <a:norm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1" y="2349500"/>
            <a:ext cx="3983831" cy="2314514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37852"/>
            <a:ext cx="3829050" cy="617934"/>
          </a:xfrm>
        </p:spPr>
        <p:txBody>
          <a:bodyPr anchor="b">
            <a:norm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349500"/>
            <a:ext cx="4000500" cy="2314514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3F1CD4-39DD-4001-8FF7-1113DC93F79F}" type="datetimeFigureOut">
              <a:rPr lang="pt-BR" smtClean="0"/>
              <a:pPr>
                <a:defRPr/>
              </a:pPr>
              <a:t>20/04/2020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CD246A-0AA3-48C4-AF85-4EE6BEFFC8FC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78422633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578354-2997-4765-A583-35B43694CEE2}" type="datetimeFigureOut">
              <a:rPr lang="pt-BR" smtClean="0"/>
              <a:pPr>
                <a:defRPr/>
              </a:pPr>
              <a:t>20/04/2020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9D727A-89A4-491E-8327-38BF216F6830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04349223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62E3A47-48B4-4E2D-9B32-D43EB79D7173}" type="datetimeFigureOut">
              <a:rPr lang="pt-BR" smtClean="0"/>
              <a:pPr>
                <a:defRPr/>
              </a:pPr>
              <a:t>20/04/2020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3B434F-3B16-40C5-95CB-9FD9275C78A2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22244536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143000"/>
            <a:ext cx="3086100" cy="1200150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46686" y="560070"/>
            <a:ext cx="4882964" cy="4103944"/>
          </a:xfrm>
        </p:spPr>
        <p:txBody>
          <a:bodyPr anchor="ctr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2343150"/>
            <a:ext cx="3086100" cy="2320864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58B3EB-EB16-4170-AA57-A04DB798FFD7}" type="datetimeFigureOut">
              <a:rPr lang="pt-BR" smtClean="0"/>
              <a:pPr>
                <a:defRPr/>
              </a:pPr>
              <a:t>20/04/2020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EDF333-D552-4451-87F5-51C7C6241202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14682307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143000"/>
            <a:ext cx="5154930" cy="1200150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895928" y="563431"/>
            <a:ext cx="2733722" cy="410058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2343150"/>
            <a:ext cx="5154930" cy="2320864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A4DCFF7-65BE-4D8C-B987-897415FB2401}" type="datetimeFigureOut">
              <a:rPr lang="pt-BR" smtClean="0"/>
              <a:pPr>
                <a:defRPr/>
              </a:pPr>
              <a:t>20/04/2020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457247-55E3-431C-AE52-2518CFDCA14E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15969219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33" y="3523021"/>
            <a:ext cx="8116526" cy="614516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1295" y="706080"/>
            <a:ext cx="8116380" cy="260862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4137537"/>
            <a:ext cx="8115300" cy="526477"/>
          </a:xfrm>
        </p:spPr>
        <p:txBody>
          <a:bodyPr/>
          <a:lstStyle>
            <a:lvl1pPr marL="0" indent="0" algn="l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A879F-D50B-4788-8D66-2CF2C95CF47B}" type="datetimeFigureOut">
              <a:rPr lang="pt-BR" smtClean="0"/>
              <a:pPr>
                <a:defRPr/>
              </a:pPr>
              <a:t>20/04/2020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0C18A3-3A7D-4E6C-A59A-DA3633AB5B6E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5528814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565150"/>
            <a:ext cx="8115300" cy="2101850"/>
          </a:xfrm>
        </p:spPr>
        <p:txBody>
          <a:bodyPr anchor="ctr"/>
          <a:lstStyle>
            <a:lvl1pPr algn="l">
              <a:defRPr sz="2400"/>
            </a:lvl1pPr>
          </a:lstStyle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0" y="2736850"/>
            <a:ext cx="7597887" cy="749300"/>
          </a:xfrm>
        </p:spPr>
        <p:txBody>
          <a:bodyPr anchor="ctr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285750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489A879F-D50B-4788-8D66-2CF2C95CF47B}" type="datetimeFigureOut">
              <a:rPr lang="pt-BR" smtClean="0"/>
              <a:pPr>
                <a:defRPr/>
              </a:pPr>
              <a:t>20/04/2020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284956"/>
            <a:ext cx="5243619" cy="273844"/>
          </a:xfrm>
        </p:spPr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E10C18A3-3A7D-4E6C-A59A-DA3633AB5B6E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4218999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51" y="565150"/>
            <a:ext cx="7613650" cy="1953371"/>
          </a:xfrm>
        </p:spPr>
        <p:txBody>
          <a:bodyPr anchor="ctr"/>
          <a:lstStyle>
            <a:lvl1pPr algn="l">
              <a:defRPr sz="2400"/>
            </a:lvl1pPr>
          </a:lstStyle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77899" y="2524168"/>
            <a:ext cx="7194552" cy="33333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1" y="2969897"/>
            <a:ext cx="7613650" cy="509903"/>
          </a:xfrm>
        </p:spPr>
        <p:txBody>
          <a:bodyPr anchor="ctr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285750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489A879F-D50B-4788-8D66-2CF2C95CF47B}" type="datetimeFigureOut">
              <a:rPr lang="pt-BR" smtClean="0"/>
              <a:pPr>
                <a:defRPr/>
              </a:pPr>
              <a:t>20/04/2020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284956"/>
            <a:ext cx="5243619" cy="273844"/>
          </a:xfrm>
        </p:spPr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E10C18A3-3A7D-4E6C-A59A-DA3633AB5B6E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9" name="TextBox 8"/>
          <p:cNvSpPr txBox="1"/>
          <p:nvPr/>
        </p:nvSpPr>
        <p:spPr>
          <a:xfrm>
            <a:off x="357188" y="700088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238173" y="2025968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4228224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71" y="843526"/>
            <a:ext cx="7609640" cy="1883876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0" y="2736237"/>
            <a:ext cx="7608491" cy="749914"/>
          </a:xfrm>
        </p:spPr>
        <p:txBody>
          <a:bodyPr anchor="t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284163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489A879F-D50B-4788-8D66-2CF2C95CF47B}" type="datetimeFigureOut">
              <a:rPr lang="pt-BR" smtClean="0"/>
              <a:pPr>
                <a:defRPr/>
              </a:pPr>
              <a:t>20/04/2020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284163"/>
            <a:ext cx="5243619" cy="273844"/>
          </a:xfrm>
        </p:spPr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E10C18A3-3A7D-4E6C-A59A-DA3633AB5B6E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1469721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171701" y="571500"/>
            <a:ext cx="6457949" cy="97790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14350" y="1651560"/>
            <a:ext cx="2592324" cy="462990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14349" y="2178424"/>
            <a:ext cx="2592324" cy="248559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76600" y="1650999"/>
            <a:ext cx="2592324" cy="469901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275144" y="2178050"/>
            <a:ext cx="2592324" cy="248596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038850" y="1644649"/>
            <a:ext cx="2592324" cy="469901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6038851" y="2178424"/>
            <a:ext cx="2592324" cy="248559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A879F-D50B-4788-8D66-2CF2C95CF47B}" type="datetimeFigureOut">
              <a:rPr lang="pt-BR" smtClean="0"/>
              <a:pPr>
                <a:defRPr/>
              </a:pPr>
              <a:t>20/04/2020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0C18A3-3A7D-4E6C-A59A-DA3633AB5B6E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0386193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171701" y="571500"/>
            <a:ext cx="6457949" cy="97155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16463" y="3143250"/>
            <a:ext cx="2588687" cy="51207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16463" y="1771650"/>
            <a:ext cx="2588687" cy="1143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16463" y="3655323"/>
            <a:ext cx="2588687" cy="10086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80698" y="3143250"/>
            <a:ext cx="2586701" cy="51207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280697" y="1771650"/>
            <a:ext cx="2586702" cy="1143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280699" y="3655323"/>
            <a:ext cx="2586701" cy="10086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037299" y="3143250"/>
            <a:ext cx="2592352" cy="51207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037391" y="1771650"/>
            <a:ext cx="2585909" cy="1143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6037299" y="3655321"/>
            <a:ext cx="2589334" cy="10086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A879F-D50B-4788-8D66-2CF2C95CF47B}" type="datetimeFigureOut">
              <a:rPr lang="pt-BR" smtClean="0"/>
              <a:pPr>
                <a:defRPr/>
              </a:pPr>
              <a:t>20/04/2020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0C18A3-3A7D-4E6C-A59A-DA3633AB5B6E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2995667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1645920"/>
            <a:ext cx="8115300" cy="3018094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CC3AF7F-DE27-4179-8A42-18849BDE3CB1}" type="datetimeFigureOut">
              <a:rPr lang="pt-BR" smtClean="0"/>
              <a:pPr>
                <a:defRPr/>
              </a:pPr>
              <a:t>20/04/2020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E7B7E4-9B3A-4FB6-A475-4D7F291496F6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999423792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6600" y="558800"/>
            <a:ext cx="1543050" cy="2927350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8350" y="558800"/>
            <a:ext cx="6153151" cy="2927350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60839" y="284956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B47444EC-F80C-4797-AD32-72FD012E38AC}" type="datetimeFigureOut">
              <a:rPr lang="pt-BR" smtClean="0"/>
              <a:pPr>
                <a:defRPr/>
              </a:pPr>
              <a:t>20/04/2020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4350" y="285750"/>
            <a:ext cx="5243619" cy="273844"/>
          </a:xfrm>
        </p:spPr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B5B5CA0C-DCF6-4B88-A728-960E3E0DBA72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8998143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658704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123816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213455409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7082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2892050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084553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73307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418181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xmlns="" val="109752442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8317337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428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10810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71700" y="573280"/>
            <a:ext cx="6457950" cy="9697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0" y="1645920"/>
            <a:ext cx="8115300" cy="3018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46520" y="4767263"/>
            <a:ext cx="218313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20/04/2020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4350" y="4766884"/>
            <a:ext cx="58293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72250" y="285750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9798770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  <p:sldLayoutId id="2147483743" r:id="rId17"/>
  </p:sldLayoutIdLst>
  <p:transition>
    <p:split orient="vert"/>
  </p:transition>
  <p:timing>
    <p:tnLst>
      <p:par>
        <p:cTn id="1" dur="indefinite" restart="never" nodeType="tmRoot"/>
      </p:par>
    </p:tnLst>
  </p:timing>
  <p:txStyles>
    <p:titleStyle>
      <a:lvl1pPr algn="r" defTabSz="685800" rtl="0" eaLnBrk="1" latinLnBrk="0" hangingPunct="1">
        <a:lnSpc>
          <a:spcPct val="90000"/>
        </a:lnSpc>
        <a:spcBef>
          <a:spcPct val="0"/>
        </a:spcBef>
        <a:buNone/>
        <a:defRPr sz="3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20/04/2020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961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5.jpeg"/><Relationship Id="rId5" Type="http://schemas.openxmlformats.org/officeDocument/2006/relationships/image" Target="../media/image5.gif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206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7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7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06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06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6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06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6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6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06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206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6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5" name="Retângulo 4"/>
          <p:cNvSpPr/>
          <p:nvPr/>
        </p:nvSpPr>
        <p:spPr>
          <a:xfrm rot="21178248">
            <a:off x="4724873" y="816108"/>
            <a:ext cx="3999652" cy="123267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Stop">
              <a:avLst>
                <a:gd name="adj" fmla="val 17934"/>
              </a:avLst>
            </a:prstTxWarp>
            <a:spAutoFit/>
          </a:bodyPr>
          <a:lstStyle/>
          <a:p>
            <a:pPr algn="ctr"/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urlz MT" panose="04040404050702020202" pitchFamily="82" charset="0"/>
              </a:rPr>
              <a:t>SABIÁ  </a:t>
            </a:r>
          </a:p>
          <a:p>
            <a:pPr algn="ctr"/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urlz MT" panose="04040404050702020202" pitchFamily="82" charset="0"/>
              </a:rPr>
              <a:t>AVE  </a:t>
            </a:r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urlz MT" panose="04040404050702020202" pitchFamily="82" charset="0"/>
              </a:rPr>
              <a:t>SÍMBOLO  DO  BRASIL</a:t>
            </a:r>
            <a:endParaRPr lang="pt-B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urlz MT" panose="04040404050702020202" pitchFamily="8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157484">
            <a:off x="212055" y="628056"/>
            <a:ext cx="4451887" cy="359078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Retângulo 5"/>
          <p:cNvSpPr/>
          <p:nvPr/>
        </p:nvSpPr>
        <p:spPr>
          <a:xfrm>
            <a:off x="285720" y="4286262"/>
            <a:ext cx="85697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  <a:tabLst>
                <a:tab pos="800100" algn="l"/>
              </a:tabLst>
            </a:pPr>
            <a:r>
              <a:rPr lang="pt-BR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" panose="020B0A02020104020203" pitchFamily="34" charset="0"/>
                <a:ea typeface="Times New Roman" panose="02020603050405020304" pitchFamily="18" charset="0"/>
              </a:rPr>
              <a:t>É </a:t>
            </a:r>
            <a:r>
              <a:rPr lang="pt-BR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" panose="020B0A02020104020203" pitchFamily="34" charset="0"/>
                <a:ea typeface="Times New Roman" panose="02020603050405020304" pitchFamily="18" charset="0"/>
              </a:rPr>
              <a:t>tão magnífica e inspiradora, que se </a:t>
            </a:r>
            <a:r>
              <a:rPr lang="pt-BR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" panose="020B0A02020104020203" pitchFamily="34" charset="0"/>
                <a:ea typeface="Times New Roman" panose="02020603050405020304" pitchFamily="18" charset="0"/>
              </a:rPr>
              <a:t>tornou, </a:t>
            </a:r>
            <a:r>
              <a:rPr lang="pt-BR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" panose="020B0A02020104020203" pitchFamily="34" charset="0"/>
                <a:ea typeface="Times New Roman" panose="02020603050405020304" pitchFamily="18" charset="0"/>
              </a:rPr>
              <a:t>por sua imensa popularidade, </a:t>
            </a:r>
            <a:r>
              <a:rPr lang="pt-BR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" panose="020B0A02020104020203" pitchFamily="34" charset="0"/>
                <a:ea typeface="Times New Roman" panose="02020603050405020304" pitchFamily="18" charset="0"/>
              </a:rPr>
              <a:t>como </a:t>
            </a:r>
            <a:r>
              <a:rPr lang="pt-BR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" panose="020B0A02020104020203" pitchFamily="34" charset="0"/>
                <a:ea typeface="Times New Roman" panose="02020603050405020304" pitchFamily="18" charset="0"/>
              </a:rPr>
              <a:t>cantante da estação </a:t>
            </a:r>
            <a:r>
              <a:rPr lang="pt-BR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" panose="020B0A02020104020203" pitchFamily="34" charset="0"/>
                <a:ea typeface="Times New Roman" panose="02020603050405020304" pitchFamily="18" charset="0"/>
              </a:rPr>
              <a:t>primaveril do amor.</a:t>
            </a:r>
            <a:endParaRPr lang="pt-BR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Ultra Bold" panose="020B0A02020104020203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8794279"/>
      </p:ext>
    </p:extLst>
  </p:cSld>
  <p:clrMapOvr>
    <a:masterClrMapping/>
  </p:clrMapOvr>
  <p:transition spd="slow" advClick="0" advTm="27000">
    <p:fade/>
    <p:sndAc>
      <p:stSnd loop="1">
        <p:snd r:embed="rId3" name="Ernesto Cortazar - As no one el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4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250"/>
                            </p:stCondLst>
                            <p:childTnLst>
                              <p:par>
                                <p:cTn id="2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754496">
            <a:off x="394207" y="910767"/>
            <a:ext cx="4182980" cy="3674994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chemeClr val="bg2">
                <a:lumMod val="20000"/>
                <a:lumOff val="8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Retângulo 3"/>
          <p:cNvSpPr/>
          <p:nvPr/>
        </p:nvSpPr>
        <p:spPr>
          <a:xfrm>
            <a:off x="5000628" y="642924"/>
            <a:ext cx="377991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  <a:tabLst>
                <a:tab pos="800100" algn="l"/>
              </a:tabLst>
            </a:pPr>
            <a:r>
              <a:rPr lang="pt-BR" sz="1000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pt-BR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latin typeface="Arial" panose="020B0604020202020204" pitchFamily="34" charset="0"/>
                <a:ea typeface="Times New Roman" panose="02020603050405020304" pitchFamily="18" charset="0"/>
              </a:rPr>
              <a:t>O pôr-do-sol está acontecendo, a tarde fica quieta e serena...  É o fim do dia anunciando a noitinha, que vem suave, cheia de melodias: são os pássaros aqui do meu recanto, procurando abrigo para a noite que se aproxima rapidamente</a:t>
            </a:r>
            <a:r>
              <a:rPr lang="pt-BR" sz="1000" dirty="0"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pt-BR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1000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pt-BR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14779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25000">
        <p15:prstTrans prst="fallOve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147197">
            <a:off x="316816" y="1107447"/>
            <a:ext cx="4247285" cy="3467580"/>
          </a:xfrm>
          <a:prstGeom prst="rect">
            <a:avLst/>
          </a:prstGeom>
          <a:ln>
            <a:solidFill>
              <a:schemeClr val="bg2">
                <a:lumMod val="20000"/>
                <a:lumOff val="80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7" name="Retângulo 6"/>
          <p:cNvSpPr/>
          <p:nvPr/>
        </p:nvSpPr>
        <p:spPr>
          <a:xfrm>
            <a:off x="4500562" y="428610"/>
            <a:ext cx="43204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Começo </a:t>
            </a:r>
            <a:r>
              <a:rPr lang="pt-BR" sz="2800" dirty="0">
                <a:latin typeface="Arial" panose="020B0604020202020204" pitchFamily="34" charset="0"/>
                <a:ea typeface="Times New Roman" panose="02020603050405020304" pitchFamily="18" charset="0"/>
              </a:rPr>
              <a:t>a ouvir uma sinfonia maravilhosa... </a:t>
            </a:r>
            <a:endParaRPr lang="pt-BR" sz="2800" dirty="0" smtClean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É </a:t>
            </a:r>
            <a:r>
              <a:rPr lang="pt-BR" sz="2800" dirty="0">
                <a:latin typeface="Arial" panose="020B0604020202020204" pitchFamily="34" charset="0"/>
                <a:ea typeface="Times New Roman" panose="02020603050405020304" pitchFamily="18" charset="0"/>
              </a:rPr>
              <a:t>um canto muito apreciado aqui pela minha gente, parece uma flauta doce. É o canto da tarde que se finda, na voz do sabiá-laranjeira, conhecido como peito roxo.</a:t>
            </a:r>
            <a:endParaRPr lang="pt-BR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0646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25000">
        <p15:prstTrans prst="fallOve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113561">
            <a:off x="442413" y="907758"/>
            <a:ext cx="2984951" cy="393990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20000"/>
                <a:lumOff val="8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3563888" y="267494"/>
            <a:ext cx="54006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latin typeface="Arial" panose="020B0604020202020204" pitchFamily="34" charset="0"/>
                <a:ea typeface="Times New Roman" panose="02020603050405020304" pitchFamily="18" charset="0"/>
              </a:rPr>
              <a:t>Seu canto, além de ser muito bonito, inspira um saudosismo inigualável. </a:t>
            </a:r>
            <a:r>
              <a:rPr lang="pt-BR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Tem um </a:t>
            </a:r>
            <a:r>
              <a:rPr lang="pt-BR" sz="2400" dirty="0">
                <a:latin typeface="Arial" panose="020B0604020202020204" pitchFamily="34" charset="0"/>
                <a:ea typeface="Times New Roman" panose="02020603050405020304" pitchFamily="18" charset="0"/>
              </a:rPr>
              <a:t>trinado elegante, objetivando informar aos seus concorrentes que está confirmando a demarcação do seu território e, no caso dos machos, para atrair a fêmea. Ela também canta, com uma frequência menor que a do macho, como uma verdadeira troca de saudações; uma cantoria amorosa, indicando o lugar em que ambos vão passar a noite</a:t>
            </a:r>
            <a:r>
              <a:rPr lang="pt-BR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pt-BR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03275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40000">
        <p15:prstTrans prst="peelOff"/>
      </p:transition>
    </mc:Choice>
    <mc:Fallback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4286248" y="642924"/>
            <a:ext cx="467824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000" dirty="0">
                <a:latin typeface="Arial" panose="020B0604020202020204" pitchFamily="34" charset="0"/>
                <a:ea typeface="Times New Roman" panose="02020603050405020304" pitchFamily="18" charset="0"/>
              </a:rPr>
              <a:t>Na natureza, é encontrado em casais e grupos familiares, quando em processo de criação. É ave de ambientes abertos, preferindo viver em bordas de matas, pomares, capoeiras, entorno de estradas, praças e quintais, sempre onde haja água abundante.</a:t>
            </a:r>
            <a:endParaRPr lang="pt-BR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000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pt-BR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000" dirty="0">
                <a:latin typeface="Arial" panose="020B0604020202020204" pitchFamily="34" charset="0"/>
                <a:ea typeface="Times New Roman" panose="02020603050405020304" pitchFamily="18" charset="0"/>
              </a:rPr>
              <a:t>Tem seu território demarcado com precisão, principalmente quando está em processo de reprodução, não aceitando presença de outras aves.</a:t>
            </a:r>
            <a:endParaRPr lang="pt-BR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000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pt-BR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810431">
            <a:off x="113087" y="1170352"/>
            <a:ext cx="4061953" cy="3047914"/>
          </a:xfrm>
          <a:prstGeom prst="ellipse">
            <a:avLst/>
          </a:prstGeom>
          <a:ln w="63500" cap="rnd">
            <a:solidFill>
              <a:schemeClr val="bg2">
                <a:lumMod val="20000"/>
                <a:lumOff val="8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538320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35000">
        <p15:prstTrans prst="peelOff"/>
      </p:transition>
    </mc:Choice>
    <mc:Fallback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323528" y="1059582"/>
            <a:ext cx="523555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latin typeface="Arial" panose="020B0604020202020204" pitchFamily="34" charset="0"/>
                <a:ea typeface="Times New Roman" panose="02020603050405020304" pitchFamily="18" charset="0"/>
              </a:rPr>
              <a:t>Depois daquele entardecer musical, aqueles sons ficaram em meus ouvidos e, no café da manhã, fiquei assobiando a melodia tradicional </a:t>
            </a:r>
            <a:r>
              <a:rPr lang="pt-BR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do </a:t>
            </a:r>
            <a:r>
              <a:rPr lang="pt-BR" sz="2400" dirty="0">
                <a:latin typeface="Arial" panose="020B0604020202020204" pitchFamily="34" charset="0"/>
                <a:ea typeface="Times New Roman" panose="02020603050405020304" pitchFamily="18" charset="0"/>
              </a:rPr>
              <a:t>seu cantar. Foi quando vi, pela janela da cozinha, </a:t>
            </a:r>
            <a:r>
              <a:rPr lang="pt-BR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400" dirty="0">
                <a:latin typeface="Arial" panose="020B0604020202020204" pitchFamily="34" charset="0"/>
                <a:ea typeface="Times New Roman" panose="02020603050405020304" pitchFamily="18" charset="0"/>
              </a:rPr>
              <a:t>próximo ao enorme pé de jacarandá, embrenhando-se por uma trepadeira com um ramo no bico.</a:t>
            </a:r>
            <a:endParaRPr lang="pt-BR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20072" y="703696"/>
            <a:ext cx="3359242" cy="3707230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chemeClr val="bg2">
                <a:lumMod val="20000"/>
                <a:lumOff val="8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8161469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27000">
        <p15:prstTrans prst="pageCurlDouble"/>
      </p:transition>
    </mc:Choice>
    <mc:Fallback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296067">
            <a:off x="5353721" y="1152698"/>
            <a:ext cx="3370326" cy="2780172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rnd">
            <a:solidFill>
              <a:schemeClr val="bg2">
                <a:lumMod val="20000"/>
                <a:lumOff val="8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251520" y="411510"/>
            <a:ext cx="504056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32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Fui </a:t>
            </a:r>
            <a:r>
              <a:rPr lang="pt-BR" sz="3200" dirty="0">
                <a:latin typeface="Arial" panose="020B0604020202020204" pitchFamily="34" charset="0"/>
                <a:ea typeface="Times New Roman" panose="02020603050405020304" pitchFamily="18" charset="0"/>
              </a:rPr>
              <a:t>até o local e fiquei esperando a volta do sabiá, para ver exatamente onde estava iniciando a construção do ninho. Percebi que a tarefa era do casal e fiquei observando mais atentamente</a:t>
            </a:r>
            <a:r>
              <a:rPr lang="pt-BR" sz="32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pt-BR" sz="3200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pt-BR" sz="4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0875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27000">
        <p15:prstTrans prst="pageCurlDouble"/>
      </p:transition>
    </mc:Choice>
    <mc:Fallback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861705">
            <a:off x="384163" y="1046646"/>
            <a:ext cx="2977671" cy="3673519"/>
          </a:xfrm>
          <a:prstGeom prst="rect">
            <a:avLst/>
          </a:prstGeom>
          <a:ln w="19050">
            <a:solidFill>
              <a:schemeClr val="bg2">
                <a:lumMod val="20000"/>
                <a:lumOff val="80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3" name="Retângulo 2"/>
          <p:cNvSpPr/>
          <p:nvPr/>
        </p:nvSpPr>
        <p:spPr>
          <a:xfrm>
            <a:off x="3491880" y="228363"/>
            <a:ext cx="54006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latin typeface="Arial" panose="020B0604020202020204" pitchFamily="34" charset="0"/>
                <a:ea typeface="Times New Roman" panose="02020603050405020304" pitchFamily="18" charset="0"/>
              </a:rPr>
              <a:t>Passaram-se alguns dias, o ninho ficou pronto. E a fêmea botou </a:t>
            </a:r>
            <a:r>
              <a:rPr lang="pt-BR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três </a:t>
            </a:r>
            <a:r>
              <a:rPr lang="pt-BR" sz="2400" dirty="0">
                <a:latin typeface="Arial" panose="020B0604020202020204" pitchFamily="34" charset="0"/>
                <a:ea typeface="Times New Roman" panose="02020603050405020304" pitchFamily="18" charset="0"/>
              </a:rPr>
              <a:t>ovos que passou a </a:t>
            </a:r>
            <a:r>
              <a:rPr lang="pt-BR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chocar.  </a:t>
            </a:r>
            <a:r>
              <a:rPr lang="pt-BR" sz="2400" dirty="0">
                <a:latin typeface="Arial" panose="020B0604020202020204" pitchFamily="34" charset="0"/>
                <a:ea typeface="Times New Roman" panose="02020603050405020304" pitchFamily="18" charset="0"/>
              </a:rPr>
              <a:t>Perto do final do choco, fui observar de perto, notando a presença de </a:t>
            </a:r>
            <a:r>
              <a:rPr lang="pt-BR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três </a:t>
            </a:r>
            <a:r>
              <a:rPr lang="pt-BR" sz="2400" dirty="0">
                <a:latin typeface="Arial" panose="020B0604020202020204" pitchFamily="34" charset="0"/>
                <a:ea typeface="Times New Roman" panose="02020603050405020304" pitchFamily="18" charset="0"/>
              </a:rPr>
              <a:t>filhotes, que o casal alimentava incessantemente; até que cresceram e abandonaram a moradia, indo para outro local, pois os pais não permitem que fiquem próximos para não atrapalharem a próxima ninhada, que ocorre duas vezes ao ano, sempre na estação primaveril</a:t>
            </a:r>
            <a:r>
              <a:rPr lang="pt-BR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pt-BR" sz="2400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pt-BR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559747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5000" advClick="0" advTm="48000">
        <p15:prstTrans prst="fracture"/>
      </p:transition>
    </mc:Choice>
    <mc:Fallback>
      <p:transition spd="slow" advClick="0" advTm="4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2">
              <a:lumMod val="60000"/>
              <a:lumOff val="40000"/>
            </a:schemeClr>
          </a:solidFill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14942" y="357171"/>
            <a:ext cx="3581238" cy="2697005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428596" y="357172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E FORMATAÇÃO</a:t>
            </a:r>
            <a:endParaRPr lang="pt-BR" sz="16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b="1" i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</a:t>
            </a:r>
            <a:r>
              <a:rPr lang="pt-BR" sz="2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= Acervo Pessoal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Pesquisas</a:t>
            </a:r>
            <a:r>
              <a:rPr lang="pt-BR" sz="2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= Internet</a:t>
            </a:r>
            <a:r>
              <a:rPr lang="pt-BR" sz="20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  </a:t>
            </a:r>
            <a:endParaRPr lang="pt-BR" sz="2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de Fundo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As No </a:t>
            </a:r>
            <a:r>
              <a:rPr lang="pt-BR" sz="20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One</a:t>
            </a:r>
            <a:r>
              <a:rPr lang="pt-BR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0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Else</a:t>
            </a:r>
            <a:endParaRPr lang="pt-BR" sz="20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Orquestrado</a:t>
            </a:r>
            <a:r>
              <a:rPr lang="pt-BR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 </a:t>
            </a:r>
            <a:endParaRPr lang="pt-BR" sz="2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Paz do Meu </a:t>
            </a:r>
            <a:r>
              <a:rPr lang="pt-BR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Amor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Canta: </a:t>
            </a:r>
            <a:r>
              <a:rPr lang="pt-BR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Jessé</a:t>
            </a:r>
            <a:endParaRPr lang="pt-BR" sz="2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6" name="Retângulo 25"/>
          <p:cNvSpPr/>
          <p:nvPr/>
        </p:nvSpPr>
        <p:spPr>
          <a:xfrm>
            <a:off x="285720" y="3429006"/>
            <a:ext cx="8555294" cy="1508105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http://vendraminiletras.blogspot.com</a:t>
            </a:r>
            <a:r>
              <a:rPr lang="pt-BR" dirty="0" smtClean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/</a:t>
            </a:r>
            <a:endParaRPr lang="pt-BR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</a:t>
            </a:r>
            <a:r>
              <a:rPr lang="pt-BR" sz="105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:</a:t>
            </a:r>
          </a:p>
          <a:p>
            <a:pPr marL="685718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105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1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 ACADÊMICO  28</a:t>
            </a:r>
          </a:p>
          <a:p>
            <a:pPr algn="ctr"/>
            <a:endParaRPr lang="pt-BR" sz="14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2269509"/>
      </p:ext>
    </p:extLst>
  </p:cSld>
  <p:clrMapOvr>
    <a:masterClrMapping/>
  </p:clrMapOvr>
  <p:transition spd="med" advClick="0" advTm="200000">
    <p:fade/>
    <p:sndAc>
      <p:stSnd loop="1">
        <p:snd r:embed="rId3" name="Jessé - Paz do meu am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0"/>
                            </p:stCondLst>
                            <p:childTnLst>
                              <p:par>
                                <p:cTn id="2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0"/>
                            </p:stCondLst>
                            <p:childTnLst>
                              <p:par>
                                <p:cTn id="3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4000"/>
                            </p:stCondLst>
                            <p:childTnLst>
                              <p:par>
                                <p:cTn id="3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8000"/>
                            </p:stCondLst>
                            <p:childTnLst>
                              <p:par>
                                <p:cTn id="4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2000"/>
                            </p:stCondLst>
                            <p:childTnLst>
                              <p:par>
                                <p:cTn id="4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4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60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SABIÁ AVE SIMBOLO DO BRASIL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rilha de Vapor">
      <a:maj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rilha de Vapor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Vapor Trail" id="{4FDF2955-7D9C-493C-B9F9-C205151B46CD}" vid="{8F31A783-2159-4870-BC29-2BA7D038EA44}"/>
    </a:ext>
  </a:extLst>
</a:theme>
</file>

<file path=ppt/theme/theme2.xml><?xml version="1.0" encoding="utf-8"?>
<a:theme xmlns:a="http://schemas.openxmlformats.org/drawingml/2006/main" name="2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SABIÁ AVE SIMBOLO DO BRASIL</Template>
  <TotalTime>34</TotalTime>
  <Words>439</Words>
  <Application>Microsoft Office PowerPoint</Application>
  <PresentationFormat>Apresentação na tela (16:9)</PresentationFormat>
  <Paragraphs>33</Paragraphs>
  <Slides>9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slides</vt:lpstr>
      </vt:variant>
      <vt:variant>
        <vt:i4>9</vt:i4>
      </vt:variant>
    </vt:vector>
  </HeadingPairs>
  <TitlesOfParts>
    <vt:vector size="11" baseType="lpstr">
      <vt:lpstr>SABIÁ AVE SIMBOLO DO BRASIL</vt:lpstr>
      <vt:lpstr>2_Viagem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4</cp:revision>
  <dcterms:created xsi:type="dcterms:W3CDTF">2020-04-20T18:08:04Z</dcterms:created>
  <dcterms:modified xsi:type="dcterms:W3CDTF">2020-04-20T18:42:20Z</dcterms:modified>
</cp:coreProperties>
</file>