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  <p:sldMasterId id="2147483747" r:id="rId2"/>
  </p:sldMasterIdLst>
  <p:notesMasterIdLst>
    <p:notesMasterId r:id="rId11"/>
  </p:notesMasterIdLst>
  <p:sldIdLst>
    <p:sldId id="391" r:id="rId3"/>
    <p:sldId id="401" r:id="rId4"/>
    <p:sldId id="399" r:id="rId5"/>
    <p:sldId id="398" r:id="rId6"/>
    <p:sldId id="405" r:id="rId7"/>
    <p:sldId id="403" r:id="rId8"/>
    <p:sldId id="404" r:id="rId9"/>
    <p:sldId id="397" r:id="rId10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66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 varScale="1">
        <p:scale>
          <a:sx n="106" d="100"/>
          <a:sy n="106" d="100"/>
        </p:scale>
        <p:origin x="62" y="20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03/08/2021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Modifiez les styles du texte du masque</a:t>
            </a:r>
          </a:p>
          <a:p>
            <a:pPr lvl="0"/>
            <a:r>
              <a:rPr lang="fr-FR" noProof="0"/>
              <a:t>Deuxième niveau</a:t>
            </a:r>
          </a:p>
          <a:p>
            <a:pPr lvl="0"/>
            <a:r>
              <a:rPr lang="fr-FR" noProof="0"/>
              <a:t>Troisième niveau</a:t>
            </a:r>
          </a:p>
          <a:p>
            <a:pPr lvl="0"/>
            <a:r>
              <a:rPr lang="fr-FR" noProof="0"/>
              <a:t>Quatrième niveau</a:t>
            </a:r>
          </a:p>
          <a:p>
            <a:pPr lv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0D055C-087A-46F6-88BC-3CD1DF74905E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614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256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83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393124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774895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057487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402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756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595124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179524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83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5002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6062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94211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8830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413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03/08/2021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23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03/08/2021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82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ransition>
    <p:split orient="vert"/>
  </p:transition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152">
              <a:srgbClr val="92DDF9"/>
            </a:gs>
            <a:gs pos="87000">
              <a:srgbClr val="00B0F0"/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3208" y="627534"/>
            <a:ext cx="5040560" cy="175904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>
                <a:gd name="adj" fmla="val 37279"/>
              </a:avLst>
            </a:prstTxWarp>
            <a:spAutoFit/>
          </a:bodyPr>
          <a:lstStyle/>
          <a:p>
            <a:pPr algn="ctr"/>
            <a:r>
              <a:rPr lang="pt-BR" sz="1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 MIO BABBINO CARO</a:t>
            </a:r>
          </a:p>
          <a:p>
            <a:pPr algn="ctr"/>
            <a:r>
              <a:rPr lang="pt-BR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pt-BR" sz="1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Ária da</a:t>
            </a:r>
            <a:endParaRPr lang="pt-BR" sz="1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pt-BR" sz="12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Ópera </a:t>
            </a:r>
          </a:p>
          <a:p>
            <a:pPr algn="ctr"/>
            <a:r>
              <a:rPr lang="pt-BR" sz="2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</a:t>
            </a:r>
            <a:r>
              <a:rPr lang="pt-BR" sz="20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 Giacomo Puccini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286495" y="1245702"/>
            <a:ext cx="266429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endParaRPr lang="pt-BR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11B4880-9524-4D08-AECB-BCAE5287F9E5}"/>
              </a:ext>
            </a:extLst>
          </p:cNvPr>
          <p:cNvSpPr txBox="1"/>
          <p:nvPr/>
        </p:nvSpPr>
        <p:spPr>
          <a:xfrm>
            <a:off x="6444208" y="3716458"/>
            <a:ext cx="2471479" cy="1159548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1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 </a:t>
            </a:r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cantora lírica brasileira </a:t>
            </a:r>
          </a:p>
          <a:p>
            <a:pPr algn="ctr"/>
            <a:endParaRPr lang="pt-BR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Carmem </a:t>
            </a:r>
            <a:r>
              <a:rPr lang="pt-BR" sz="2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Monarcha</a:t>
            </a:r>
            <a:endParaRPr lang="pt-BR" dirty="0"/>
          </a:p>
        </p:txBody>
      </p:sp>
      <p:pic>
        <p:nvPicPr>
          <p:cNvPr id="14" name="Picture 6" descr="C:\Users\Gogu\Desktop\542516.gif">
            <a:extLst>
              <a:ext uri="{FF2B5EF4-FFF2-40B4-BE49-F238E27FC236}">
                <a16:creationId xmlns:a16="http://schemas.microsoft.com/office/drawing/2014/main" id="{72D719A1-F650-4123-B453-16F814F4D7B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55926"/>
            <a:ext cx="643932" cy="455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9315D42E-E387-462B-A11C-1A2B039773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768" y="289489"/>
            <a:ext cx="3743325" cy="33242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A2E6D1D-1056-4088-9015-F63E39BA1D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99" y="2736835"/>
            <a:ext cx="4752528" cy="22479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60367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38000">
        <p15:prstTrans prst="drape"/>
        <p:sndAc>
          <p:stSnd loop="1">
            <p:snd r:embed="rId3" name="Andre Rieu - Giacomo Puccini - O Mio Babbino Caro.wav"/>
          </p:stSnd>
        </p:sndAc>
      </p:transition>
    </mc:Choice>
    <mc:Fallback xmlns="">
      <p:transition spd="slow" advClick="0" advTm="38000">
        <p:fade/>
        <p:sndAc>
          <p:stSnd loop="1">
            <p:snd r:embed="rId8" name="Andre Rieu - Giacomo Puccini - O Mio Babbino Ca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43508" y="3939902"/>
            <a:ext cx="8856984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222222"/>
                </a:solidFill>
                <a:latin typeface="Arial" panose="020B0604020202020204" pitchFamily="34" charset="0"/>
              </a:rPr>
              <a:t>Uma ária, é uma composição musical escrita para um cantor solista, quando está contida dentro de uma obra maior, como uma ópera, quando então, é uma peça avulsa.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757654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30000">
        <p15:prstTrans prst="curtains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4932040" y="339502"/>
            <a:ext cx="3960440" cy="469359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14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ÁRIA TRADUZIDA PARA O PORTUGUÊS </a:t>
            </a:r>
          </a:p>
          <a:p>
            <a:pPr lvl="0" algn="ctr" eaLnBrk="0" hangingPunct="0"/>
            <a:endParaRPr lang="pt-BR" altLang="pt-BR" sz="1400" b="1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Ó meu querido paizinho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Amo-te, és tão belo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Quero ir até Porta vermelha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comprar um anel!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Sim, sim, quero ir!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E, se meu amor for em vão,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Irei até </a:t>
            </a: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ponte velha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me jogar ao </a:t>
            </a: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rio Arno!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Caio em prantos e sofro tormentas!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Oh, Deus, preferiria morrer!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Pai, tende piedade, tende piedade!</a:t>
            </a:r>
            <a:br>
              <a:rPr lang="pt-BR" alt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7BD64C5-C3FD-428A-A8C5-2C43E4D9D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9522"/>
            <a:ext cx="4104456" cy="41044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1891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31000">
        <p:fade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51520" y="309592"/>
            <a:ext cx="3960440" cy="45243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333333"/>
                </a:solidFill>
                <a:latin typeface="arial" panose="020B0604020202020204" pitchFamily="34" charset="0"/>
              </a:rPr>
              <a:t> O enredo de tudo se passa na Itália e conta, de forma cômica, a história de uma família envolvida com o testamento de um rico parente que acaba de morrer,</a:t>
            </a:r>
          </a:p>
          <a:p>
            <a:pPr algn="ctr"/>
            <a:r>
              <a:rPr lang="pt-BR" dirty="0">
                <a:solidFill>
                  <a:srgbClr val="333333"/>
                </a:solidFill>
                <a:latin typeface="arial" panose="020B0604020202020204" pitchFamily="34" charset="0"/>
              </a:rPr>
              <a:t> o falecido deixou tudo para a igreja.</a:t>
            </a:r>
          </a:p>
          <a:p>
            <a:pPr algn="ctr"/>
            <a:endParaRPr lang="pt-BR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>
                <a:solidFill>
                  <a:srgbClr val="333333"/>
                </a:solidFill>
                <a:latin typeface="arial" panose="020B0604020202020204" pitchFamily="34" charset="0"/>
              </a:rPr>
              <a:t>No trecho cantado, (ária), a filha, tenta convencer o pai a ajudar seu grande amor, o sobrinho do morto, ele contava com a herança para casar com sua amada.</a:t>
            </a:r>
          </a:p>
          <a:p>
            <a:pPr algn="ctr"/>
            <a:endParaRPr lang="pt-BR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>
                <a:solidFill>
                  <a:srgbClr val="333333"/>
                </a:solidFill>
                <a:latin typeface="arial" panose="020B0604020202020204" pitchFamily="34" charset="0"/>
              </a:rPr>
              <a:t> Ele então, topa ajudar a família, aproveitando a semelhança com o falecido para alterar o testamento.</a:t>
            </a:r>
            <a:endParaRPr lang="pt-BR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22D8D2A-2925-4639-BEC1-E8901F089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8462"/>
            <a:ext cx="2520160" cy="4025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16A5E9A-12AB-4AB5-BB93-23743DD668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909607"/>
            <a:ext cx="2718820" cy="3924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1764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37000">
        <p:fade/>
      </p:transition>
    </mc:Choice>
    <mc:Fallback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81144">
              <a:srgbClr val="88C3E5"/>
            </a:gs>
            <a:gs pos="0">
              <a:schemeClr val="accent3">
                <a:lumMod val="5000"/>
                <a:lumOff val="95000"/>
              </a:schemeClr>
            </a:gs>
            <a:gs pos="92000">
              <a:schemeClr val="accent3">
                <a:lumMod val="45000"/>
                <a:lumOff val="55000"/>
              </a:schemeClr>
            </a:gs>
            <a:gs pos="100000">
              <a:schemeClr val="accent4">
                <a:lumMod val="40000"/>
                <a:lumOff val="60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26597" y="2508650"/>
            <a:ext cx="805334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Os historiadores acreditam ter sido a </a:t>
            </a:r>
            <a:r>
              <a:rPr kumimoji="0" lang="pt-BR" altLang="pt-BR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Ponte Vecchia sobre o Rio Arno</a:t>
            </a:r>
            <a:r>
              <a:rPr kumimoji="0" lang="pt-BR" altLang="pt-BR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construída na Roma Antiga em madeira. Posteriormente destruída em 1333, quando a região experimentou terríveis cheias, sendo reconstruída somente em 1345 no formato atual.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Abrigam muitas lojas onde seus proprietários vendem suas joias preciosas, elaboradas por artesões, os chamados ourives. A história das joalherias de Firenze, e em especial, as que estão na ponte é longa, desde então os seus artesões derretem, gravam, esculpem, incorporam ou decoram as mais belas</a:t>
            </a:r>
            <a:r>
              <a:rPr kumimoji="0" lang="pt-BR" altLang="pt-BR" sz="1600" b="1" i="0" u="none" strike="noStrike" cap="none" normalizeH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pt-BR" altLang="pt-BR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joias de ouro e prata.   </a:t>
            </a:r>
            <a:endParaRPr kumimoji="0" lang="pt-BR" altLang="pt-BR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m 3" descr="File:&lt;strong&gt;Ponte Vecchio&lt;/strong&gt; visto dal ponte di Santa Trinita.jpg - Wikimedia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-88271"/>
            <a:ext cx="8424936" cy="2706467"/>
          </a:xfrm>
          <a:prstGeom prst="rect">
            <a:avLst/>
          </a:prstGeom>
          <a:gradFill>
            <a:gsLst>
              <a:gs pos="81144">
                <a:srgbClr val="88C3E5"/>
              </a:gs>
              <a:gs pos="0">
                <a:schemeClr val="accent3">
                  <a:lumMod val="5000"/>
                  <a:lumOff val="95000"/>
                </a:schemeClr>
              </a:gs>
              <a:gs pos="92000">
                <a:schemeClr val="accent3">
                  <a:lumMod val="45000"/>
                  <a:lumOff val="55000"/>
                </a:schemeClr>
              </a:gs>
              <a:gs pos="100000">
                <a:schemeClr val="accent4">
                  <a:lumMod val="40000"/>
                  <a:lumOff val="60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</a:gradFill>
          <a:ln w="1016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Picture 6" descr="C:\Users\Gogu\Desktop\542516.gif">
            <a:extLst>
              <a:ext uri="{FF2B5EF4-FFF2-40B4-BE49-F238E27FC236}">
                <a16:creationId xmlns:a16="http://schemas.microsoft.com/office/drawing/2014/main" id="{0358DE05-3E2D-461B-BC54-5E509661D5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7138" y="3662812"/>
            <a:ext cx="643932" cy="455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E4E52D6-8483-437F-BB13-5D865258C6D1}"/>
              </a:ext>
            </a:extLst>
          </p:cNvPr>
          <p:cNvSpPr/>
          <p:nvPr/>
        </p:nvSpPr>
        <p:spPr>
          <a:xfrm>
            <a:off x="8031952" y="3059521"/>
            <a:ext cx="115430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</a:t>
            </a:r>
          </a:p>
          <a:p>
            <a:pPr algn="ctr"/>
            <a:r>
              <a:rPr lang="pt-BR" sz="1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de Fundo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53C53E8-E7EB-4958-BBD1-96CF1CF1315B}"/>
              </a:ext>
            </a:extLst>
          </p:cNvPr>
          <p:cNvSpPr/>
          <p:nvPr/>
        </p:nvSpPr>
        <p:spPr>
          <a:xfrm>
            <a:off x="8186430" y="4209658"/>
            <a:ext cx="10039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 </a:t>
            </a:r>
            <a:r>
              <a:rPr lang="pt-BR" sz="1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Voglio</a:t>
            </a:r>
            <a:r>
              <a:rPr lang="pt-BR" sz="1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1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Tanto Bene</a:t>
            </a:r>
          </a:p>
        </p:txBody>
      </p:sp>
    </p:spTree>
    <p:extLst>
      <p:ext uri="{BB962C8B-B14F-4D97-AF65-F5344CB8AC3E}">
        <p14:creationId xmlns:p14="http://schemas.microsoft.com/office/powerpoint/2010/main" val="243710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0000">
        <p:fade/>
        <p:sndAc>
          <p:stSnd loop="1">
            <p:snd r:embed="rId2" name="Te Voglio Tanto Bene.wav"/>
          </p:stSnd>
        </p:sndAc>
      </p:transition>
    </mc:Choice>
    <mc:Fallback>
      <p:transition spd="slow" advClick="0" advTm="40000">
        <p:fade/>
        <p:sndAc>
          <p:stSnd loop="1">
            <p:snd r:embed="rId2" name="Te Voglio Tanto Be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9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4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7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296920" y="0"/>
            <a:ext cx="38470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07504" y="4083918"/>
            <a:ext cx="8928992" cy="923330"/>
          </a:xfrm>
          <a:prstGeom prst="rect">
            <a:avLst/>
          </a:prstGeom>
          <a:gradFill>
            <a:gsLst>
              <a:gs pos="87000">
                <a:srgbClr val="00B0F0"/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Ao caminhar por Firenze pelo interior da </a:t>
            </a:r>
            <a:r>
              <a:rPr lang="pt-BR" dirty="0">
                <a:solidFill>
                  <a:srgbClr val="C00000"/>
                </a:solidFill>
              </a:rPr>
              <a:t>Ponte Vecchio</a:t>
            </a:r>
            <a:r>
              <a:rPr lang="pt-BR" dirty="0"/>
              <a:t>, lembrei-me da Ária de Puccini, que narra acontecimentos no local. A seguir, um poema que idealizei em razão da alegria encontrada naquele momento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9888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9000">
        <p:fade/>
      </p:transition>
    </mc:Choice>
    <mc:Fallback>
      <p:transition spd="slow" advClick="0" advTm="2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92000">
              <a:schemeClr val="accent3">
                <a:lumMod val="45000"/>
                <a:lumOff val="55000"/>
              </a:schemeClr>
            </a:gs>
            <a:gs pos="100000">
              <a:schemeClr val="accent4">
                <a:lumMod val="40000"/>
                <a:lumOff val="60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5536" y="2139702"/>
            <a:ext cx="835292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endParaRPr lang="pt-BR" alt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eaLnBrk="0" hangingPunct="0"/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Janelas abertas em sua passarela</a:t>
            </a:r>
          </a:p>
          <a:p>
            <a:pPr lvl="0" algn="ctr" eaLnBrk="0" hangingPunct="0"/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Rio caudaloso com cores reluzentes</a:t>
            </a:r>
          </a:p>
          <a:p>
            <a:pPr lvl="0" algn="ctr" eaLnBrk="0" hangingPunct="0"/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Caiu no vazio uma pedra brilhante</a:t>
            </a:r>
          </a:p>
          <a:p>
            <a:pPr lvl="0" algn="ctr" eaLnBrk="0" hangingPunct="0"/>
            <a:endParaRPr lang="pt-BR" alt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eaLnBrk="0" hangingPunct="0"/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Lapidada pelas mãos de um artista </a:t>
            </a:r>
          </a:p>
          <a:p>
            <a:pPr lvl="0" algn="ctr" eaLnBrk="0" hangingPunct="0"/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Lagrimas derramadas em suas águas</a:t>
            </a:r>
          </a:p>
          <a:p>
            <a:pPr lvl="0" algn="ctr" eaLnBrk="0" hangingPunct="0"/>
            <a:r>
              <a:rPr lang="pt-BR" altLang="pt-BR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Arrivederci</a:t>
            </a:r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bambina</a:t>
            </a:r>
          </a:p>
          <a:p>
            <a:pPr lvl="0" algn="ctr" eaLnBrk="0" hangingPunct="0"/>
            <a:r>
              <a:rPr lang="pt-BR" altLang="pt-BR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Jóia</a:t>
            </a:r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preciosa no berço do renascimento </a:t>
            </a:r>
            <a:endParaRPr lang="pt-BR" alt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5" name="Imagem 4" descr="File:&lt;strong&gt;Ponte Vecchio&lt;/strong&gt; visto dal ponte di Santa Trinita.jp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69" y="-100967"/>
            <a:ext cx="8175479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A63DDE4-C8E6-4327-9001-F32ED7F4690E}"/>
              </a:ext>
            </a:extLst>
          </p:cNvPr>
          <p:cNvSpPr/>
          <p:nvPr/>
        </p:nvSpPr>
        <p:spPr>
          <a:xfrm>
            <a:off x="2677443" y="1851670"/>
            <a:ext cx="378911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 PANORAMA  VISTO  DA  PONTE</a:t>
            </a:r>
          </a:p>
        </p:txBody>
      </p:sp>
    </p:spTree>
    <p:extLst>
      <p:ext uri="{BB962C8B-B14F-4D97-AF65-F5344CB8AC3E}">
        <p14:creationId xmlns:p14="http://schemas.microsoft.com/office/powerpoint/2010/main" val="277506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5000">
        <p:fade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92080" y="2049851"/>
            <a:ext cx="37476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  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&amp; Internet    </a:t>
            </a:r>
            <a:endParaRPr kumimoji="0" lang="pt-BR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0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 de Encerramento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L’ italiano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Cantor: Luciano Bruno</a:t>
            </a:r>
            <a:r>
              <a:rPr lang="pt-BR" sz="1600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 </a:t>
            </a:r>
            <a:endParaRPr kumimoji="0" lang="pt-BR" sz="160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851920" y="3901152"/>
            <a:ext cx="5187832" cy="10926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5"/>
              </a:rPr>
              <a:t>http://vendraminiletras.blogspot.com/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67" y="294964"/>
            <a:ext cx="1712933" cy="1686135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158152" y="393984"/>
            <a:ext cx="326573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&amp; PRODUÇÃO</a:t>
            </a:r>
            <a:endParaRPr lang="pt-BR" sz="28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20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0">
        <p14:doors dir="vert"/>
        <p:sndAc>
          <p:stSnd loop="1">
            <p:snd r:embed="rId3" name="L' italiano Luciano Bruno.wav"/>
          </p:stSnd>
        </p:sndAc>
      </p:transition>
    </mc:Choice>
    <mc:Fallback>
      <p:transition spd="slow" advClick="0" advTm="180000">
        <p:fade/>
        <p:sndAc>
          <p:stSnd loop="1">
            <p:snd r:embed="rId3" name="L' italiano Luciano Bru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MIO BABBINO CARO - NOV PUBL - S - 2019</Template>
  <TotalTime>124</TotalTime>
  <Words>497</Words>
  <Application>Microsoft Office PowerPoint</Application>
  <PresentationFormat>Apresentação na tela (16:9)</PresentationFormat>
  <Paragraphs>54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2" baseType="lpstr">
      <vt:lpstr>Arial</vt:lpstr>
      <vt:lpstr>Arial</vt:lpstr>
      <vt:lpstr>Arial Black</vt:lpstr>
      <vt:lpstr>Britannic Bold</vt:lpstr>
      <vt:lpstr>Calibri</vt:lpstr>
      <vt:lpstr>Cambria</vt:lpstr>
      <vt:lpstr>Century Gothic</vt:lpstr>
      <vt:lpstr>David</vt:lpstr>
      <vt:lpstr>Maiandra GD</vt:lpstr>
      <vt:lpstr>Times New Roman</vt:lpstr>
      <vt:lpstr>Wingdings 2</vt:lpstr>
      <vt:lpstr>Wingdings 3</vt:lpstr>
      <vt:lpstr>1_Viagem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2021-08-03T12:29:51Z</dcterms:created>
  <dcterms:modified xsi:type="dcterms:W3CDTF">2021-08-03T14:34:01Z</dcterms:modified>
  <cp:contentStatus/>
</cp:coreProperties>
</file>