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audio3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</p:sldMasterIdLst>
  <p:notesMasterIdLst>
    <p:notesMasterId r:id="rId16"/>
  </p:notesMasterIdLst>
  <p:sldIdLst>
    <p:sldId id="298" r:id="rId4"/>
    <p:sldId id="292" r:id="rId5"/>
    <p:sldId id="299" r:id="rId6"/>
    <p:sldId id="300" r:id="rId7"/>
    <p:sldId id="301" r:id="rId8"/>
    <p:sldId id="302" r:id="rId9"/>
    <p:sldId id="303" r:id="rId10"/>
    <p:sldId id="295" r:id="rId11"/>
    <p:sldId id="305" r:id="rId12"/>
    <p:sldId id="304" r:id="rId13"/>
    <p:sldId id="306" r:id="rId14"/>
    <p:sldId id="307" r:id="rId15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AB152E"/>
    <a:srgbClr val="66FFCC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4793" autoAdjust="0"/>
  </p:normalViewPr>
  <p:slideViewPr>
    <p:cSldViewPr>
      <p:cViewPr varScale="1">
        <p:scale>
          <a:sx n="98" d="100"/>
          <a:sy n="98" d="100"/>
        </p:scale>
        <p:origin x="77" y="3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08/03/2021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69AA7-406B-4A31-BE3E-F8FCAD2F0AD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787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98F38-D599-4E80-855F-0499FF81507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621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10577-16BE-441F-99EC-FD610C25D4C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845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474BD-CC8A-490F-9DEA-D2F7DA08F4D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486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C284E5-1FDF-4E76-9EE8-D5ACF4B06CA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477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224E4-21B2-4F9E-9CD1-3994B6C25FF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495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08642-F960-420C-8448-F65B7C12200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744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98641-57B0-4A85-8ED3-22024B7F031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757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121A3-FFF5-40B9-952F-1491D3EE627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944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49ED0-41FC-4CC6-9F0F-0E6BFA424AB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458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1B462-1953-47AE-86F9-A6DB2E5BCD2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9345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823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774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5568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811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2960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590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367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038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016258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353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394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08/03/2021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079073"/>
      </p:ext>
    </p:extLst>
  </p:cSld>
  <p:clrMapOvr>
    <a:masterClrMapping/>
  </p:clrMapOvr>
  <p:transition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08/03/2021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252364"/>
      </p:ext>
    </p:extLst>
  </p:cSld>
  <p:clrMapOvr>
    <a:masterClrMapping/>
  </p:clrMapOvr>
  <p:transition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08/03/2021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796068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08/03/2021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319344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08/03/2021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936505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08/03/2021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129950"/>
      </p:ext>
    </p:extLst>
  </p:cSld>
  <p:clrMapOvr>
    <a:masterClrMapping/>
  </p:clrMapOvr>
  <p:transition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08/03/2021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875704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08/03/2021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192147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08/03/2021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764145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08/03/2021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053007"/>
      </p:ext>
    </p:extLst>
  </p:cSld>
  <p:clrMapOvr>
    <a:masterClrMapping/>
  </p:clrMapOvr>
  <p:transition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08/03/2021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912281"/>
      </p:ext>
    </p:extLst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70431E-B98F-401A-B832-F56E93EDB75D}" type="slidenum">
              <a:rPr lang="pt-BR" altLang="pt-B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499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08/03/2021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03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  <a:cs typeface="Arial" charset="0"/>
              </a:rPr>
              <a:pPr>
                <a:defRPr/>
              </a:pPr>
              <a:t>08/03/2021</a:t>
            </a:fld>
            <a:endParaRPr lang="pt-BR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  <a:cs typeface="Arial" charset="0"/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97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gif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gif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0.jpeg"/><Relationship Id="rId5" Type="http://schemas.openxmlformats.org/officeDocument/2006/relationships/image" Target="../media/image8.gif"/><Relationship Id="rId4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alphaModFix amt="94000"/>
            <a:lum/>
          </a:blip>
          <a:srcRect/>
          <a:stretch>
            <a:fillRect t="2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 descr="goldline.gif (842 bytes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748714" y="250032"/>
            <a:ext cx="395287" cy="4893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goldline.gif (842 bytes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303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goldline.gif (842 bytes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786312"/>
            <a:ext cx="91440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6" descr="goldline.gif (842 bytes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95262"/>
            <a:ext cx="395288" cy="494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aixaDeTexto 1"/>
          <p:cNvSpPr txBox="1"/>
          <p:nvPr/>
        </p:nvSpPr>
        <p:spPr>
          <a:xfrm>
            <a:off x="521460" y="411462"/>
            <a:ext cx="8101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O  GUARDIÃO  DA  TUMBA  DO  FARAÓ</a:t>
            </a:r>
            <a:endParaRPr lang="pt-BR" sz="2800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pic>
        <p:nvPicPr>
          <p:cNvPr id="1026" name="Picture 2" descr="A ESFING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92" y="951534"/>
            <a:ext cx="2430324" cy="70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71472" y="3857634"/>
            <a:ext cx="814393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A grande </a:t>
            </a:r>
            <a:r>
              <a:rPr lang="pt-BR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 esfinge  </a:t>
            </a:r>
            <a:r>
              <a:rPr lang="pt-BR" sz="1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está </a:t>
            </a:r>
            <a:r>
              <a:rPr lang="pt-BR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 situada  na  borda  do  </a:t>
            </a:r>
            <a:r>
              <a:rPr lang="pt-BR" sz="1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planalto </a:t>
            </a:r>
            <a:r>
              <a:rPr lang="pt-BR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 de  </a:t>
            </a:r>
            <a:r>
              <a:rPr lang="pt-BR" sz="1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Gizé, </a:t>
            </a:r>
            <a:r>
              <a:rPr lang="pt-BR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 ao  sul  </a:t>
            </a:r>
            <a:r>
              <a:rPr lang="pt-BR" sz="1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do </a:t>
            </a:r>
            <a:r>
              <a:rPr lang="pt-BR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complexo  da  Grande  Pirâmide.</a:t>
            </a:r>
          </a:p>
          <a:p>
            <a:pPr algn="r"/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Progressão </a:t>
            </a:r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Automática </a:t>
            </a:r>
            <a:endParaRPr lang="pt-B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1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3000">
        <p:cover dir="ru"/>
        <p:sndAc>
          <p:stSnd loop="1">
            <p:snd r:embed="rId3" name="Libano - Dall' ouna  2.wav"/>
          </p:stSnd>
        </p:sndAc>
      </p:transition>
    </mc:Choice>
    <mc:Fallback>
      <p:transition spd="slow" advClick="0" advTm="23000">
        <p:cover dir="ru"/>
        <p:sndAc>
          <p:stSnd loop="1">
            <p:snd r:embed="rId3" name="Libano - Dall' ouna 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600"/>
                            </p:stCondLst>
                            <p:childTnLst>
                              <p:par>
                                <p:cTn id="1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2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5" tmFilter="0, 0; 0.125,0.2665; 0.25,0.4; 0.375,0.465; 0.5,0.5;  0.625,0.535; 0.75,0.6; 0.875,0.7335; 1,1">
                                          <p:stCondLst>
                                            <p:cond delay="28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850"/>
                            </p:stCondLst>
                            <p:childTnLst>
                              <p:par>
                                <p:cTn id="3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30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10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49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494" tmFilter="0, 0; 0.125,0.2665; 0.25,0.4; 0.375,0.465; 0.5,0.5;  0.625,0.535; 0.75,0.6; 0.875,0.7335; 1,1">
                                          <p:stCondLst>
                                            <p:cond delay="149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47" tmFilter="0, 0; 0.125,0.2665; 0.25,0.4; 0.375,0.465; 0.5,0.5;  0.625,0.535; 0.75,0.6; 0.875,0.7335; 1,1">
                                          <p:stCondLst>
                                            <p:cond delay="297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69" tmFilter="0, 0; 0.125,0.2665; 0.25,0.4; 0.375,0.465; 0.5,0.5;  0.625,0.535; 0.75,0.6; 0.875,0.7335; 1,1">
                                          <p:stCondLst>
                                            <p:cond delay="372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59">
                                          <p:stCondLst>
                                            <p:cond delay="14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373" decel="50000">
                                          <p:stCondLst>
                                            <p:cond delay="15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59">
                                          <p:stCondLst>
                                            <p:cond delay="295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373" decel="50000">
                                          <p:stCondLst>
                                            <p:cond delay="301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59">
                                          <p:stCondLst>
                                            <p:cond delay="369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373" decel="50000">
                                          <p:stCondLst>
                                            <p:cond delay="375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59">
                                          <p:stCondLst>
                                            <p:cond delay="40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373" decel="50000">
                                          <p:stCondLst>
                                            <p:cond delay="412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51424" y="171093"/>
            <a:ext cx="624940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 </a:t>
            </a: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Após </a:t>
            </a: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um dia inteiro com as visitas aos tradicionais monumentos, terminamos o passeio percorrendo o Museu Nacional da cidade do Cairo, contemplando toda a história com mais de 3000 anos antes de Cristo, onde apreciamos as peças que foram encontradas nos túmulos dos faraós. Foi um autêntico banho de cultura.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4226444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40000">
        <p14:doors dir="vert"/>
      </p:transition>
    </mc:Choice>
    <mc:Fallback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9502"/>
            <a:ext cx="5786478" cy="405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3092277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45000">
        <p14:prism/>
      </p:transition>
    </mc:Choice>
    <mc:Fallback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1412" y="315488"/>
            <a:ext cx="792105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Após o desembarque, fizemos o translado para o porto fluvial, recepcionados pelo pessoal do hotel e partimos, em um curto trajeto, para a Ilha Elephantina, circundada pelo Nilo, onde nos hospedamos em um complexo hoteleiro maravilhoso, com dimensões espantosas e extremo conforto.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 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Na cidade, visitamos a represa alta e o obelisco inacabado, que se encontra esculpido e deitado no solo, e que não foi removido, porque, no processo, apareceu uma rachadura e ali ficou até os tempos de hoje, como uma atração turística, dando a ideia de como eram feitos e transportados até o local de sua exposição.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 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No período da tarde, por volta das duas horas, “inventamos de fazer um reconhecimento pela cidade”. Começamos o trajeto e não aguentamos nem cinco minutos, porque a temperatura estava em quarenta e três graus. 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 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4136838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46000">
        <p14:doors dir="vert"/>
      </p:transition>
    </mc:Choice>
    <mc:Fallback>
      <p:transition spd="slow" advClick="0" advTm="4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1436" y="501474"/>
            <a:ext cx="79210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Recorremos a uma charrete toda enfeitada, puxada pela égua “Mônica”, a quem o beduíno fazia muitos elogios.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 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Percorremos por duas horas o centro da cidade, fizemos compras com aquele “bando de gente nos cercando”, querendo vender lembrança e bugigangas. É um verdadeiro terror, coisa de louco! Só estando lá para ver a cena: a gente correndo para a charrete com aquele monte de gente atrás. 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  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No dia seguinte já estávamos em um cruzeiro pelo Rio Nilo e, por quatro dias, durante as paradas, fizemos visitas às cidades de Kom-Ombo, Edfú, conhecendo templos maravilhosos de indescritível arquitetura egípcia da antiguidade e, finalmente, Luxor. O significado dessa palavra é “palácio”, que, no tempo dos faraós, era a capital, chamada de Tebas, a cidade das cem portas.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dirty="0">
                <a:solidFill>
                  <a:srgbClr val="FFFF00"/>
                </a:solidFill>
                <a:latin typeface="Arial"/>
                <a:ea typeface="Times New Roman"/>
              </a:rPr>
              <a:t> </a:t>
            </a:r>
            <a:endParaRPr lang="pt-BR" dirty="0">
              <a:solidFill>
                <a:srgbClr val="FFFF00"/>
              </a:solidFill>
              <a:ea typeface="Times New Roman"/>
            </a:endParaRPr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558149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46000">
        <p14:doors dir="vert"/>
      </p:transition>
    </mc:Choice>
    <mc:Fallback>
      <p:transition spd="slow" advClick="0" advTm="4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67" y="321450"/>
            <a:ext cx="8464386" cy="4590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163750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46000">
        <p14:doors dir="vert"/>
      </p:transition>
    </mc:Choice>
    <mc:Fallback>
      <p:transition spd="slow" advClick="0" advTm="4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472" y="586591"/>
            <a:ext cx="576076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Diante disso, refizemos o nosso programa e fomos conhecer o interior da tumba de Ramsés; e para lá fomos apressadamente em pequenos grupos, que, antes, ficavam aguardando em um local coberto e com ar-condicionado (lá fora, calor de 43 graus).   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 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Eu não me cansava de tirar fotos, mirava a câmara e disparava para tudo quanto era lado, incentivado pela companheira, “Tire ali, lá, acolá, etc. e tal”. O nosso grupo recebeu sinal verde para dirigir-se à entrada da tumba.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2000" dirty="0">
                <a:latin typeface="Arial"/>
                <a:ea typeface="Times New Roman"/>
              </a:rPr>
              <a:t> </a:t>
            </a:r>
            <a:endParaRPr lang="pt-BR" sz="2000" dirty="0">
              <a:ea typeface="Times New Roman"/>
            </a:endParaRPr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87883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40000">
        <p14:doors dir="vert"/>
      </p:transition>
    </mc:Choice>
    <mc:Fallback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2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4" y="231439"/>
            <a:ext cx="2520336" cy="1629528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40" y="231438"/>
            <a:ext cx="2520336" cy="1620216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832" y="231438"/>
            <a:ext cx="2520336" cy="1629528"/>
          </a:xfrm>
          <a:prstGeom prst="roundRect">
            <a:avLst>
              <a:gd name="adj" fmla="val 16667"/>
            </a:avLst>
          </a:prstGeom>
          <a:ln w="28575">
            <a:solidFill>
              <a:srgbClr val="AB152E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tângulo 9"/>
          <p:cNvSpPr/>
          <p:nvPr/>
        </p:nvSpPr>
        <p:spPr>
          <a:xfrm>
            <a:off x="251424" y="2121690"/>
            <a:ext cx="86411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Percebi que o pessoal das fotos, guardava as câmeras e outros tiravam meio que escondendo a digital. Fiquei curioso e perguntei do que se tratava, recebendo como resposta que era proibido. Quando chegamos mais à frente, escutei um beduíno, uma espécie de guardião, fiscal, sabe lá mais o quê, que bradava em sua língua, entremeando com algumas frases em Inglês.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 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Não podia tirar fotos. Recolhi a minha máquina e deixei-a como tiracolo, e fui caminhando “buraco abaixo”. Entenda-se: entrada subterrânea em forma de descida íngreme para o fundo da terra, embaixo de uma montanha.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dirty="0">
                <a:solidFill>
                  <a:srgbClr val="FFFF00"/>
                </a:solidFill>
                <a:latin typeface="Arial"/>
                <a:ea typeface="Times New Roman"/>
              </a:rPr>
              <a:t> </a:t>
            </a:r>
            <a:endParaRPr lang="pt-BR" dirty="0">
              <a:solidFill>
                <a:srgbClr val="FFFF00"/>
              </a:solidFill>
              <a:effectLst/>
              <a:latin typeface="Times New Roman"/>
              <a:ea typeface="Times New Roman"/>
            </a:endParaRPr>
          </a:p>
        </p:txBody>
      </p:sp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3155388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45000">
        <p14:gallery dir="r"/>
        <p:sndAc>
          <p:stSnd loop="1">
            <p:snd r:embed="rId2" name="Loreena McKennitt - Egyptian Music.wav"/>
          </p:stSnd>
        </p:sndAc>
      </p:transition>
    </mc:Choice>
    <mc:Fallback>
      <p:transition spd="slow" advClick="0" advTm="45000">
        <p:fade/>
        <p:sndAc>
          <p:stSnd loop="1">
            <p:snd r:embed="rId2" name="Loreena McKennitt - Egyptian Mus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4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0"/>
                            </p:stCondLst>
                            <p:childTnLst>
                              <p:par>
                                <p:cTn id="2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4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5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4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4" y="321450"/>
            <a:ext cx="2700360" cy="1800240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perspectiveContrastingRightFacing"/>
            <a:lightRig rig="threePt" dir="t"/>
          </a:scene3d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784" y="321450"/>
            <a:ext cx="2970396" cy="180024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perspectiveContrastingLeftFacing"/>
            <a:lightRig rig="threePt" dir="t"/>
          </a:scene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204" y="411462"/>
            <a:ext cx="2708904" cy="1829151"/>
          </a:xfrm>
          <a:prstGeom prst="rect">
            <a:avLst/>
          </a:prstGeom>
          <a:ln w="38100">
            <a:solidFill>
              <a:srgbClr val="FFFF00"/>
            </a:solidFill>
          </a:ln>
          <a:scene3d>
            <a:camera prst="isometricOffAxis2Left"/>
            <a:lightRig rig="threePt" dir="t"/>
          </a:scene3d>
          <a:sp3d>
            <a:bevelT/>
          </a:sp3d>
        </p:spPr>
      </p:pic>
      <p:sp>
        <p:nvSpPr>
          <p:cNvPr id="6" name="Retângulo 5"/>
          <p:cNvSpPr/>
          <p:nvPr/>
        </p:nvSpPr>
        <p:spPr>
          <a:xfrm>
            <a:off x="161412" y="2121690"/>
            <a:ext cx="873116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Ninguém tirava foto; de repente, alguém atrás de mim, disparou um flash. O tal beduíno veio correndo em minha direção e tomou a minha digital, falando um monte de coisas naquele idioma, em tom alto. Guardou a máquina naquele bolso de sua túnica e ficou falando ainda mais alto. Eu retrucava dizendo, já nem sabia mais em que idioma, que não havia tirado nenhuma foto. Não adiantou, ficou com a minha digital.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 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Fui percorrendo aquela íngreme descida e observando nas paredes figuras maravilhosas, contando toda a vida daquele faraó até a sua morte e o seu funeral naquele lugar. A todo o momento, eu ficava pensando: se eu não recuperar a máquina, vou perder todas as fotos que tinha feito. Seria uma pena e uma lamentação que não teria fim.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3781598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45000">
        <p14:gallery dir="r"/>
      </p:transition>
    </mc:Choice>
    <mc:Fallback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4" y="231438"/>
            <a:ext cx="2880384" cy="2160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4" y="2661762"/>
            <a:ext cx="2880384" cy="2160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tângulo 6"/>
          <p:cNvSpPr/>
          <p:nvPr/>
        </p:nvSpPr>
        <p:spPr>
          <a:xfrm>
            <a:off x="3311832" y="771510"/>
            <a:ext cx="558074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Olhamos todas as câmeras, túneis, inscrições e começamos o trajeto da volta; quando chegamos perto do guardião, ouvíamos o seu bradar que nem um louco e gesticulando para outras pessoas. Cheguei nele e pedi a minha máquina. Ele a retirou do bolso e disse-me que eu teria que pagar uma multa de 1000 libras egípcias que equivale a 200 reais.</a:t>
            </a:r>
          </a:p>
          <a:p>
            <a:pPr algn="ctr"/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Enquanto ele falava com a câmera na mão, saltei sobre o seu braço e a arranquei das mãos e sai depressinha. Ele veio atrás, falando alto. Fiz sinal para parar e mostrei, no visor, que não havia tirado nenhuma foto. Mesmo assim ele queria dinheiro.</a:t>
            </a:r>
          </a:p>
          <a:p>
            <a:pPr algn="ctr"/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11472" y="4462002"/>
            <a:ext cx="19008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 smtClean="0">
                <a:solidFill>
                  <a:srgbClr val="C00000"/>
                </a:solidFill>
              </a:rPr>
              <a:t>O GUARDIÃO</a:t>
            </a:r>
            <a:endParaRPr lang="pt-BR" sz="2400" dirty="0">
              <a:solidFill>
                <a:srgbClr val="C00000"/>
              </a:solidFill>
            </a:endParaRPr>
          </a:p>
        </p:txBody>
      </p:sp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658709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45000">
        <p14:gallery dir="r"/>
      </p:transition>
    </mc:Choice>
    <mc:Fallback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88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9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15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158" tmFilter="0, 0; 0.125,0.2665; 0.25,0.4; 0.375,0.465; 0.5,0.5;  0.625,0.535; 0.75,0.6; 0.875,0.7335; 1,1">
                                          <p:stCondLst>
                                            <p:cond delay="215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79" tmFilter="0, 0; 0.125,0.2665; 0.25,0.4; 0.375,0.465; 0.5,0.5;  0.625,0.535; 0.75,0.6; 0.875,0.7335; 1,1">
                                          <p:stCondLst>
                                            <p:cond delay="430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33" tmFilter="0, 0; 0.125,0.2665; 0.25,0.4; 0.375,0.465; 0.5,0.5;  0.625,0.535; 0.75,0.6; 0.875,0.7335; 1,1">
                                          <p:stCondLst>
                                            <p:cond delay="538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85">
                                          <p:stCondLst>
                                            <p:cond delay="21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539" decel="50000">
                                          <p:stCondLst>
                                            <p:cond delay="219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85">
                                          <p:stCondLst>
                                            <p:cond delay="42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539" decel="50000">
                                          <p:stCondLst>
                                            <p:cond delay="43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85">
                                          <p:stCondLst>
                                            <p:cond delay="533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539" decel="50000">
                                          <p:stCondLst>
                                            <p:cond delay="54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85">
                                          <p:stCondLst>
                                            <p:cond delay="58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539" decel="50000">
                                          <p:stCondLst>
                                            <p:cond delay="596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4" y="231438"/>
            <a:ext cx="2880384" cy="2160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4" y="2661762"/>
            <a:ext cx="2880384" cy="2160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3041796" y="249853"/>
            <a:ext cx="585078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Então eu disse que ia chamar “The Police”; ele olhou assustado e ficou observando-me à distância com um olhar mortífero. Peguei na mão da esposa e saímos em desabalada carreira até o nosso Guia, que nos esperava do lado de fora da tumba. Explicamos o fato e ele disso que “aquele cara” era perigoso e que era melhor a gente se afastar e ir para a “van” que nos levaria para o Vale das Rainhas, para visitar o templo funeral da Rainha </a:t>
            </a:r>
            <a:r>
              <a:rPr lang="pt-BR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Hatchepsut</a:t>
            </a:r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01484" y="4191966"/>
            <a:ext cx="1710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 GUARDIÃO</a:t>
            </a:r>
            <a:endParaRPr lang="pt-BR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3807877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45000">
        <p14:gallery dir="r"/>
      </p:transition>
    </mc:Choice>
    <mc:Fallback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336741"/>
            <a:ext cx="2418277" cy="1821188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57158" y="214296"/>
            <a:ext cx="528641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FORMATAÇÃO</a:t>
            </a:r>
            <a:endParaRPr lang="pt-BR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2400" b="1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= Acervo Pessoal </a:t>
            </a:r>
            <a:endParaRPr lang="pt-BR" sz="2800" b="1" i="1" u="sng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0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  <a:endParaRPr lang="pt-BR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Grupo </a:t>
            </a:r>
            <a:r>
              <a:rPr lang="pt-BR" sz="2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de Folclore </a:t>
            </a:r>
            <a:r>
              <a:rPr lang="pt-BR" sz="2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Local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Casa Blanca</a:t>
            </a:r>
            <a:endParaRPr lang="pt-BR" sz="20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</p:txBody>
      </p:sp>
      <p:sp>
        <p:nvSpPr>
          <p:cNvPr id="26" name="Retângulo 25"/>
          <p:cNvSpPr/>
          <p:nvPr/>
        </p:nvSpPr>
        <p:spPr>
          <a:xfrm>
            <a:off x="337124" y="3888616"/>
            <a:ext cx="5080078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u="sng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</a:t>
            </a:r>
            <a:r>
              <a:rPr lang="pt-BR" sz="14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7"/>
              </a:rPr>
              <a:t>://vendraminiletras.blogspot.com</a:t>
            </a:r>
            <a:r>
              <a:rPr lang="pt-BR" sz="14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/</a:t>
            </a:r>
            <a:endParaRPr lang="pt-BR" sz="14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9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7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7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3226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180000">
        <p:fade/>
        <p:sndAc>
          <p:stSnd loop="1">
            <p:snd r:embed="rId3" name="Casablanca.wav"/>
          </p:stSnd>
        </p:sndAc>
      </p:transition>
    </mc:Choice>
    <mc:Fallback>
      <p:transition spd="slow" advClick="0" advTm="180000">
        <p:fade/>
        <p:sndAc>
          <p:stSnd loop="1">
            <p:snd r:embed="rId3" name="Casablan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000"/>
                            </p:stCondLst>
                            <p:childTnLst>
                              <p:par>
                                <p:cTn id="4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0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lhai os lirios dos campos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GUARDIÃO DO FARAÓ - NOV PUBL -S - 2020</Template>
  <TotalTime>54</TotalTime>
  <Words>561</Words>
  <Application>Microsoft Office PowerPoint</Application>
  <PresentationFormat>Apresentação na tela (16:9)</PresentationFormat>
  <Paragraphs>54</Paragraphs>
  <Slides>12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12</vt:i4>
      </vt:variant>
    </vt:vector>
  </HeadingPairs>
  <TitlesOfParts>
    <vt:vector size="28" baseType="lpstr">
      <vt:lpstr>Aharoni</vt:lpstr>
      <vt:lpstr>Arial</vt:lpstr>
      <vt:lpstr>Arial Black</vt:lpstr>
      <vt:lpstr>Britannic Bold</vt:lpstr>
      <vt:lpstr>Calibri</vt:lpstr>
      <vt:lpstr>Cambria</vt:lpstr>
      <vt:lpstr>David</vt:lpstr>
      <vt:lpstr>Kristen ITC</vt:lpstr>
      <vt:lpstr>Lucida Handwriting</vt:lpstr>
      <vt:lpstr>Maiandra GD</vt:lpstr>
      <vt:lpstr>Matura MT Script Capitals</vt:lpstr>
      <vt:lpstr>Times New Roman</vt:lpstr>
      <vt:lpstr>Wingdings 2</vt:lpstr>
      <vt:lpstr>Olhai os lirios dos campos</vt:lpstr>
      <vt:lpstr>1_Viagem</vt:lpstr>
      <vt:lpstr>ANTIGO AS MÃOS DE MINHA MÃE - 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6</cp:revision>
  <dcterms:created xsi:type="dcterms:W3CDTF">2021-03-08T18:33:14Z</dcterms:created>
  <dcterms:modified xsi:type="dcterms:W3CDTF">2021-03-08T19:27:29Z</dcterms:modified>
</cp:coreProperties>
</file>