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9"/>
  </p:notesMasterIdLst>
  <p:sldIdLst>
    <p:sldId id="272" r:id="rId2"/>
    <p:sldId id="275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4" r:id="rId11"/>
    <p:sldId id="283" r:id="rId12"/>
    <p:sldId id="285" r:id="rId13"/>
    <p:sldId id="286" r:id="rId14"/>
    <p:sldId id="288" r:id="rId15"/>
    <p:sldId id="289" r:id="rId16"/>
    <p:sldId id="290" r:id="rId17"/>
    <p:sldId id="291" r:id="rId18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>
      <p:cViewPr varScale="1">
        <p:scale>
          <a:sx n="80" d="100"/>
          <a:sy n="80" d="100"/>
        </p:scale>
        <p:origin x="58" y="2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333BB8-A0D6-4F8E-8C1C-77FCBBDE0DD5}" type="datetimeFigureOut">
              <a:rPr lang="pt-BR" smtClean="0"/>
              <a:t>14/07/2020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320F0B-4CE5-43EF-99FA-6D63D60445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26868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0904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363CC05-3EA8-40F4-9715-23F70AF26966}" type="datetimeFigureOut">
              <a:rPr lang="pt-BR" smtClean="0">
                <a:solidFill>
                  <a:srgbClr val="1D3641"/>
                </a:solidFill>
              </a:rPr>
              <a:pPr/>
              <a:t>14/07/2020</a:t>
            </a:fld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EA1BDC3-2899-417D-9CBD-4615F2F20483}" type="slidenum">
              <a:rPr lang="pt-BR" smtClean="0">
                <a:solidFill>
                  <a:srgbClr val="1D3641"/>
                </a:solidFill>
              </a:rPr>
              <a:pPr/>
              <a:t>‹nº›</a:t>
            </a:fld>
            <a:endParaRPr lang="pt-BR" dirty="0">
              <a:solidFill>
                <a:srgbClr val="1D3641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1592135" y="2887530"/>
            <a:ext cx="9038813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657872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rgbClr val="1D3641">
                        <a:alpha val="60000"/>
                      </a:srgbClr>
                    </a:solidFill>
                  </a:ln>
                  <a:solidFill>
                    <a:srgbClr val="1D3641">
                      <a:lumMod val="90000"/>
                    </a:srgb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rgbClr val="1D3641">
                      <a:alpha val="60000"/>
                    </a:srgbClr>
                  </a:solidFill>
                </a:ln>
                <a:solidFill>
                  <a:srgbClr val="1D3641">
                    <a:lumMod val="90000"/>
                  </a:srgb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77788" y="1387737"/>
            <a:ext cx="9036424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767862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6208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>
                <a:solidFill>
                  <a:srgbClr val="1D3641"/>
                </a:solidFill>
              </a:rPr>
              <a:pPr/>
              <a:t>14/07/2020</a:t>
            </a:fld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>
                <a:solidFill>
                  <a:srgbClr val="1D3641"/>
                </a:solidFill>
              </a:rPr>
              <a:pPr/>
              <a:t>‹nº›</a:t>
            </a:fld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563446" y="1392217"/>
            <a:ext cx="9038813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657872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rgbClr val="1D3641">
                      <a:lumMod val="60000"/>
                      <a:lumOff val="40000"/>
                    </a:srgb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rgbClr val="1D3641">
                    <a:lumMod val="60000"/>
                    <a:lumOff val="40000"/>
                  </a:srgb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1700093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563446" y="2887579"/>
            <a:ext cx="9038813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657872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rgbClr val="1D3641">
                      <a:lumMod val="60000"/>
                      <a:lumOff val="40000"/>
                    </a:srgb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rgbClr val="1D3641">
                    <a:lumMod val="60000"/>
                    <a:lumOff val="40000"/>
                  </a:srgb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0054" y="1204857"/>
            <a:ext cx="10339617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2331" y="3767317"/>
            <a:ext cx="10312996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>
                <a:solidFill>
                  <a:srgbClr val="1D3641"/>
                </a:solidFill>
              </a:rPr>
              <a:pPr/>
              <a:t>14/07/2020</a:t>
            </a:fld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>
                <a:solidFill>
                  <a:srgbClr val="1D3641"/>
                </a:solidFill>
              </a:rPr>
              <a:pPr/>
              <a:t>‹nº›</a:t>
            </a:fld>
            <a:endParaRPr lang="pt-BR" dirty="0">
              <a:solidFill>
                <a:srgbClr val="1D36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9774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>
                <a:solidFill>
                  <a:srgbClr val="1D3641"/>
                </a:solidFill>
              </a:rPr>
              <a:pPr/>
              <a:t>14/07/2020</a:t>
            </a:fld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>
                <a:solidFill>
                  <a:srgbClr val="1D3641"/>
                </a:solidFill>
              </a:rPr>
              <a:pPr/>
              <a:t>‹nº›</a:t>
            </a:fld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563446" y="1392217"/>
            <a:ext cx="9038813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657872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rgbClr val="1D3641">
                      <a:lumMod val="60000"/>
                      <a:lumOff val="40000"/>
                    </a:srgb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rgbClr val="1D3641">
                    <a:lumMod val="60000"/>
                    <a:lumOff val="40000"/>
                  </a:srgb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240280"/>
            <a:ext cx="5071872" cy="3877056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6193535" y="2240280"/>
            <a:ext cx="5071872" cy="3877056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3449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02080" y="2240280"/>
            <a:ext cx="458992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7984" y="2947595"/>
            <a:ext cx="5071872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9741" y="2240280"/>
            <a:ext cx="4596384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944368"/>
            <a:ext cx="50663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>
                <a:solidFill>
                  <a:srgbClr val="1D3641"/>
                </a:solidFill>
              </a:rPr>
              <a:pPr/>
              <a:t>14/07/2020</a:t>
            </a:fld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>
                <a:solidFill>
                  <a:srgbClr val="1D3641"/>
                </a:solidFill>
              </a:rPr>
              <a:pPr/>
              <a:t>‹nº›</a:t>
            </a:fld>
            <a:endParaRPr lang="pt-BR" dirty="0">
              <a:solidFill>
                <a:srgbClr val="1D3641"/>
              </a:solidFill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563446" y="1392217"/>
            <a:ext cx="9038813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657872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rgbClr val="1D3641">
                      <a:lumMod val="60000"/>
                      <a:lumOff val="40000"/>
                    </a:srgb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rgbClr val="1D3641">
                    <a:lumMod val="60000"/>
                    <a:lumOff val="40000"/>
                  </a:srgb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880472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>
                <a:solidFill>
                  <a:srgbClr val="1D3641"/>
                </a:solidFill>
              </a:rPr>
              <a:pPr/>
              <a:t>14/07/2020</a:t>
            </a:fld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>
                <a:solidFill>
                  <a:srgbClr val="1D3641"/>
                </a:solidFill>
              </a:rPr>
              <a:pPr/>
              <a:t>‹nº›</a:t>
            </a:fld>
            <a:endParaRPr lang="pt-BR" dirty="0">
              <a:solidFill>
                <a:srgbClr val="1D3641"/>
              </a:solidFill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1563446" y="1392217"/>
            <a:ext cx="9038813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657872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rgbClr val="1D3641">
                      <a:lumMod val="60000"/>
                      <a:lumOff val="40000"/>
                    </a:srgb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rgbClr val="1D3641">
                    <a:lumMod val="60000"/>
                    <a:lumOff val="40000"/>
                  </a:srgb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6374727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>
                <a:solidFill>
                  <a:srgbClr val="1D3641"/>
                </a:solidFill>
              </a:rPr>
              <a:pPr/>
              <a:t>14/07/2020</a:t>
            </a:fld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>
                <a:solidFill>
                  <a:srgbClr val="1D3641"/>
                </a:solidFill>
              </a:rPr>
              <a:pPr/>
              <a:t>‹nº›</a:t>
            </a:fld>
            <a:endParaRPr lang="pt-BR" dirty="0">
              <a:solidFill>
                <a:srgbClr val="1D36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638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12773" y="1678196"/>
            <a:ext cx="4563311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2669" y="559399"/>
            <a:ext cx="5488889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12773" y="3603813"/>
            <a:ext cx="4548967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>
                <a:solidFill>
                  <a:srgbClr val="1D3641"/>
                </a:solidFill>
              </a:rPr>
              <a:pPr/>
              <a:t>14/07/2020</a:t>
            </a:fld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>
                <a:solidFill>
                  <a:srgbClr val="1D3641"/>
                </a:solidFill>
              </a:rPr>
              <a:pPr/>
              <a:t>‹nº›</a:t>
            </a:fld>
            <a:endParaRPr lang="pt-BR" dirty="0">
              <a:solidFill>
                <a:srgbClr val="1D36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84278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3642" y="4668819"/>
            <a:ext cx="10356028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911723" y="666965"/>
            <a:ext cx="6362875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986" y="5324306"/>
            <a:ext cx="10341685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>
                <a:solidFill>
                  <a:srgbClr val="1D3641"/>
                </a:solidFill>
              </a:rPr>
              <a:pPr/>
              <a:t>14/07/2020</a:t>
            </a:fld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>
                <a:solidFill>
                  <a:srgbClr val="1D3641"/>
                </a:solidFill>
              </a:rPr>
              <a:pPr/>
              <a:t>‹nº›</a:t>
            </a:fld>
            <a:endParaRPr lang="pt-BR" dirty="0">
              <a:solidFill>
                <a:srgbClr val="1D36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35253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>
                <a:solidFill>
                  <a:srgbClr val="1D3641"/>
                </a:solidFill>
              </a:rPr>
              <a:pPr/>
              <a:t>14/07/2020</a:t>
            </a:fld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>
                <a:solidFill>
                  <a:srgbClr val="1D3641"/>
                </a:solidFill>
              </a:rPr>
              <a:pPr/>
              <a:t>‹nº›</a:t>
            </a:fld>
            <a:endParaRPr lang="pt-BR" dirty="0">
              <a:solidFill>
                <a:srgbClr val="1D3641"/>
              </a:solidFill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1563446" y="1392217"/>
            <a:ext cx="9038813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657872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rgbClr val="1D3641">
                      <a:lumMod val="60000"/>
                      <a:lumOff val="40000"/>
                    </a:srgb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rgbClr val="1D3641">
                    <a:lumMod val="60000"/>
                    <a:lumOff val="40000"/>
                  </a:srgb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318400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22081" y="559399"/>
            <a:ext cx="2237591" cy="556676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7985" y="849855"/>
            <a:ext cx="7343889" cy="5023821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>
                <a:solidFill>
                  <a:srgbClr val="1D3641"/>
                </a:solidFill>
              </a:rPr>
              <a:pPr/>
              <a:t>14/07/2020</a:t>
            </a:fld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>
                <a:solidFill>
                  <a:srgbClr val="1D3641"/>
                </a:solidFill>
              </a:rPr>
              <a:pPr/>
              <a:t>‹nº›</a:t>
            </a:fld>
            <a:endParaRPr lang="pt-BR" dirty="0">
              <a:solidFill>
                <a:srgbClr val="1D3641"/>
              </a:solidFill>
            </a:endParaRPr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6125426" y="2880824"/>
            <a:ext cx="5480154" cy="923330"/>
            <a:chOff x="1815339" y="1496875"/>
            <a:chExt cx="5480154" cy="692497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496875"/>
              <a:ext cx="877163" cy="6924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rgbClr val="1D3641">
                      <a:lumMod val="60000"/>
                      <a:lumOff val="40000"/>
                    </a:srgb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rgbClr val="1D3641">
                    <a:lumMod val="60000"/>
                    <a:lumOff val="40000"/>
                  </a:srgb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69091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7987" y="570156"/>
            <a:ext cx="10341684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2330" y="2248348"/>
            <a:ext cx="10327340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80504" y="616144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9363CC05-3EA8-40F4-9715-23F70AF26966}" type="datetimeFigureOut">
              <a:rPr lang="pt-BR" smtClean="0">
                <a:solidFill>
                  <a:srgbClr val="1D3641"/>
                </a:solidFill>
              </a:rPr>
              <a:pPr/>
              <a:t>14/07/2020</a:t>
            </a:fld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16144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852352" y="616144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1EA1BDC3-2899-417D-9CBD-4615F2F20483}" type="slidenum">
              <a:rPr lang="pt-BR" smtClean="0">
                <a:solidFill>
                  <a:srgbClr val="1D3641"/>
                </a:solidFill>
              </a:rPr>
              <a:pPr/>
              <a:t>‹nº›</a:t>
            </a:fld>
            <a:endParaRPr lang="pt-BR" dirty="0">
              <a:solidFill>
                <a:srgbClr val="1D36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9417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1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5" Type="http://schemas.openxmlformats.org/officeDocument/2006/relationships/image" Target="../media/image9.png"/><Relationship Id="rId4" Type="http://schemas.openxmlformats.org/officeDocument/2006/relationships/hyperlink" Target="http://vendraminiletras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79377" y="548680"/>
            <a:ext cx="5688632" cy="3908762"/>
          </a:xfrm>
          <a:prstGeom prst="rect">
            <a:avLst/>
          </a:prstGeom>
          <a:noFill/>
          <a:scene3d>
            <a:camera prst="perspectiveContrastingLeftFacing"/>
            <a:lightRig rig="threePt" dir="t"/>
          </a:scene3d>
        </p:spPr>
        <p:txBody>
          <a:bodyPr wrap="square" rtlCol="0">
            <a:spAutoFit/>
          </a:bodyPr>
          <a:lstStyle/>
          <a:p>
            <a:pPr algn="ctr"/>
            <a:endParaRPr lang="pt-BR" sz="3200" dirty="0">
              <a:solidFill>
                <a:srgbClr val="FFFF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5400" dirty="0">
                <a:solidFill>
                  <a:srgbClr val="002060"/>
                </a:solidFill>
                <a:latin typeface="Arial Black" panose="020B0A04020102020204" pitchFamily="34" charset="0"/>
              </a:rPr>
              <a:t>OBELÍSCOS EGÍPCIOS </a:t>
            </a:r>
            <a:r>
              <a:rPr lang="pt-BR" sz="5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ESPALHADOS PELO </a:t>
            </a:r>
            <a:r>
              <a:rPr lang="pt-BR" sz="5400" dirty="0">
                <a:solidFill>
                  <a:srgbClr val="002060"/>
                </a:solidFill>
                <a:latin typeface="Arial Black" panose="020B0A04020102020204" pitchFamily="34" charset="0"/>
              </a:rPr>
              <a:t>MUNDO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7047751" y="3717032"/>
            <a:ext cx="4752528" cy="2308324"/>
          </a:xfrm>
          <a:prstGeom prst="rect">
            <a:avLst/>
          </a:prstGeom>
          <a:noFill/>
        </p:spPr>
        <p:txBody>
          <a:bodyPr wrap="square" rtlCol="0">
            <a:prstTxWarp prst="textArchUp">
              <a:avLst/>
            </a:prstTxWarp>
            <a:spAutoFit/>
          </a:bodyPr>
          <a:lstStyle/>
          <a:p>
            <a:pPr algn="ctr"/>
            <a:r>
              <a:rPr lang="pt-BR" sz="2400" b="1" spc="600" dirty="0" smtClean="0">
                <a:ln w="12700">
                  <a:solidFill>
                    <a:srgbClr val="FFFF00"/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</a:rPr>
              <a:t>PILARES </a:t>
            </a:r>
            <a:r>
              <a:rPr lang="pt-BR" sz="2400" b="1" spc="600" dirty="0">
                <a:ln w="12700">
                  <a:solidFill>
                    <a:srgbClr val="FFFF00"/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</a:rPr>
              <a:t>DE PEDRA</a:t>
            </a:r>
            <a:r>
              <a:rPr lang="pt-BR" sz="2400" b="1" spc="600" dirty="0" smtClean="0">
                <a:ln w="12700">
                  <a:solidFill>
                    <a:srgbClr val="FFFF00"/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</a:rPr>
              <a:t>...</a:t>
            </a:r>
          </a:p>
          <a:p>
            <a:pPr algn="ctr"/>
            <a:endParaRPr lang="pt-BR" sz="2400" b="1" spc="600" dirty="0">
              <a:ln w="12700">
                <a:solidFill>
                  <a:srgbClr val="FFFF00"/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</a:endParaRPr>
          </a:p>
          <a:p>
            <a:pPr algn="ctr"/>
            <a:r>
              <a:rPr lang="pt-BR" sz="2400" b="1" spc="600" dirty="0">
                <a:ln w="12700">
                  <a:solidFill>
                    <a:srgbClr val="FFFF00"/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</a:rPr>
              <a:t>INCRIÇÕES </a:t>
            </a:r>
            <a:r>
              <a:rPr lang="pt-BR" sz="2400" b="1" spc="600" dirty="0" smtClean="0">
                <a:ln w="12700">
                  <a:solidFill>
                    <a:srgbClr val="FFFF00"/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</a:rPr>
              <a:t>...</a:t>
            </a:r>
            <a:endParaRPr lang="pt-BR" sz="2400" b="1" spc="600" dirty="0">
              <a:ln w="12700">
                <a:solidFill>
                  <a:srgbClr val="FFFF00"/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</a:endParaRPr>
          </a:p>
          <a:p>
            <a:pPr algn="ctr"/>
            <a:endParaRPr lang="pt-BR" sz="2400" b="1" spc="600" dirty="0" smtClean="0">
              <a:ln w="12700">
                <a:solidFill>
                  <a:srgbClr val="FFFF00"/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</a:endParaRPr>
          </a:p>
          <a:p>
            <a:pPr algn="ctr"/>
            <a:r>
              <a:rPr lang="pt-BR" sz="2400" b="1" spc="600" dirty="0" smtClean="0">
                <a:ln w="12700">
                  <a:solidFill>
                    <a:srgbClr val="FFFF00"/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</a:rPr>
              <a:t>ADORAÇÃO</a:t>
            </a:r>
            <a:endParaRPr lang="pt-BR" sz="2400" b="1" spc="600" dirty="0">
              <a:ln w="12700">
                <a:solidFill>
                  <a:srgbClr val="FFFF00"/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</a:endParaRPr>
          </a:p>
          <a:p>
            <a:pPr algn="ctr"/>
            <a:r>
              <a:rPr lang="pt-BR" sz="2400" b="1" spc="600" dirty="0" smtClean="0">
                <a:ln w="12700">
                  <a:solidFill>
                    <a:srgbClr val="FFFF00"/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</a:rPr>
              <a:t>AO DEUS </a:t>
            </a:r>
            <a:r>
              <a:rPr lang="pt-BR" sz="2400" b="1" spc="600" dirty="0">
                <a:ln w="12700">
                  <a:solidFill>
                    <a:srgbClr val="FFFF00"/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</a:rPr>
              <a:t>SOL...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8616280" y="6309320"/>
            <a:ext cx="3139001" cy="36933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pt-BR" dirty="0" smtClean="0">
                <a:solidFill>
                  <a:schemeClr val="accent3"/>
                </a:solidFill>
                <a:latin typeface="Algerian" panose="04020705040A02060702" pitchFamily="82" charset="0"/>
              </a:rPr>
              <a:t>PROGRESSÃO AUTOMÁTICA</a:t>
            </a:r>
            <a:endParaRPr lang="pt-BR" dirty="0">
              <a:solidFill>
                <a:schemeClr val="accent3"/>
              </a:solidFill>
              <a:latin typeface="Algerian" panose="04020705040A02060702" pitchFamily="82" charset="0"/>
            </a:endParaRPr>
          </a:p>
        </p:txBody>
      </p:sp>
      <p:sp>
        <p:nvSpPr>
          <p:cNvPr id="11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625519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4267" kern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7205925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23000">
        <p15:prstTrans prst="wind"/>
        <p:sndAc>
          <p:stSnd loop="1">
            <p:snd r:embed="rId2" name="Loreena McKennitt - Egyptian Music.wav"/>
          </p:stSnd>
        </p:sndAc>
      </p:transition>
    </mc:Choice>
    <mc:Fallback>
      <p:transition spd="slow" advClick="0" advTm="23000">
        <p:fade/>
        <p:sndAc>
          <p:stSnd loop="1">
            <p:snd r:embed="rId2" name="Loreena McKennitt - Egyptian Music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79554">
            <a:off x="560784" y="-77647"/>
            <a:ext cx="3615189" cy="3012058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99245">
            <a:off x="327860" y="4121669"/>
            <a:ext cx="3122030" cy="23015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0427">
            <a:off x="551822" y="2275186"/>
            <a:ext cx="3267998" cy="2530199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8" name="CaixaDeTexto 7"/>
          <p:cNvSpPr txBox="1"/>
          <p:nvPr/>
        </p:nvSpPr>
        <p:spPr>
          <a:xfrm>
            <a:off x="3143672" y="6352342"/>
            <a:ext cx="8712968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dirty="0"/>
              <a:t>Pedreira de Assuan de onde eram extraídos os blocos para os monumentos</a:t>
            </a:r>
          </a:p>
        </p:txBody>
      </p:sp>
      <p:sp>
        <p:nvSpPr>
          <p:cNvPr id="2" name="Retângulo 1"/>
          <p:cNvSpPr/>
          <p:nvPr/>
        </p:nvSpPr>
        <p:spPr>
          <a:xfrm>
            <a:off x="4367808" y="476673"/>
            <a:ext cx="748883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  <a:cs typeface="Times New Roman"/>
              </a:rPr>
              <a:t>O imenso obelisco inacabado, que aqui fotografei, atinge quase 43 metros de altura e pesa 1168 toneladas, não tem nenhum relevo, e foi deixado ali, em uma das pedreiras da cidade de Assuan, provavelmente por causa de uma falha ou um defeito encontrado na rocha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54479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30000">
        <p:pull/>
      </p:transition>
    </mc:Choice>
    <mc:Fallback>
      <p:transition spd="slow" advClick="0" advTm="30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35360" y="692696"/>
            <a:ext cx="1167295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800100" algn="l"/>
              </a:tabLst>
            </a:pPr>
            <a:r>
              <a:rPr lang="pt-BR" sz="4400" b="1" dirty="0">
                <a:solidFill>
                  <a:srgbClr val="FFFF00"/>
                </a:solidFill>
                <a:latin typeface="Papyrus"/>
                <a:ea typeface="Times New Roman"/>
              </a:rPr>
              <a:t>Sua data, talvez</a:t>
            </a:r>
            <a:r>
              <a:rPr lang="pt-BR" sz="4400" b="1" dirty="0">
                <a:solidFill>
                  <a:srgbClr val="FFFF00"/>
                </a:solidFill>
                <a:latin typeface="Times New Roman"/>
                <a:ea typeface="Times New Roman"/>
              </a:rPr>
              <a:t>,</a:t>
            </a:r>
            <a:r>
              <a:rPr lang="pt-BR" sz="4400" b="1" dirty="0">
                <a:solidFill>
                  <a:srgbClr val="FFFF00"/>
                </a:solidFill>
                <a:latin typeface="Papyrus"/>
                <a:ea typeface="Times New Roman"/>
              </a:rPr>
              <a:t> seja da época do reinado da rainha-faraó Hatshepsut, que se vestia como um homem, sendo que</a:t>
            </a:r>
            <a:r>
              <a:rPr lang="pt-BR" sz="4400" b="1" dirty="0">
                <a:solidFill>
                  <a:srgbClr val="FFFF00"/>
                </a:solidFill>
                <a:latin typeface="Times New Roman"/>
                <a:ea typeface="Times New Roman"/>
              </a:rPr>
              <a:t>,</a:t>
            </a:r>
            <a:r>
              <a:rPr lang="pt-BR" sz="4400" b="1" dirty="0">
                <a:solidFill>
                  <a:srgbClr val="FFFF00"/>
                </a:solidFill>
                <a:latin typeface="Papyrus"/>
                <a:ea typeface="Times New Roman"/>
              </a:rPr>
              <a:t> naquela época, não se admitia mulher no poder. Isso ocorreu na XVIII dinastia</a:t>
            </a:r>
            <a:r>
              <a:rPr lang="pt-BR" sz="4400" b="1" dirty="0">
                <a:solidFill>
                  <a:srgbClr val="FFFF00"/>
                </a:solidFill>
                <a:latin typeface="Times New Roman"/>
                <a:ea typeface="Times New Roman"/>
              </a:rPr>
              <a:t>.</a:t>
            </a:r>
            <a:r>
              <a:rPr lang="pt-BR" sz="4400" b="1" dirty="0">
                <a:solidFill>
                  <a:srgbClr val="FFFF00"/>
                </a:solidFill>
                <a:latin typeface="Papyrus"/>
                <a:ea typeface="Times New Roman"/>
              </a:rPr>
              <a:t> O povo sabia que era uma mulher, mas como tinha as vestes e aparência de homem, colocando até um cone na barba, como faziam os faraós-homem, acreditavam que tudo estava bem.</a:t>
            </a:r>
            <a:endParaRPr lang="pt-BR" sz="4400" b="1" dirty="0">
              <a:solidFill>
                <a:srgbClr val="FFFF00"/>
              </a:solidFill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06392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30000">
        <p:push dir="u"/>
      </p:transition>
    </mc:Choice>
    <mc:Fallback>
      <p:transition spd="slow" advClick="0" advTm="30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79554">
            <a:off x="310567" y="523912"/>
            <a:ext cx="3681562" cy="236520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0427">
            <a:off x="259188" y="3534276"/>
            <a:ext cx="3268834" cy="275188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2" name="Retângulo 1"/>
          <p:cNvSpPr/>
          <p:nvPr/>
        </p:nvSpPr>
        <p:spPr>
          <a:xfrm>
            <a:off x="3874153" y="332656"/>
            <a:ext cx="8086813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800100" algn="l"/>
              </a:tabLst>
            </a:pP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Graças a este enorme obelisco, os pesquisadores e egiptólogos alcançaram uma hipótese sobre a técnica do trabalho, uma vez que foram encontradas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,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 ao redor, enormes quantidade de bolas de diorito, que eram usadas como ferramentas para alisar a superfície. Todas essas informações foram colhidas com o guia da nossa viagem, que explicou como era feito o trabalho. 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tabLst>
                <a:tab pos="800100" algn="l"/>
              </a:tabLst>
            </a:pP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 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49038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30000">
        <p14:switch dir="r"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63352" y="332656"/>
            <a:ext cx="1152128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800100" algn="l"/>
              </a:tabLst>
            </a:pPr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Disse-nos também que</a:t>
            </a:r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,</a:t>
            </a:r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 quando queriam cortar um obelisco de granito, tinham que</a:t>
            </a:r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fazer um lume na face das rochas e em seguida</a:t>
            </a:r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,</a:t>
            </a:r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 era derramada água</a:t>
            </a:r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, </a:t>
            </a:r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para decompor e separar a camada superficial</a:t>
            </a:r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; </a:t>
            </a:r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depois, tinha que arranjar e alisar perfeitamente a face desejada, com bolas pesadas de diorito. </a:t>
            </a:r>
            <a:endParaRPr lang="pt-BR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tabLst>
                <a:tab pos="800100" algn="l"/>
              </a:tabLst>
            </a:pPr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 </a:t>
            </a:r>
            <a:endParaRPr lang="pt-BR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61469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30000">
        <p14:prism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79554">
            <a:off x="292181" y="239141"/>
            <a:ext cx="3928550" cy="32731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99245">
            <a:off x="315363" y="3602243"/>
            <a:ext cx="4011093" cy="29405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2" name="Retângulo 1"/>
          <p:cNvSpPr/>
          <p:nvPr/>
        </p:nvSpPr>
        <p:spPr>
          <a:xfrm>
            <a:off x="3983798" y="116632"/>
            <a:ext cx="7704856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800100" algn="l"/>
              </a:tabLst>
            </a:pPr>
            <a:r>
              <a:rPr lang="pt-B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 </a:t>
            </a:r>
            <a:endParaRPr lang="pt-BR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tabLst>
                <a:tab pos="800100" algn="l"/>
              </a:tabLst>
            </a:pPr>
            <a:r>
              <a:rPr lang="pt-B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Por fim, aprofundavam as linhas escavadas com ferramentas de metal, provavelmente de bronze, até consumar o trabalho. Acredita-se que os trabalhadores cavaram dois túneis em ambos os lados deste obelisco, para ser removido</a:t>
            </a:r>
            <a:r>
              <a:rPr lang="pt-B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,</a:t>
            </a:r>
            <a:r>
              <a:rPr lang="pt-B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 posteriormente. Sem dúvida, era um grande trabalho que precisava de grande talento, paciência e força. </a:t>
            </a:r>
            <a:endParaRPr lang="pt-BR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tabLst>
                <a:tab pos="800100" algn="l"/>
              </a:tabLst>
            </a:pPr>
            <a:r>
              <a:rPr lang="pt-B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Não fosse o problema que houve, a outra fase seria desenhar</a:t>
            </a:r>
            <a:r>
              <a:rPr lang="pt-B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,</a:t>
            </a:r>
            <a:r>
              <a:rPr lang="pt-B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 na rocha, a forma, colocando os hieróglifos</a:t>
            </a:r>
            <a:r>
              <a:rPr lang="pt-B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,</a:t>
            </a:r>
            <a:r>
              <a:rPr lang="pt-B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 pintando-os com uma tinta ou pigmento feito de ocre vermelho ou carbono preto. </a:t>
            </a:r>
            <a:endParaRPr lang="pt-BR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12188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30000">
        <p14:ripple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07368" y="476674"/>
            <a:ext cx="1159328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800100" algn="l"/>
              </a:tabLst>
            </a:pP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Esses monumentos gigantescos eram usados para adorar o Deus Sol em comemorações típicas do Egito antigo, com sua constituição em forma de um pilar de pedra quadrada, alongada e sutil, que se afunila ligeiramente em direção a sua parte mais alta, decorado com inscrições gravadas nos quatro lados, terminando em um ponto piramidal.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tabLst>
                <a:tab pos="800100" algn="l"/>
              </a:tabLst>
            </a:pP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 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13152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30000">
        <p:wheel spokes="1"/>
      </p:transition>
    </mc:Choice>
    <mc:Fallback>
      <p:transition spd="slow" advClick="0" advTm="30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79554">
            <a:off x="570559" y="443438"/>
            <a:ext cx="3552484" cy="295981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0427">
            <a:off x="370048" y="3451759"/>
            <a:ext cx="3161940" cy="266189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2" name="Retângulo 1"/>
          <p:cNvSpPr/>
          <p:nvPr/>
        </p:nvSpPr>
        <p:spPr>
          <a:xfrm>
            <a:off x="4295800" y="764704"/>
            <a:ext cx="748883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800100" algn="l"/>
              </a:tabLst>
            </a:pP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 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tabLst>
                <a:tab pos="800100" algn="l"/>
              </a:tabLst>
            </a:pP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Os símbolos sempre trouxeram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,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 para as pessoas, aspectos de fascinação e êxtase, de tal forma que quando o Egito passou a ser dominado pelo império romano, o imperador Augusto se encantou com esses monumentos erguidos em solo egípcio. 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tabLst>
                <a:tab pos="800100" algn="l"/>
              </a:tabLst>
            </a:pP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 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73384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30000">
        <p:blinds dir="vert"/>
      </p:transition>
    </mc:Choice>
    <mc:Fallback>
      <p:transition spd="slow" advClick="0" advTm="3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63352" y="260648"/>
            <a:ext cx="11593288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800100" algn="l"/>
              </a:tabLst>
            </a:pP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O maior deles é o Lateranense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;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 tem 45,70 metros com a cruz em seu topo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.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 Encontra-se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na Praça São João de Latrão, foi construído na época dos faraós Tutmosis III e IV (século XV a.C.). É proveniente do templo de Amon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,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 na cidade de Tebas, antiga capital Egípcia. Foi transportado para Roma pelo Imperador Constantino II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,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 em 357, sendo colocado no circus Maximus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,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 refundido em três partes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,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 em 1587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;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 foi ereto novamente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,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 em sua atual posição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,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 em 1588, por solicitação do Papa Sisto V.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31131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30000">
        <p:randomBar dir="vert"/>
      </p:transition>
    </mc:Choice>
    <mc:Fallback>
      <p:transition spd="slow" advClick="0" advTm="30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07368" y="404664"/>
            <a:ext cx="1148217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800100" algn="l"/>
              </a:tabLst>
            </a:pP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 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tabLst>
                <a:tab pos="800100" algn="l"/>
              </a:tabLst>
            </a:pP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Outro monumento imponente da mesma estirpe está no centro da Praça de São Pedro. Para ser erguido no local onde está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,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 precisou de cerca de 150 cavalos e 47 guinchos. O obelisco central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,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 que tem 40 metros de altura, incluindo a base com a cruz no topo, data do século XII a.C. e foi trazido para Roma no reinado do Imperador Nero. Está no lugar atual desde 1585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,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 sob ordem do Papa Sisto V. 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36758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30000">
        <p14:shred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79554">
            <a:off x="176232" y="137254"/>
            <a:ext cx="3848022" cy="32060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99245">
            <a:off x="573630" y="3442979"/>
            <a:ext cx="3604522" cy="31100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Retângulo 1"/>
          <p:cNvSpPr/>
          <p:nvPr/>
        </p:nvSpPr>
        <p:spPr>
          <a:xfrm>
            <a:off x="3881700" y="502796"/>
            <a:ext cx="7974939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800100" algn="l"/>
              </a:tabLst>
            </a:pP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Ao que concerne ao tempo de minha vida, pude contemplar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,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 junto de minha esposa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,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 essa esplendorosa obra Egípcio-Italiana, em um dia de muita fé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,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 na praça onde se encontra, sob a proteção do então Papa João Paulo II, e revista em outras oportunidades.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tabLst>
                <a:tab pos="800100" algn="l"/>
              </a:tabLst>
            </a:pP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 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18729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Click="0" advTm="30000">
        <p15:prstTrans prst="peelOff"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07368" y="332658"/>
            <a:ext cx="1159328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800100" algn="l"/>
              </a:tabLst>
            </a:pP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pyrus"/>
              <a:ea typeface="Times New Roman"/>
            </a:endParaRPr>
          </a:p>
          <a:p>
            <a:pPr algn="ctr">
              <a:tabLst>
                <a:tab pos="800100" algn="l"/>
              </a:tabLst>
            </a:pPr>
            <a:r>
              <a:rPr lang="pt-BR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Bernini, o grande escultor italiano</a:t>
            </a:r>
            <a:r>
              <a:rPr lang="pt-BR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,</a:t>
            </a:r>
            <a:r>
              <a:rPr lang="pt-BR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 completou a colocação com uma fonte em 1675. Foram trazidos mais oito, que se encontram por Roma afora, sendo que</a:t>
            </a:r>
            <a:r>
              <a:rPr lang="pt-BR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,</a:t>
            </a:r>
            <a:r>
              <a:rPr lang="pt-BR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 atualmente</a:t>
            </a:r>
            <a:r>
              <a:rPr lang="pt-BR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,</a:t>
            </a:r>
            <a:r>
              <a:rPr lang="pt-BR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 é a cidade que conserva o maior número deles.</a:t>
            </a:r>
            <a:endParaRPr lang="pt-BR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72794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30000">
        <p14:prism isInverted="1"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63352" y="332656"/>
            <a:ext cx="11449272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800100" algn="l"/>
              </a:tabLst>
            </a:pPr>
            <a:r>
              <a:rPr lang="pt-B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Em 1831, o Vice-Rei do Egito, Méhémet Ali, ofereceu à França os dois obeliscos que marcam a entrada do palácio de Ramsés II em Tebas, atual Luxor.</a:t>
            </a:r>
            <a:endParaRPr lang="pt-BR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tabLst>
                <a:tab pos="800100" algn="l"/>
              </a:tabLst>
            </a:pPr>
            <a:endParaRPr lang="pt-BR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pyrus"/>
              <a:ea typeface="Times New Roman"/>
            </a:endParaRPr>
          </a:p>
          <a:p>
            <a:pPr algn="ctr">
              <a:tabLst>
                <a:tab pos="800100" algn="l"/>
              </a:tabLst>
            </a:pPr>
            <a:r>
              <a:rPr lang="pt-B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Conta também o nosso guia que esse vice-rei queria destruir as pirâmides da quarta dinastia (Quefrem, Quéops e Miquerinos), para fazer pontes sobre o rio Nilo. </a:t>
            </a:r>
            <a:endParaRPr lang="pt-BR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tabLst>
                <a:tab pos="800100" algn="l"/>
              </a:tabLst>
            </a:pPr>
            <a:endParaRPr lang="pt-BR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pyrus"/>
              <a:ea typeface="Times New Roman"/>
            </a:endParaRPr>
          </a:p>
          <a:p>
            <a:pPr algn="ctr">
              <a:tabLst>
                <a:tab pos="800100" algn="l"/>
              </a:tabLst>
            </a:pPr>
            <a:r>
              <a:rPr lang="pt-B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O primeiro chegou a Paris em 1823 e é o Rei Luis Felipe I quem decide erigi-lo na Place de La Concorde, onde a operação, verdadeira proeza técnica, se realiza em 1836 sob a presença de 200.000 pessoas. O Rei e a família real, incertos quanto ao sucesso, preferiram assistir dos salões do palácio, e só apareceram sobre o balcão</a:t>
            </a:r>
            <a:r>
              <a:rPr lang="pt-B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,</a:t>
            </a:r>
            <a:r>
              <a:rPr lang="pt-B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 para acolher os aplausos da multidão no momento em que o monólito se colocou na vertical.  </a:t>
            </a:r>
            <a:endParaRPr lang="pt-BR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53788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40000">
        <p14:prism isContent="1"/>
      </p:transition>
    </mc:Choice>
    <mc:Fallback>
      <p:transition spd="slow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79554">
            <a:off x="355942" y="777733"/>
            <a:ext cx="6201813" cy="533609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2" name="Retângulo 1"/>
          <p:cNvSpPr/>
          <p:nvPr/>
        </p:nvSpPr>
        <p:spPr>
          <a:xfrm>
            <a:off x="3810000" y="88984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tabLst>
                <a:tab pos="800100" algn="l"/>
              </a:tabLst>
            </a:pPr>
            <a:r>
              <a:rPr lang="pt-BR" dirty="0">
                <a:latin typeface="Papyrus"/>
                <a:ea typeface="Times New Roman"/>
              </a:rPr>
              <a:t>.  </a:t>
            </a:r>
            <a:endParaRPr lang="pt-BR" dirty="0">
              <a:latin typeface="Times New Roman"/>
              <a:ea typeface="Times New Roman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839416" y="404665"/>
            <a:ext cx="1094521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/>
              <a:t> </a:t>
            </a:r>
          </a:p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anose="03070502060502030205" pitchFamily="66" charset="0"/>
                <a:cs typeface="Aparajita" panose="020B0604020202020204" pitchFamily="34" charset="0"/>
              </a:rPr>
              <a:t>Pude também, da mesma forma que anteriormente, observá-lo, como um ponto de referência nas proximidades da graciosa Avenida Champs-Elysées, e um pouco mais distante, o Arc de Triomphe, como marca inesquecível das visitas à cidade Luz, contemplado ao cair da noite, em solo Parisiense, do topo da torre Eiffel, da majestosa França. </a:t>
            </a:r>
          </a:p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anose="03070502060502030205" pitchFamily="66" charset="0"/>
                <a:cs typeface="Aparajita" panose="020B0604020202020204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986501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30000">
        <p14:flip dir="r"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810000" y="88984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tabLst>
                <a:tab pos="800100" algn="l"/>
              </a:tabLst>
            </a:pPr>
            <a:r>
              <a:rPr lang="pt-BR" dirty="0">
                <a:latin typeface="Papyrus"/>
                <a:ea typeface="Times New Roman"/>
              </a:rPr>
              <a:t>.  </a:t>
            </a:r>
            <a:endParaRPr lang="pt-BR" dirty="0">
              <a:latin typeface="Times New Roman"/>
              <a:ea typeface="Times New Roman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0" y="188640"/>
            <a:ext cx="121920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800100" algn="l"/>
              </a:tabLst>
            </a:pP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Hoje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,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 analisando as atitudes dos Imperadores Romanos e do Vice-rei, vemos que os primeiros quiseram perpetuar o nome na história, roubando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,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 sem o menor pudor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,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 essas maravilhas, enquanto o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último 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não tinha a menor consciência do que representavam esses monumentos para o seu País, presenteando um bem sem saber o significado que ostenta hoje, na história da humanidade. 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tabLst>
                <a:tab pos="800100" algn="l"/>
              </a:tabLst>
            </a:pP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 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61354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30000">
        <p14:doors dir="vert"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810000" y="88984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tabLst>
                <a:tab pos="800100" algn="l"/>
              </a:tabLst>
            </a:pPr>
            <a:r>
              <a:rPr lang="pt-BR" dirty="0">
                <a:latin typeface="Papyrus"/>
                <a:ea typeface="Times New Roman"/>
              </a:rPr>
              <a:t>.  </a:t>
            </a:r>
            <a:endParaRPr lang="pt-BR" dirty="0">
              <a:latin typeface="Times New Roman"/>
              <a:ea typeface="Times New Roman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63352" y="204987"/>
            <a:ext cx="11737304" cy="65864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800100" algn="l"/>
              </a:tabLst>
            </a:pP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 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tabLst>
                <a:tab pos="800100" algn="l"/>
              </a:tabLst>
            </a:pPr>
            <a:r>
              <a:rPr lang="pt-BR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Atualmente</a:t>
            </a:r>
            <a:r>
              <a:rPr lang="pt-BR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,</a:t>
            </a:r>
            <a:r>
              <a:rPr lang="pt-BR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 o governo egípcio introduziu leis severas para remoção de qualquer artefato e duras punições para furtos das antiguidades, tentando ainda preservar o que resta no solo a ser descoberto.</a:t>
            </a:r>
            <a:endParaRPr lang="pt-BR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tabLst>
                <a:tab pos="800100" algn="l"/>
              </a:tabLst>
            </a:pPr>
            <a:r>
              <a:rPr lang="pt-BR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/>
                <a:ea typeface="Times New Roman"/>
              </a:rPr>
              <a:t> </a:t>
            </a:r>
            <a:endParaRPr lang="pt-BR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9951841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Click="0" advTm="30000">
        <p15:prstTrans prst="airplane"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410633" y="10584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pt-BR" sz="32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3833644" y="5197492"/>
            <a:ext cx="7968884" cy="154901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algn="ctr" defTabSz="1219170">
              <a:defRPr/>
            </a:pPr>
            <a:r>
              <a:rPr lang="pt-BR" sz="1333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467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marL="609585" lvl="1" algn="ctr" defTabSz="1219170">
              <a:defRPr/>
            </a:pPr>
            <a:r>
              <a:rPr lang="pt-BR" sz="1467" dirty="0">
                <a:solidFill>
                  <a:srgbClr val="7030A0"/>
                </a:solidFill>
                <a:latin typeface="Britannic Bold" panose="020B0903060703020204" pitchFamily="34" charset="0"/>
                <a:hlinkClick r:id="rId4"/>
              </a:rPr>
              <a:t>http://vendraminiletras.blogspot.com/</a:t>
            </a:r>
            <a:endParaRPr lang="pt-BR" sz="1467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defTabSz="1219170">
              <a:defRPr/>
            </a:pPr>
            <a:r>
              <a:rPr lang="pt-BR" sz="1467" dirty="0">
                <a:solidFill>
                  <a:srgbClr val="7030A0"/>
                </a:solidFill>
                <a:latin typeface="Britannic Bold" panose="020B0903060703020204" pitchFamily="34" charset="0"/>
              </a:rPr>
              <a:t>http://sergrasan.com/toninhovendraminislides/</a:t>
            </a:r>
          </a:p>
          <a:p>
            <a:pPr algn="ctr" defTabSz="1219170">
              <a:defRPr/>
            </a:pPr>
            <a:r>
              <a:rPr lang="pt-BR" sz="1333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914268" lvl="2" algn="ctr" defTabSz="1219170">
              <a:defRPr/>
            </a:pPr>
            <a:r>
              <a:rPr lang="pt-BR" sz="12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 defTabSz="121917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333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12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</a:t>
            </a:r>
            <a:r>
              <a:rPr lang="pt-BR" sz="12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- </a:t>
            </a:r>
            <a:r>
              <a:rPr lang="pt-BR" sz="12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ACADÊMICO  28</a:t>
            </a:r>
          </a:p>
          <a:p>
            <a:pPr algn="ctr" defTabSz="121917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333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456" y="403664"/>
            <a:ext cx="4112205" cy="4047872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625519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4267" kern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3287688" y="161574"/>
            <a:ext cx="511256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100" spc="4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  <a:cs typeface="Arial" charset="0"/>
              </a:rPr>
              <a:t>CRIAÇÃO E PRODUÇÃO</a:t>
            </a:r>
            <a:endParaRPr lang="pt-BR" sz="1100" spc="4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  <a:cs typeface="Arial" charset="0"/>
            </a:endParaRPr>
          </a:p>
          <a:p>
            <a:pPr algn="ctr"/>
            <a:endParaRPr lang="pt-BR" sz="1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  <a:cs typeface="Arial" charset="0"/>
            </a:endParaRPr>
          </a:p>
          <a:p>
            <a:pPr algn="ctr"/>
            <a:r>
              <a:rPr lang="pt-BR" sz="1100" b="1" spc="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  <a:cs typeface="Arial" charset="0"/>
              </a:rPr>
              <a:t>TONINHO VENDRAMINI  </a:t>
            </a:r>
            <a:endParaRPr lang="pt-BR" sz="1400" b="1" u="sng" spc="8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endParaRPr lang="pt-BR" sz="16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</a:t>
            </a:r>
          </a:p>
          <a:p>
            <a:pPr algn="ctr"/>
            <a:r>
              <a:rPr lang="pt-BR" sz="1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/ Internet</a:t>
            </a:r>
          </a:p>
          <a:p>
            <a:pPr algn="ctr"/>
            <a:endParaRPr lang="pt-BR" sz="1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Pesquisas</a:t>
            </a:r>
            <a:endParaRPr lang="pt-BR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100" b="1" dirty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(para elaboração do texto)</a:t>
            </a:r>
          </a:p>
          <a:p>
            <a:pPr algn="ctr"/>
            <a:r>
              <a:rPr lang="pt-BR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Internet</a:t>
            </a:r>
          </a:p>
          <a:p>
            <a:pPr algn="ctr"/>
            <a:endParaRPr lang="pt-BR" sz="14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de Fundo</a:t>
            </a:r>
          </a:p>
          <a:p>
            <a:pPr algn="ctr"/>
            <a:r>
              <a:rPr lang="pt-BR" sz="1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  </a:t>
            </a:r>
            <a:endParaRPr lang="pt-BR" sz="1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600" b="1" spc="4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Egyptian</a:t>
            </a:r>
            <a:r>
              <a:rPr lang="pt-BR" sz="1600" b="1" spc="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Musica</a:t>
            </a:r>
          </a:p>
          <a:p>
            <a:pPr algn="ctr"/>
            <a:r>
              <a:rPr lang="pt-BR" sz="1600" b="1" spc="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Canta</a:t>
            </a:r>
          </a:p>
          <a:p>
            <a:pPr algn="ctr"/>
            <a:r>
              <a:rPr lang="pt-BR" sz="1600" b="1" spc="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Loreena </a:t>
            </a:r>
            <a:r>
              <a:rPr lang="pt-BR" sz="1600" b="1" spc="4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MaKennitt</a:t>
            </a:r>
            <a:endParaRPr lang="pt-BR" sz="1600" b="1" spc="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endParaRPr lang="pt-BR" sz="14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  <a:endParaRPr lang="pt-BR" sz="1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600" b="1" spc="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Marrakesh Night</a:t>
            </a:r>
          </a:p>
          <a:p>
            <a:pPr algn="ctr"/>
            <a:r>
              <a:rPr lang="pt-BR" sz="1600" b="1" spc="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Canta</a:t>
            </a:r>
          </a:p>
          <a:p>
            <a:pPr algn="ctr"/>
            <a:r>
              <a:rPr lang="pt-BR" sz="1600" b="1" spc="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Loreena </a:t>
            </a:r>
            <a:r>
              <a:rPr lang="pt-BR" sz="1600" b="1" spc="40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MaKennitt</a:t>
            </a:r>
            <a:endParaRPr lang="pt-BR" sz="1600" b="1" spc="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endParaRPr lang="pt-BR" sz="1600" b="1" spc="4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75733">
            <a:off x="292411" y="279481"/>
            <a:ext cx="3071465" cy="2998227"/>
          </a:xfrm>
          <a:prstGeom prst="rect">
            <a:avLst/>
          </a:prstGeom>
          <a:ln w="28575">
            <a:solidFill>
              <a:schemeClr val="accent2">
                <a:lumMod val="60000"/>
                <a:lumOff val="40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73" y="3989302"/>
            <a:ext cx="3289300" cy="2463800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chemeClr val="accent1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659848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76000">
        <p14:flythrough dir="out"/>
        <p:sndAc>
          <p:stSnd loop="1">
            <p:snd r:embed="rId3" name="Loreena McKennitt - Marrakesh Night Market.wav"/>
          </p:stSnd>
        </p:sndAc>
      </p:transition>
    </mc:Choice>
    <mc:Fallback>
      <p:transition spd="slow" advClick="0" advTm="176000">
        <p:fade/>
        <p:sndAc>
          <p:stSnd loop="1">
            <p:snd r:embed="rId3" name="Loreena McKennitt - Marrakesh Night Marke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25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25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25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250"/>
                            </p:stCondLst>
                            <p:childTnLst>
                              <p:par>
                                <p:cTn id="28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" dur="3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750"/>
                            </p:stCondLst>
                            <p:childTnLst>
                              <p:par>
                                <p:cTn id="32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3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250"/>
                            </p:stCondLst>
                            <p:childTnLst>
                              <p:par>
                                <p:cTn id="36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8" dur="3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750"/>
                            </p:stCondLst>
                            <p:childTnLst>
                              <p:par>
                                <p:cTn id="40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2" dur="35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4250"/>
                            </p:stCondLst>
                            <p:childTnLst>
                              <p:par>
                                <p:cTn id="4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6" dur="35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7750"/>
                            </p:stCondLst>
                            <p:childTnLst>
                              <p:par>
                                <p:cTn id="48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0" dur="3500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1250"/>
                            </p:stCondLst>
                            <p:childTnLst>
                              <p:par>
                                <p:cTn id="52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4" dur="3500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4750"/>
                            </p:stCondLst>
                            <p:childTnLst>
                              <p:par>
                                <p:cTn id="56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8" dur="3500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8250"/>
                            </p:stCondLst>
                            <p:childTnLst>
                              <p:par>
                                <p:cTn id="60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2" dur="3500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1750"/>
                            </p:stCondLst>
                            <p:childTnLst>
                              <p:par>
                                <p:cTn id="6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6" dur="3500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250"/>
                            </p:stCondLst>
                            <p:childTnLst>
                              <p:par>
                                <p:cTn id="68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0" dur="3500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8750"/>
                            </p:stCondLst>
                            <p:childTnLst>
                              <p:par>
                                <p:cTn id="72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4" dur="3500"/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2250"/>
                            </p:stCondLst>
                            <p:childTnLst>
                              <p:par>
                                <p:cTn id="76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8" dur="3500"/>
                                        <p:tgtEl>
                                          <p:spTgt spid="7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5750"/>
                            </p:stCondLst>
                            <p:childTnLst>
                              <p:par>
                                <p:cTn id="80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2" dur="3500"/>
                                        <p:tgtEl>
                                          <p:spTgt spid="7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9250"/>
                            </p:stCondLst>
                            <p:childTnLst>
                              <p:par>
                                <p:cTn id="8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94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296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7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79" tmFilter="0, 0; 0.125,0.2665; 0.25,0.4; 0.375,0.465; 0.5,0.5;  0.625,0.535; 0.75,0.6; 0.875,0.7335; 1,1">
                                          <p:stCondLst>
                                            <p:cond delay="107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39" tmFilter="0, 0; 0.125,0.2665; 0.25,0.4; 0.375,0.465; 0.5,0.5;  0.625,0.535; 0.75,0.6; 0.875,0.7335; 1,1">
                                          <p:stCondLst>
                                            <p:cond delay="215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67" tmFilter="0, 0; 0.125,0.2665; 0.25,0.4; 0.375,0.465; 0.5,0.5;  0.625,0.535; 0.75,0.6; 0.875,0.7335; 1,1">
                                          <p:stCondLst>
                                            <p:cond delay="269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2" dur="42">
                                          <p:stCondLst>
                                            <p:cond delay="10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3" dur="270" decel="50000">
                                          <p:stCondLst>
                                            <p:cond delay="10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42">
                                          <p:stCondLst>
                                            <p:cond delay="213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5" dur="270" decel="50000">
                                          <p:stCondLst>
                                            <p:cond delay="217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42">
                                          <p:stCondLst>
                                            <p:cond delay="2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7" dur="270" decel="50000">
                                          <p:stCondLst>
                                            <p:cond delay="271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42">
                                          <p:stCondLst>
                                            <p:cond delay="29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9" dur="270" decel="50000">
                                          <p:stCondLst>
                                            <p:cond delay="298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2500"/>
                            </p:stCondLst>
                            <p:childTnLst>
                              <p:par>
                                <p:cTn id="10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30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3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3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3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3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30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30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allAtOnce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pa Dura">
  <a:themeElements>
    <a:clrScheme name="Executivo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Capa Dura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ódul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OBELISCOS EGÍPCIOS NO MUNDO - reformatar</Template>
  <TotalTime>80</TotalTime>
  <Words>824</Words>
  <Application>Microsoft Office PowerPoint</Application>
  <PresentationFormat>Widescreen</PresentationFormat>
  <Paragraphs>76</Paragraphs>
  <Slides>17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31" baseType="lpstr">
      <vt:lpstr>Aharoni</vt:lpstr>
      <vt:lpstr>Algerian</vt:lpstr>
      <vt:lpstr>Aparajita</vt:lpstr>
      <vt:lpstr>Arial</vt:lpstr>
      <vt:lpstr>Arial Black</vt:lpstr>
      <vt:lpstr>Book Antiqua</vt:lpstr>
      <vt:lpstr>Britannic Bold</vt:lpstr>
      <vt:lpstr>Calibri</vt:lpstr>
      <vt:lpstr>Kristen ITC</vt:lpstr>
      <vt:lpstr>Maiandra GD</vt:lpstr>
      <vt:lpstr>Papyrus</vt:lpstr>
      <vt:lpstr>Times New Roman</vt:lpstr>
      <vt:lpstr>Wingdings</vt:lpstr>
      <vt:lpstr>Capa Dura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8</cp:revision>
  <dcterms:created xsi:type="dcterms:W3CDTF">2020-07-14T17:54:14Z</dcterms:created>
  <dcterms:modified xsi:type="dcterms:W3CDTF">2020-07-14T19:14:37Z</dcterms:modified>
  <cp:contentStatus/>
</cp:coreProperties>
</file>