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6" r:id="rId3"/>
    <p:sldId id="274" r:id="rId4"/>
    <p:sldId id="276" r:id="rId5"/>
    <p:sldId id="277" r:id="rId6"/>
    <p:sldId id="278" r:id="rId7"/>
    <p:sldId id="279" r:id="rId8"/>
    <p:sldId id="280" r:id="rId9"/>
    <p:sldId id="281" r:id="rId10"/>
    <p:sldId id="283" r:id="rId11"/>
    <p:sldId id="284" r:id="rId12"/>
    <p:sldId id="285" r:id="rId13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>
      <p:cViewPr varScale="1">
        <p:scale>
          <a:sx n="118" d="100"/>
          <a:sy n="118" d="100"/>
        </p:scale>
        <p:origin x="504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t>04/07/2020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33919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732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6033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71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3033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3485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6595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39981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256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1077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51030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476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84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93159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666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797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2521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5203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3468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414012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2246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879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1000"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04/07/2020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15652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04/07/2020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9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g"/><Relationship Id="rId5" Type="http://schemas.openxmlformats.org/officeDocument/2006/relationships/image" Target="../media/image7.gif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21324081">
            <a:off x="4360213" y="2183975"/>
            <a:ext cx="332815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  </a:t>
            </a:r>
            <a:r>
              <a:rPr lang="pt-BR" sz="2000" dirty="0" smtClean="0">
                <a:solidFill>
                  <a:srgbClr val="002060"/>
                </a:solidFill>
              </a:rPr>
              <a:t> </a:t>
            </a:r>
            <a:r>
              <a:rPr lang="pt-BR" sz="3600" b="1" dirty="0" smtClean="0">
                <a:solidFill>
                  <a:srgbClr val="002060"/>
                </a:solidFill>
              </a:rPr>
              <a:t>SAN CARLOS DE BARILOCHE. </a:t>
            </a:r>
          </a:p>
          <a:p>
            <a:pPr algn="ctr"/>
            <a:endParaRPr lang="pt-BR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EMOÇÃO E AVENTURA</a:t>
            </a: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NA CIDADE DA NEVE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09" y="2563829"/>
            <a:ext cx="2951163" cy="2056806"/>
          </a:xfrm>
          <a:prstGeom prst="rect">
            <a:avLst/>
          </a:prstGeom>
          <a:ln w="9525">
            <a:solidFill>
              <a:srgbClr val="FFFF00"/>
            </a:solidFill>
            <a:miter lim="800000"/>
            <a:headEnd/>
            <a:tailEnd/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2080">
            <a:off x="323528" y="547086"/>
            <a:ext cx="2951163" cy="1530350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27992"/>
            <a:ext cx="9144000" cy="5071675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pt-BR" sz="2400" kern="0">
              <a:solidFill>
                <a:srgbClr val="000000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08243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Click="0" advTm="18000">
        <p14:warp dir="in"/>
        <p:sndAc>
          <p:stSnd loop="1">
            <p:snd r:embed="rId2" name="Ernesto Cortazar - La Vida Es Bella -.wav"/>
          </p:stSnd>
        </p:sndAc>
      </p:transition>
    </mc:Choice>
    <mc:Fallback xmlns="">
      <p:transition spd="slow" advClick="0" advTm="18000">
        <p:fade/>
        <p:sndAc>
          <p:stSnd loop="1">
            <p:snd r:embed="rId5" name="Ernesto Cortazar - La Vida Es Bella 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0" y="2355726"/>
            <a:ext cx="910850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No retorno a essa cidade maravilhosa encontramos logo na chegada ao aeroporto, à neve caindo. Foi maravilhoso ver aquela condição que não tínhamos visto da primeira vez. O frio era intenso com a temperatura chegando a dois graus abaixo de zero</a:t>
            </a:r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.</a:t>
            </a: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 </a:t>
            </a:r>
            <a:endParaRPr lang="pt-BR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/>
              <a:ea typeface="Times New Roman"/>
            </a:endParaRPr>
          </a:p>
          <a:p>
            <a:pPr lvl="0" algn="ctr">
              <a:tabLst>
                <a:tab pos="800100" algn="l"/>
              </a:tabLst>
            </a:pP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O clima era de alegria e de muito entusiasmo com aquela neve </a:t>
            </a:r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caindo... </a:t>
            </a:r>
            <a:endParaRPr lang="pt-BR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794025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fallOver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09734" y="2715766"/>
            <a:ext cx="89289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O frio era arrasador, pedia um chocolate quente com conhaque, uma bebida característica da </a:t>
            </a:r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cidade. Procuramos um restaurante pelo aeroporto </a:t>
            </a: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mas percebemos que demoraria pela grande quantidade de pessoas presentes no local; preferimos deixar para fazê-lo em uma casa especializada na cidade</a:t>
            </a:r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.</a:t>
            </a:r>
            <a:endParaRPr lang="pt-B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81463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fallOver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7504" y="2643758"/>
            <a:ext cx="88569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A cidade está rodeada pelo magnífico lago Nahuel Hualpi, que, na linguagem dos índios Mapuche, </a:t>
            </a:r>
            <a:r>
              <a:rPr lang="pt-B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quer </a:t>
            </a: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dizer ”O pulo do tigre”. </a:t>
            </a: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 </a:t>
            </a: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O nome </a:t>
            </a:r>
            <a:r>
              <a:rPr lang="pt-B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soa </a:t>
            </a: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confortável aos ouvidos, </a:t>
            </a:r>
            <a:r>
              <a:rPr lang="pt-B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aliás</a:t>
            </a: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, tudo por lá o homenageia, porque é carismático, de águas gélidas e harmoniosas, tão belo, que, da janela do nosso hotel, pudemos deslumbrar em uma noite (pela vidraça), enquanto tomávamos um precioso vinho </a:t>
            </a:r>
            <a:r>
              <a:rPr lang="pt-B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local.</a:t>
            </a:r>
            <a:r>
              <a:rPr lang="pt-BR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 </a:t>
            </a:r>
            <a:endParaRPr lang="pt-BR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8394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7000">
        <p14:prism dir="u" isInverted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7504" y="2366178"/>
            <a:ext cx="892899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Times New Roman" pitchFamily="18" charset="0"/>
                <a:cs typeface="Arial" pitchFamily="34" charset="0"/>
              </a:rPr>
              <a:t>Está rodeada por montanhas, como o Tronador, com mais de 3.000 metros de altura, com fronteira com o Chile.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Times New Roman" pitchFamily="18" charset="0"/>
                <a:cs typeface="Arial" pitchFamily="34" charset="0"/>
              </a:rPr>
              <a:t>A cidade atualmente possui cerca de 100 mil habitantes e abriga um espetacular museu, encravado no exuberante portal de entrada, cuja construção lembra a de cidades alemãs e austríacas, sendo esse panorama extensivo às casas da cidade, protagonizando ares de uma arquitetura secular. </a:t>
            </a:r>
            <a:endParaRPr kumimoji="0" lang="pt-BR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740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peelOff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7504" y="3147814"/>
            <a:ext cx="88569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O nome Bariloche </a:t>
            </a:r>
            <a:r>
              <a:rPr lang="pt-BR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provem </a:t>
            </a: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da palavra “Vuriloche” que na língua nativa, significa “povo de trás da montanha”. Isto porque seus primitivos habitantes, os índios, eram originários do outro lado da cordilheira. </a:t>
            </a:r>
            <a:endParaRPr lang="pt-BR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65190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peelOff" invX="1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79512" y="2355726"/>
            <a:ext cx="878497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pt-BR" sz="2000" b="0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Times New Roman" pitchFamily="18" charset="0"/>
                <a:cs typeface="Arial" pitchFamily="34" charset="0"/>
              </a:rPr>
              <a:t>Uma das atrações são os cachorros São Bernardo que trafegam com seus donos pela cidade à procura de pessoas para serem fotografadas. </a:t>
            </a:r>
            <a:endParaRPr lang="pt-BR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Times New Roman" pitchFamily="18" charset="0"/>
                <a:cs typeface="Arial" pitchFamily="34" charset="0"/>
              </a:rPr>
              <a:t>A fundação deu-se em 1895 quando um imigrante alemão criou ali um armazém. </a:t>
            </a:r>
            <a:endParaRPr lang="pt-BR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Times New Roman" pitchFamily="18" charset="0"/>
                <a:cs typeface="Arial" pitchFamily="34" charset="0"/>
              </a:rPr>
              <a:t>Em 1902, tornou-se a cidade de San Carlos de Bariloche.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456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wind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79512" y="3507854"/>
            <a:ext cx="88569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No inverno (junho a agosto), as temperaturas caem abaixo de zero e a maior quantidade de neve nas montanhas (cerros) altas, dá o início à temporada e badaladíssima temporada de esqui. </a:t>
            </a:r>
            <a:endParaRPr lang="pt-B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059927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wind" invX="1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7504" y="3147814"/>
            <a:ext cx="86951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A principal atividade econômica é o turismo; em anos recentes, a aquicultura especialmente de trutas e salmões e a criação de animais silvestres como javali e cervos, tornou-se um rico prato dos restaurantes. </a:t>
            </a:r>
            <a:endParaRPr lang="pt-BR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5451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wedge/>
      </p:transition>
    </mc:Choice>
    <mc:Fallback xmlns="">
      <p:transition spd="slow" advClick="0" advTm="2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8803" y="2427734"/>
            <a:ext cx="89650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800" dirty="0">
                <a:solidFill>
                  <a:srgbClr val="5F497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 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Á 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noite, após os maravilhosos jantares, saímos 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encapotados e 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encolhidos, para chegar logo a uma chocolataria, onde 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erguemos 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aquelas 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canecas, de </a:t>
            </a:r>
            <a:r>
              <a:rPr lang="pt-BR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chocolate com conhaque, sorvido a enormes “goles” deixando as nossas orelhas mais quentes</a:t>
            </a:r>
            <a:r>
              <a:rPr lang="pt-B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/>
                <a:ea typeface="Times New Roman"/>
              </a:rPr>
              <a:t>.</a:t>
            </a:r>
            <a:endParaRPr lang="pt-BR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99071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airplane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6696" y="234887"/>
            <a:ext cx="343522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David" panose="020E0502060401010101" pitchFamily="34" charset="-79"/>
              </a:rPr>
              <a:t>CRIAÇÃO </a:t>
            </a:r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David" panose="020E0502060401010101" pitchFamily="34" charset="-79"/>
              </a:rPr>
              <a:t>E </a:t>
            </a: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David" panose="020E0502060401010101" pitchFamily="34" charset="-79"/>
              </a:rPr>
              <a:t>FORMATAÇÃO</a:t>
            </a:r>
            <a:endParaRPr lang="pt-BR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  <a:cs typeface="David" panose="020E0502060401010101" pitchFamily="34" charset="-79"/>
            </a:endParaRPr>
          </a:p>
          <a:p>
            <a:pPr algn="ctr"/>
            <a:r>
              <a:rPr lang="pt-BR" sz="2400" b="1" dirty="0">
                <a:solidFill>
                  <a:srgbClr val="00B0F0"/>
                </a:solidFill>
                <a:latin typeface="Bradley Hand ITC" panose="03070402050302030203" pitchFamily="66" charset="0"/>
                <a:cs typeface="David" panose="020E0502060401010101" pitchFamily="34" charset="-79"/>
              </a:rPr>
              <a:t>TONINHO  VENDRAMINI  </a:t>
            </a:r>
            <a:endParaRPr lang="pt-BR" b="1" u="sng" dirty="0" smtClean="0">
              <a:solidFill>
                <a:srgbClr val="00B0F0"/>
              </a:solidFill>
              <a:latin typeface="Bradley Hand ITC" panose="03070402050302030203" pitchFamily="66" charset="0"/>
              <a:cs typeface="Arial" charset="0"/>
            </a:endParaRPr>
          </a:p>
          <a:p>
            <a:pPr algn="ctr"/>
            <a:r>
              <a:rPr lang="pt-BR" sz="16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Fotos</a:t>
            </a:r>
          </a:p>
          <a:p>
            <a:pPr algn="ctr"/>
            <a:r>
              <a:rPr lang="pt-BR" sz="1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e Internet</a:t>
            </a:r>
          </a:p>
          <a:p>
            <a:pPr algn="ctr"/>
            <a:endParaRPr lang="pt-BR" sz="1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 Elaboração Texto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 </a:t>
            </a:r>
            <a:r>
              <a:rPr lang="pt-BR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endParaRPr lang="pt-BR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Fundo</a:t>
            </a:r>
          </a:p>
          <a:p>
            <a:pPr algn="ctr"/>
            <a:endParaRPr lang="pt-BR" sz="1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 La Vida Es </a:t>
            </a:r>
            <a:r>
              <a:rPr lang="pt-BR" sz="16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Bella</a:t>
            </a:r>
            <a:endParaRPr lang="pt-BR" sz="1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Orquestração </a:t>
            </a:r>
          </a:p>
          <a:p>
            <a:pPr algn="ctr"/>
            <a:r>
              <a:rPr lang="pt-BR" sz="1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Ernesto </a:t>
            </a:r>
            <a:r>
              <a:rPr lang="pt-BR" sz="1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Cortazar</a:t>
            </a:r>
            <a:endParaRPr lang="pt-BR" sz="16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16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16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 Amapola </a:t>
            </a:r>
          </a:p>
          <a:p>
            <a:pPr algn="ctr"/>
            <a:r>
              <a:rPr lang="pt-BR" sz="1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Interpretação </a:t>
            </a:r>
          </a:p>
          <a:p>
            <a:pPr algn="ctr"/>
            <a:r>
              <a:rPr lang="pt-BR" sz="1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Cantora Grega</a:t>
            </a:r>
          </a:p>
          <a:p>
            <a:pPr algn="ctr"/>
            <a:r>
              <a:rPr lang="pt-BR" sz="1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Nana </a:t>
            </a:r>
            <a:r>
              <a:rPr lang="pt-BR" sz="1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MousKouri</a:t>
            </a:r>
            <a:endParaRPr lang="pt-BR" sz="16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751" y="206839"/>
            <a:ext cx="2279717" cy="1716839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563887" y="3638128"/>
            <a:ext cx="5333671" cy="1331134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6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18" lvl="2"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2917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ferris dir="l"/>
        <p:sndAc>
          <p:stSnd loop="1">
            <p:snd r:embed="rId3" name="Nana Mouskouri - Amapola.wav"/>
          </p:stSnd>
        </p:sndAc>
      </p:transition>
    </mc:Choice>
    <mc:Fallback xmlns="">
      <p:transition spd="slow" advClick="0" advTm="100000">
        <p:fade/>
        <p:sndAc>
          <p:stSnd loop="1">
            <p:snd r:embed="rId8" name="Nana Mouskouri - Amapo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4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8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4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0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6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4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SAN CARLOS DE BARILOCHE">
  <a:themeElements>
    <a:clrScheme name="Folhagem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Ângulo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 CARLOS DI BARILOCHE</Template>
  <TotalTime>1</TotalTime>
  <Words>494</Words>
  <Application>Microsoft Office PowerPoint</Application>
  <PresentationFormat>Apresentação na tela (16:9)</PresentationFormat>
  <Paragraphs>44</Paragraphs>
  <Slides>11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11</vt:i4>
      </vt:variant>
    </vt:vector>
  </HeadingPairs>
  <TitlesOfParts>
    <vt:vector size="27" baseType="lpstr">
      <vt:lpstr>Aharoni</vt:lpstr>
      <vt:lpstr>Arial</vt:lpstr>
      <vt:lpstr>Arial Black</vt:lpstr>
      <vt:lpstr>Arial Narrow</vt:lpstr>
      <vt:lpstr>Bradley Hand ITC</vt:lpstr>
      <vt:lpstr>Britannic Bold</vt:lpstr>
      <vt:lpstr>Calibri</vt:lpstr>
      <vt:lpstr>Cambria</vt:lpstr>
      <vt:lpstr>Chiller</vt:lpstr>
      <vt:lpstr>David</vt:lpstr>
      <vt:lpstr>Maiandra GD</vt:lpstr>
      <vt:lpstr>Times New Roman</vt:lpstr>
      <vt:lpstr>Tw Cen MT</vt:lpstr>
      <vt:lpstr>Wingdings 2</vt:lpstr>
      <vt:lpstr>SAN CARLOS DE BARILOCHE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1</cp:revision>
  <dcterms:created xsi:type="dcterms:W3CDTF">2020-07-04T19:46:03Z</dcterms:created>
  <dcterms:modified xsi:type="dcterms:W3CDTF">2020-07-04T19:47:12Z</dcterms:modified>
  <cp:contentStatus/>
</cp:coreProperties>
</file>