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3"/>
  </p:notesMasterIdLst>
  <p:sldIdLst>
    <p:sldId id="258" r:id="rId3"/>
    <p:sldId id="271" r:id="rId4"/>
    <p:sldId id="320" r:id="rId5"/>
    <p:sldId id="272" r:id="rId6"/>
    <p:sldId id="293" r:id="rId7"/>
    <p:sldId id="323" r:id="rId8"/>
    <p:sldId id="324" r:id="rId9"/>
    <p:sldId id="302" r:id="rId10"/>
    <p:sldId id="322" r:id="rId11"/>
    <p:sldId id="321" r:id="rId12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79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1005" autoAdjust="0"/>
  </p:normalViewPr>
  <p:slideViewPr>
    <p:cSldViewPr>
      <p:cViewPr varScale="1">
        <p:scale>
          <a:sx n="84" d="100"/>
          <a:sy n="84" d="100"/>
        </p:scale>
        <p:origin x="90" y="24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B1D985-BD9F-4FCB-A199-6B3AE45434CA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517560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B1D985-BD9F-4FCB-A199-6B3AE45434CA}" type="slidenum">
              <a:rPr lang="es-ES" altLang="pt-BR" smtClean="0"/>
              <a:pPr/>
              <a:t>2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1982747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B1D985-BD9F-4FCB-A199-6B3AE45434CA}" type="slidenum">
              <a:rPr lang="es-ES" altLang="pt-BR" smtClean="0"/>
              <a:pPr/>
              <a:t>9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515050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271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83A2D-CF4E-47B6-AD0E-4EDCAD242B13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59538864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97B04B-67D7-4932-A375-443805BF509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31310524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C31A63-BBE4-4047-BC57-EE434EE61C0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623216294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69FD6F-2E07-4A60-B62C-0D353BA0485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581545199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6EE855-666F-4803-8025-DFE978BDE3E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10093649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85F884-BE32-4A19-8A38-6EC02939EE4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812492764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7FF105-59C4-4685-8635-41D8B1C6736F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741309614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623680-18E6-40AB-8AB0-CE50C27251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551626308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BD9546-78B7-45A0-AD8C-2097E682B17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22901666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CF1F59-26C3-4397-8176-1B4AF162483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70697284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C5E19E-F33C-4EB0-9087-D20FA0C805C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813247695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252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585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35349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210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586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0113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03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388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4837790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7317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97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29FE9C-5C72-4FCB-A4DC-E4F767CF028D}" type="slidenum">
              <a:rPr lang="es-ES" altLang="pt-BR"/>
              <a:pPr/>
              <a:t>‹nº›</a:t>
            </a:fld>
            <a:endParaRPr lang="es-E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30/06/2017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35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aoredordeparis.files.wordpress.com/2011/08/europa-2009-314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eg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comments" Target="../comments/comment1.xml"/><Relationship Id="rId4" Type="http://schemas.openxmlformats.org/officeDocument/2006/relationships/image" Target="../media/image22.JPG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75000"/>
              </a:schemeClr>
            </a:gs>
            <a:gs pos="81000">
              <a:srgbClr val="E0F1F2">
                <a:alpha val="92000"/>
              </a:srgbClr>
            </a:gs>
            <a:gs pos="6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83058"/>
            <a:ext cx="10972800" cy="581646"/>
          </a:xfrm>
        </p:spPr>
        <p:txBody>
          <a:bodyPr/>
          <a:lstStyle/>
          <a:p>
            <a:pPr eaLnBrk="1" hangingPunct="1"/>
            <a:r>
              <a:rPr lang="es-ES" altLang="pt-BR" sz="4000" b="1" dirty="0" smtClean="0">
                <a:solidFill>
                  <a:schemeClr val="bg1"/>
                </a:solidFill>
              </a:rPr>
              <a:t>STRASBURGO - LA </a:t>
            </a:r>
            <a:r>
              <a:rPr lang="es-ES" altLang="pt-BR" sz="4000" b="1" dirty="0">
                <a:solidFill>
                  <a:schemeClr val="bg1"/>
                </a:solidFill>
              </a:rPr>
              <a:t>PETITE FRANCE</a:t>
            </a:r>
          </a:p>
        </p:txBody>
      </p:sp>
      <p:pic>
        <p:nvPicPr>
          <p:cNvPr id="4" name="Picture 4" descr="estrasbur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5194">
            <a:off x="516212" y="1116556"/>
            <a:ext cx="3672038" cy="27540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4" descr="Petite_France_Strasbour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615">
            <a:off x="7839945" y="982811"/>
            <a:ext cx="3675958" cy="27569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Retângulo 1"/>
          <p:cNvSpPr/>
          <p:nvPr/>
        </p:nvSpPr>
        <p:spPr>
          <a:xfrm>
            <a:off x="47329" y="4369860"/>
            <a:ext cx="12025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252525"/>
                </a:solidFill>
              </a:rPr>
              <a:t>É </a:t>
            </a:r>
            <a:r>
              <a:rPr lang="pt-BR" sz="2000" dirty="0">
                <a:solidFill>
                  <a:srgbClr val="252525"/>
                </a:solidFill>
              </a:rPr>
              <a:t>um </a:t>
            </a:r>
            <a:r>
              <a:rPr lang="pt-BR" sz="2000" dirty="0" smtClean="0">
                <a:solidFill>
                  <a:srgbClr val="252525"/>
                </a:solidFill>
              </a:rPr>
              <a:t>lugar </a:t>
            </a:r>
            <a:r>
              <a:rPr lang="pt-BR" sz="2000" dirty="0">
                <a:solidFill>
                  <a:srgbClr val="252525"/>
                </a:solidFill>
              </a:rPr>
              <a:t>histórico </a:t>
            </a:r>
            <a:r>
              <a:rPr lang="pt-BR" sz="2000" dirty="0" smtClean="0">
                <a:solidFill>
                  <a:srgbClr val="252525"/>
                </a:solidFill>
              </a:rPr>
              <a:t>- </a:t>
            </a:r>
            <a:r>
              <a:rPr lang="pt-BR" sz="2000" dirty="0">
                <a:solidFill>
                  <a:srgbClr val="252525"/>
                </a:solidFill>
              </a:rPr>
              <a:t>leste da </a:t>
            </a:r>
            <a:r>
              <a:rPr lang="pt-BR" sz="2000" dirty="0" smtClean="0">
                <a:solidFill>
                  <a:srgbClr val="252525"/>
                </a:solidFill>
              </a:rPr>
              <a:t>França, localizado </a:t>
            </a:r>
            <a:r>
              <a:rPr lang="pt-BR" sz="2000" dirty="0">
                <a:solidFill>
                  <a:srgbClr val="252525"/>
                </a:solidFill>
              </a:rPr>
              <a:t>no extremo oeste da </a:t>
            </a:r>
            <a:r>
              <a:rPr lang="pt-BR" sz="2000" dirty="0" smtClean="0">
                <a:solidFill>
                  <a:srgbClr val="252525"/>
                </a:solidFill>
              </a:rPr>
              <a:t>Grande Ilha</a:t>
            </a:r>
            <a:r>
              <a:rPr lang="pt-BR" sz="2000" dirty="0">
                <a:solidFill>
                  <a:srgbClr val="252525"/>
                </a:solidFill>
              </a:rPr>
              <a:t>, que contém o centro </a:t>
            </a:r>
            <a:r>
              <a:rPr lang="pt-BR" sz="2000" dirty="0" smtClean="0">
                <a:solidFill>
                  <a:srgbClr val="252525"/>
                </a:solidFill>
              </a:rPr>
              <a:t>histórico. Divide-se </a:t>
            </a:r>
            <a:r>
              <a:rPr lang="pt-BR" sz="2000" dirty="0">
                <a:solidFill>
                  <a:srgbClr val="252525"/>
                </a:solidFill>
              </a:rPr>
              <a:t>em </a:t>
            </a:r>
            <a:r>
              <a:rPr lang="pt-BR" sz="2000" dirty="0" smtClean="0">
                <a:solidFill>
                  <a:srgbClr val="252525"/>
                </a:solidFill>
              </a:rPr>
              <a:t>canais </a:t>
            </a:r>
            <a:r>
              <a:rPr lang="pt-BR" sz="2000" dirty="0">
                <a:solidFill>
                  <a:srgbClr val="252525"/>
                </a:solidFill>
              </a:rPr>
              <a:t>que em </a:t>
            </a:r>
            <a:r>
              <a:rPr lang="pt-BR" sz="2000" dirty="0" smtClean="0">
                <a:solidFill>
                  <a:srgbClr val="252525"/>
                </a:solidFill>
              </a:rPr>
              <a:t>cascata, abriga </a:t>
            </a:r>
            <a:r>
              <a:rPr lang="pt-BR" sz="2000" dirty="0">
                <a:solidFill>
                  <a:srgbClr val="252525"/>
                </a:solidFill>
              </a:rPr>
              <a:t>a </a:t>
            </a:r>
            <a:r>
              <a:rPr lang="pt-BR" sz="2000" dirty="0" smtClean="0">
                <a:solidFill>
                  <a:srgbClr val="252525"/>
                </a:solidFill>
              </a:rPr>
              <a:t>moleiros</a:t>
            </a:r>
            <a:r>
              <a:rPr lang="pt-BR" sz="2000" dirty="0">
                <a:solidFill>
                  <a:srgbClr val="252525"/>
                </a:solidFill>
              </a:rPr>
              <a:t> e </a:t>
            </a:r>
            <a:r>
              <a:rPr lang="pt-BR" sz="2000" dirty="0" smtClean="0">
                <a:solidFill>
                  <a:srgbClr val="252525"/>
                </a:solidFill>
              </a:rPr>
              <a:t>pescadores, transformando-se em uma das principais atrações turísticas.</a:t>
            </a:r>
            <a:endParaRPr lang="pt-BR" sz="2000" dirty="0"/>
          </a:p>
        </p:txBody>
      </p:sp>
      <p:sp>
        <p:nvSpPr>
          <p:cNvPr id="7" name="Retângulo 6"/>
          <p:cNvSpPr/>
          <p:nvPr/>
        </p:nvSpPr>
        <p:spPr>
          <a:xfrm>
            <a:off x="371364" y="5564533"/>
            <a:ext cx="114492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srgbClr val="4A4A4A"/>
                </a:solidFill>
              </a:rPr>
              <a:t>É, sem dúvida, um dos mais belos lugares para se </a:t>
            </a:r>
            <a:r>
              <a:rPr lang="pt-BR" sz="2000" dirty="0" smtClean="0">
                <a:solidFill>
                  <a:srgbClr val="4A4A4A"/>
                </a:solidFill>
              </a:rPr>
              <a:t>visitar andando a pé pelas ruas desse charmoso vilarejo, com </a:t>
            </a:r>
            <a:r>
              <a:rPr lang="pt-BR" sz="2000" dirty="0">
                <a:solidFill>
                  <a:srgbClr val="4A4A4A"/>
                </a:solidFill>
              </a:rPr>
              <a:t>casas de arquitetura típica da região. O passeio </a:t>
            </a:r>
            <a:r>
              <a:rPr lang="pt-BR" sz="2000" dirty="0" smtClean="0">
                <a:solidFill>
                  <a:srgbClr val="4A4A4A"/>
                </a:solidFill>
              </a:rPr>
              <a:t>é  </a:t>
            </a:r>
            <a:r>
              <a:rPr lang="pt-BR" sz="2000" dirty="0">
                <a:solidFill>
                  <a:srgbClr val="4A4A4A"/>
                </a:solidFill>
              </a:rPr>
              <a:t>agradável e </a:t>
            </a:r>
            <a:r>
              <a:rPr lang="pt-BR" sz="2000" dirty="0" smtClean="0">
                <a:solidFill>
                  <a:srgbClr val="4A4A4A"/>
                </a:solidFill>
              </a:rPr>
              <a:t>com paisagens belíssimas para se fotografar.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 rot="20943629">
            <a:off x="4469085" y="1342359"/>
            <a:ext cx="3021678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667" b="1" dirty="0" smtClean="0">
                <a:ln w="24500" cmpd="dbl">
                  <a:solidFill>
                    <a:srgbClr val="297FD5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297FD5">
                        <a:tint val="10000"/>
                        <a:satMod val="155000"/>
                      </a:srgbClr>
                    </a:gs>
                    <a:gs pos="60000">
                      <a:srgbClr val="297FD5">
                        <a:tint val="30000"/>
                        <a:satMod val="155000"/>
                      </a:srgbClr>
                    </a:gs>
                    <a:gs pos="100000">
                      <a:srgbClr val="297FD5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mbria"/>
              </a:rPr>
              <a:t>ROTA DO VINHO</a:t>
            </a:r>
            <a:endParaRPr lang="pt-BR" sz="2667" b="1" dirty="0">
              <a:ln w="24500" cmpd="dbl">
                <a:solidFill>
                  <a:srgbClr val="297FD5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297FD5">
                      <a:tint val="10000"/>
                      <a:satMod val="155000"/>
                    </a:srgbClr>
                  </a:gs>
                  <a:gs pos="60000">
                    <a:srgbClr val="297FD5">
                      <a:tint val="30000"/>
                      <a:satMod val="155000"/>
                    </a:srgbClr>
                  </a:gs>
                  <a:gs pos="100000">
                    <a:srgbClr val="297FD5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ambria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95996" y="2493570"/>
            <a:ext cx="304392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</a:rPr>
              <a:t>Avanço Automático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</a:rPr>
              <a:t>Toninho Vendramini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ACCBF9">
                    <a:lumMod val="25000"/>
                  </a:srgbClr>
                </a:solidFill>
                <a:latin typeface="Bauhaus 93" panose="04030905020B02020C02" pitchFamily="82" charset="0"/>
              </a:rPr>
              <a:t>formatações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0">
        <p15:prstTrans prst="curtains"/>
        <p:sndAc>
          <p:stSnd loop="1">
            <p:snd r:embed="rId2" name="VALSE ACORDEON.wav"/>
          </p:stSnd>
        </p:sndAc>
      </p:transition>
    </mc:Choice>
    <mc:Fallback xmlns="">
      <p:transition spd="slow" advClick="0" advTm="40000">
        <p:fade/>
        <p:sndAc>
          <p:stSnd loop="1">
            <p:snd r:embed="rId5" name="VALSE ACORDE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pt-BR" b="1" dirty="0" smtClean="0">
                <a:solidFill>
                  <a:srgbClr val="C00000"/>
                </a:solidFill>
              </a:rPr>
              <a:t>RIBEAUVILLÉ</a:t>
            </a:r>
          </a:p>
        </p:txBody>
      </p:sp>
      <p:sp>
        <p:nvSpPr>
          <p:cNvPr id="4" name="Retângulo 3"/>
          <p:cNvSpPr/>
          <p:nvPr/>
        </p:nvSpPr>
        <p:spPr>
          <a:xfrm>
            <a:off x="191343" y="4230162"/>
            <a:ext cx="11809313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solidFill>
                <a:srgbClr val="333333"/>
              </a:solidFill>
            </a:endParaRPr>
          </a:p>
          <a:p>
            <a:pPr algn="ctr"/>
            <a:r>
              <a:rPr lang="pt-BR" sz="2000" dirty="0" smtClean="0">
                <a:solidFill>
                  <a:srgbClr val="333333"/>
                </a:solidFill>
              </a:rPr>
              <a:t>É </a:t>
            </a:r>
            <a:r>
              <a:rPr lang="pt-BR" sz="2000" dirty="0">
                <a:solidFill>
                  <a:srgbClr val="333333"/>
                </a:solidFill>
              </a:rPr>
              <a:t>uma cidade atraente com </a:t>
            </a:r>
            <a:r>
              <a:rPr lang="pt-BR" sz="2000" dirty="0" smtClean="0">
                <a:solidFill>
                  <a:srgbClr val="333333"/>
                </a:solidFill>
              </a:rPr>
              <a:t>cerca de 5000 </a:t>
            </a:r>
            <a:r>
              <a:rPr lang="pt-BR" sz="2000" dirty="0">
                <a:solidFill>
                  <a:srgbClr val="333333"/>
                </a:solidFill>
              </a:rPr>
              <a:t>habitantes, que combinou sua herança histórica com a modernidade. 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 smtClean="0"/>
          </a:p>
          <a:p>
            <a:pPr algn="ctr"/>
            <a:r>
              <a:rPr lang="pt-BR" sz="2000" dirty="0" smtClean="0"/>
              <a:t>É também</a:t>
            </a:r>
            <a:r>
              <a:rPr lang="pt-BR" sz="2000" dirty="0" smtClean="0">
                <a:solidFill>
                  <a:srgbClr val="333333"/>
                </a:solidFill>
              </a:rPr>
              <a:t> conhecida </a:t>
            </a:r>
            <a:r>
              <a:rPr lang="pt-BR" sz="2000" dirty="0">
                <a:solidFill>
                  <a:srgbClr val="333333"/>
                </a:solidFill>
              </a:rPr>
              <a:t>pelas ruínas majestosas </a:t>
            </a:r>
            <a:r>
              <a:rPr lang="pt-BR" sz="2000" dirty="0" smtClean="0">
                <a:solidFill>
                  <a:srgbClr val="333333"/>
                </a:solidFill>
              </a:rPr>
              <a:t>dos </a:t>
            </a:r>
            <a:r>
              <a:rPr lang="pt-BR" sz="2000" dirty="0">
                <a:solidFill>
                  <a:srgbClr val="333333"/>
                </a:solidFill>
              </a:rPr>
              <a:t>Três Castelos dos Senhores do Ribeaupierre. </a:t>
            </a:r>
            <a:r>
              <a:rPr lang="pt-BR" sz="2000" dirty="0" smtClean="0">
                <a:solidFill>
                  <a:srgbClr val="333333"/>
                </a:solidFill>
              </a:rPr>
              <a:t>Suas </a:t>
            </a:r>
            <a:r>
              <a:rPr lang="pt-BR" sz="2000" dirty="0">
                <a:solidFill>
                  <a:srgbClr val="333333"/>
                </a:solidFill>
              </a:rPr>
              <a:t>ruas pitorescas </a:t>
            </a:r>
            <a:r>
              <a:rPr lang="pt-BR" sz="2000" dirty="0" smtClean="0">
                <a:solidFill>
                  <a:srgbClr val="333333"/>
                </a:solidFill>
              </a:rPr>
              <a:t>com </a:t>
            </a:r>
            <a:r>
              <a:rPr lang="pt-BR" sz="2000" dirty="0">
                <a:solidFill>
                  <a:srgbClr val="333333"/>
                </a:solidFill>
              </a:rPr>
              <a:t>edifícios do século </a:t>
            </a:r>
            <a:r>
              <a:rPr lang="pt-BR" sz="2000" dirty="0" smtClean="0">
                <a:solidFill>
                  <a:srgbClr val="333333"/>
                </a:solidFill>
              </a:rPr>
              <a:t>18, estão espalhadas em </a:t>
            </a:r>
            <a:r>
              <a:rPr lang="pt-BR" sz="2000" dirty="0">
                <a:solidFill>
                  <a:srgbClr val="333333"/>
                </a:solidFill>
              </a:rPr>
              <a:t>renascentistas quadrados </a:t>
            </a:r>
            <a:r>
              <a:rPr lang="pt-BR" sz="2000" dirty="0" smtClean="0">
                <a:solidFill>
                  <a:srgbClr val="333333"/>
                </a:solidFill>
              </a:rPr>
              <a:t>e decorados -</a:t>
            </a:r>
            <a:r>
              <a:rPr lang="pt-BR" sz="2000" dirty="0">
                <a:solidFill>
                  <a:srgbClr val="333333"/>
                </a:solidFill>
              </a:rPr>
              <a:t> </a:t>
            </a:r>
            <a:r>
              <a:rPr lang="pt-BR" sz="2000" dirty="0" smtClean="0">
                <a:solidFill>
                  <a:srgbClr val="333333"/>
                </a:solidFill>
              </a:rPr>
              <a:t>com visitas </a:t>
            </a:r>
            <a:r>
              <a:rPr lang="pt-BR" sz="2000" dirty="0">
                <a:solidFill>
                  <a:srgbClr val="333333"/>
                </a:solidFill>
              </a:rPr>
              <a:t>guiadas gratuitas da cidade velha </a:t>
            </a:r>
            <a:r>
              <a:rPr lang="pt-BR" sz="2000" dirty="0" smtClean="0">
                <a:solidFill>
                  <a:srgbClr val="333333"/>
                </a:solidFill>
              </a:rPr>
              <a:t>de </a:t>
            </a:r>
            <a:r>
              <a:rPr lang="pt-BR" sz="2000" dirty="0">
                <a:solidFill>
                  <a:srgbClr val="333333"/>
                </a:solidFill>
              </a:rPr>
              <a:t>maio a outubro. 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 smtClean="0"/>
          </a:p>
        </p:txBody>
      </p:sp>
      <p:pic>
        <p:nvPicPr>
          <p:cNvPr id="8" name="Picture 4" descr="289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42" y="1313838"/>
            <a:ext cx="3888432" cy="2916324"/>
          </a:xfrm>
          <a:prstGeom prst="round2DiagRect">
            <a:avLst>
              <a:gd name="adj1" fmla="val 16667"/>
              <a:gd name="adj2" fmla="val 0"/>
            </a:avLst>
          </a:prstGeom>
          <a:ln w="2857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30619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7116">
            <a:off x="7527735" y="1407852"/>
            <a:ext cx="3779912" cy="2834278"/>
          </a:xfrm>
          <a:prstGeom prst="round2DiagRect">
            <a:avLst>
              <a:gd name="adj1" fmla="val 16667"/>
              <a:gd name="adj2" fmla="val 0"/>
            </a:avLst>
          </a:prstGeom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0000">
        <p15:prstTrans prst="wind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7347" y="4581128"/>
            <a:ext cx="11737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rgbClr val="333333"/>
                </a:solidFill>
              </a:rPr>
              <a:t>As vinhas, que já existem desde a Idade Média, permite que muitos viticultores, bem como a cooperativa de vinhos, oferecer visitas às suas adegas e degustações. </a:t>
            </a:r>
            <a:r>
              <a:rPr lang="pt-BR" dirty="0">
                <a:solidFill>
                  <a:srgbClr val="000000"/>
                </a:solidFill>
              </a:rPr>
              <a:t/>
            </a:r>
            <a:br>
              <a:rPr lang="pt-BR" dirty="0">
                <a:solidFill>
                  <a:srgbClr val="000000"/>
                </a:solidFill>
              </a:rPr>
            </a:br>
            <a:endParaRPr lang="pt-BR" dirty="0">
              <a:solidFill>
                <a:srgbClr val="000000"/>
              </a:solidFill>
            </a:endParaRPr>
          </a:p>
          <a:p>
            <a:pPr lvl="0" algn="ctr"/>
            <a:r>
              <a:rPr lang="pt-BR" dirty="0">
                <a:solidFill>
                  <a:srgbClr val="333333"/>
                </a:solidFill>
              </a:rPr>
              <a:t>A gama de serviços disponíveis e variedade de lojas, fazem um excelente ponto de atração. Sua vida cultural dinâmica é reconhecida internacionalmente, com o Mercado da </a:t>
            </a:r>
            <a:r>
              <a:rPr lang="pt-BR" dirty="0" smtClean="0">
                <a:solidFill>
                  <a:srgbClr val="333333"/>
                </a:solidFill>
              </a:rPr>
              <a:t>Primavera, a </a:t>
            </a:r>
            <a:r>
              <a:rPr lang="pt-BR" dirty="0">
                <a:solidFill>
                  <a:srgbClr val="333333"/>
                </a:solidFill>
              </a:rPr>
              <a:t>Feira do Vinho (final de julho), o Festival de Música Antiga, </a:t>
            </a:r>
            <a:r>
              <a:rPr lang="pt-BR" dirty="0" smtClean="0">
                <a:solidFill>
                  <a:srgbClr val="333333"/>
                </a:solidFill>
              </a:rPr>
              <a:t>e o </a:t>
            </a:r>
            <a:r>
              <a:rPr lang="pt-BR" dirty="0">
                <a:solidFill>
                  <a:srgbClr val="333333"/>
                </a:solidFill>
              </a:rPr>
              <a:t>Mercado de Natal medieval, tornando  um ambiente maravilhoso. </a:t>
            </a:r>
            <a:r>
              <a:rPr lang="pt-BR" dirty="0">
                <a:solidFill>
                  <a:srgbClr val="000000"/>
                </a:solidFill>
              </a:rPr>
              <a:t/>
            </a:r>
            <a:br>
              <a:rPr lang="pt-BR" dirty="0">
                <a:solidFill>
                  <a:srgbClr val="000000"/>
                </a:solidFill>
              </a:rPr>
            </a:br>
            <a:endParaRPr lang="pt-BR" dirty="0">
              <a:solidFill>
                <a:srgbClr val="000000"/>
              </a:solidFill>
            </a:endParaRPr>
          </a:p>
        </p:txBody>
      </p:sp>
      <p:pic>
        <p:nvPicPr>
          <p:cNvPr id="6" name="Picture 4" descr="kb13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9457">
            <a:off x="568482" y="375374"/>
            <a:ext cx="3323861" cy="2492896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01" y="406627"/>
            <a:ext cx="2747797" cy="2060848"/>
          </a:xfrm>
          <a:prstGeom prst="ellipse">
            <a:avLst/>
          </a:prstGeom>
          <a:ln w="63500" cap="rnd">
            <a:solidFill>
              <a:schemeClr val="accent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386437"/>
            <a:ext cx="2736304" cy="2052228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6832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3000">
        <p15:prstTrans prst="wind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92D05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3276"/>
            <a:ext cx="10972800" cy="1143000"/>
          </a:xfrm>
        </p:spPr>
        <p:txBody>
          <a:bodyPr/>
          <a:lstStyle/>
          <a:p>
            <a:pPr eaLnBrk="1" hangingPunct="1"/>
            <a:r>
              <a:rPr lang="es-ES" altLang="pt-BR" b="1" dirty="0" smtClean="0">
                <a:solidFill>
                  <a:schemeClr val="bg1"/>
                </a:solidFill>
              </a:rPr>
              <a:t>EGUISHEIM</a:t>
            </a:r>
          </a:p>
        </p:txBody>
      </p:sp>
      <p:pic>
        <p:nvPicPr>
          <p:cNvPr id="4" name="Picture 4" descr="Castelo-Condes-Eguishe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5790">
            <a:off x="704231" y="462265"/>
            <a:ext cx="3334519" cy="2500889"/>
          </a:xfrm>
          <a:prstGeom prst="roundRect">
            <a:avLst>
              <a:gd name="adj" fmla="val 16667"/>
            </a:avLst>
          </a:prstGeom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treet-in-Eguishe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2243">
            <a:off x="8400256" y="656782"/>
            <a:ext cx="2520280" cy="1890210"/>
          </a:xfrm>
          <a:prstGeom prst="round2DiagRect">
            <a:avLst>
              <a:gd name="adj1" fmla="val 16667"/>
              <a:gd name="adj2" fmla="val 0"/>
            </a:avLst>
          </a:prstGeom>
          <a:ln w="38100">
            <a:solidFill>
              <a:srgbClr val="92D05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19336" y="4149080"/>
            <a:ext cx="119533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000000"/>
                </a:solidFill>
              </a:rPr>
              <a:t>Essa </a:t>
            </a:r>
            <a:r>
              <a:rPr lang="pt-BR" sz="2000" dirty="0">
                <a:solidFill>
                  <a:srgbClr val="000000"/>
                </a:solidFill>
              </a:rPr>
              <a:t>pequena aldeia </a:t>
            </a:r>
            <a:r>
              <a:rPr lang="pt-BR" sz="2000" dirty="0" smtClean="0">
                <a:solidFill>
                  <a:srgbClr val="000000"/>
                </a:solidFill>
              </a:rPr>
              <a:t>com cerca de 1600 </a:t>
            </a:r>
            <a:r>
              <a:rPr lang="pt-BR" sz="2000" dirty="0">
                <a:solidFill>
                  <a:srgbClr val="000000"/>
                </a:solidFill>
              </a:rPr>
              <a:t>habitantes, foi </a:t>
            </a:r>
            <a:r>
              <a:rPr lang="pt-BR" sz="2000" dirty="0" smtClean="0">
                <a:solidFill>
                  <a:srgbClr val="000000"/>
                </a:solidFill>
              </a:rPr>
              <a:t>eleita como a  </a:t>
            </a:r>
            <a:r>
              <a:rPr lang="pt-BR" sz="2000" dirty="0">
                <a:solidFill>
                  <a:srgbClr val="000000"/>
                </a:solidFill>
              </a:rPr>
              <a:t>favorita </a:t>
            </a:r>
            <a:r>
              <a:rPr lang="pt-BR" sz="2000" dirty="0" smtClean="0">
                <a:solidFill>
                  <a:srgbClr val="000000"/>
                </a:solidFill>
              </a:rPr>
              <a:t>dos franceses depois </a:t>
            </a:r>
            <a:r>
              <a:rPr lang="pt-BR" sz="2000" dirty="0">
                <a:solidFill>
                  <a:srgbClr val="000000"/>
                </a:solidFill>
              </a:rPr>
              <a:t>de uma votação na qual participaram cerca de 130 mil </a:t>
            </a:r>
            <a:r>
              <a:rPr lang="pt-BR" sz="2000" dirty="0" smtClean="0">
                <a:solidFill>
                  <a:srgbClr val="000000"/>
                </a:solidFill>
              </a:rPr>
              <a:t>visitantes, dando-lhe o título de "O </a:t>
            </a:r>
            <a:r>
              <a:rPr lang="pt-BR" sz="2000" dirty="0">
                <a:solidFill>
                  <a:srgbClr val="000000"/>
                </a:solidFill>
              </a:rPr>
              <a:t>berço da vinha da </a:t>
            </a:r>
            <a:r>
              <a:rPr lang="pt-BR" sz="2000" dirty="0" err="1">
                <a:solidFill>
                  <a:srgbClr val="000000"/>
                </a:solidFill>
              </a:rPr>
              <a:t>Alsácia</a:t>
            </a:r>
            <a:r>
              <a:rPr lang="pt-BR" sz="2000" dirty="0" smtClean="0">
                <a:solidFill>
                  <a:srgbClr val="000000"/>
                </a:solidFill>
              </a:rPr>
              <a:t>"</a:t>
            </a:r>
          </a:p>
          <a:p>
            <a:pPr algn="ctr"/>
            <a:r>
              <a:rPr lang="pt-BR" sz="2000" dirty="0" smtClean="0">
                <a:solidFill>
                  <a:srgbClr val="000000"/>
                </a:solidFill>
              </a:rPr>
              <a:t>  </a:t>
            </a:r>
          </a:p>
          <a:p>
            <a:pPr algn="ctr"/>
            <a:r>
              <a:rPr lang="pt-BR" sz="2000" dirty="0" smtClean="0">
                <a:solidFill>
                  <a:srgbClr val="000000"/>
                </a:solidFill>
              </a:rPr>
              <a:t>A </a:t>
            </a:r>
            <a:r>
              <a:rPr lang="pt-BR" sz="2000" dirty="0">
                <a:solidFill>
                  <a:srgbClr val="000000"/>
                </a:solidFill>
              </a:rPr>
              <a:t>aldeia </a:t>
            </a:r>
            <a:r>
              <a:rPr lang="pt-BR" sz="2000" dirty="0" smtClean="0">
                <a:solidFill>
                  <a:srgbClr val="000000"/>
                </a:solidFill>
              </a:rPr>
              <a:t>produz para o mundo, dois </a:t>
            </a:r>
            <a:r>
              <a:rPr lang="pt-BR" sz="2000" dirty="0">
                <a:solidFill>
                  <a:srgbClr val="000000"/>
                </a:solidFill>
              </a:rPr>
              <a:t>dos melhores vinhos da região: </a:t>
            </a:r>
            <a:r>
              <a:rPr lang="pt-BR" sz="2000" dirty="0" smtClean="0">
                <a:solidFill>
                  <a:srgbClr val="000000"/>
                </a:solidFill>
              </a:rPr>
              <a:t>O Eichberg e o Pfersigberg.</a:t>
            </a:r>
            <a:endParaRPr lang="pt-BR" sz="2000" dirty="0">
              <a:solidFill>
                <a:srgbClr val="000000"/>
              </a:solidFill>
            </a:endParaRPr>
          </a:p>
          <a:p>
            <a:pPr algn="ctr"/>
            <a:endParaRPr lang="pt-BR" sz="2000" dirty="0" smtClean="0">
              <a:solidFill>
                <a:srgbClr val="000000"/>
              </a:solidFill>
            </a:endParaRPr>
          </a:p>
          <a:p>
            <a:pPr algn="ctr"/>
            <a:r>
              <a:rPr lang="pt-BR" sz="2000" dirty="0" smtClean="0">
                <a:solidFill>
                  <a:srgbClr val="000000"/>
                </a:solidFill>
              </a:rPr>
              <a:t>Tornar-se </a:t>
            </a:r>
            <a:r>
              <a:rPr lang="pt-BR" sz="2000" dirty="0">
                <a:solidFill>
                  <a:srgbClr val="000000"/>
                </a:solidFill>
              </a:rPr>
              <a:t>a "aldeia </a:t>
            </a:r>
            <a:r>
              <a:rPr lang="pt-BR" sz="2000" dirty="0" smtClean="0">
                <a:solidFill>
                  <a:srgbClr val="000000"/>
                </a:solidFill>
              </a:rPr>
              <a:t>preferidas dos </a:t>
            </a:r>
            <a:r>
              <a:rPr lang="pt-BR" sz="2000" dirty="0">
                <a:solidFill>
                  <a:srgbClr val="000000"/>
                </a:solidFill>
              </a:rPr>
              <a:t>franceses" é um grande orgulho para o povo e um grande desenvolvimento </a:t>
            </a:r>
            <a:r>
              <a:rPr lang="pt-BR" sz="2000" dirty="0" smtClean="0">
                <a:solidFill>
                  <a:srgbClr val="000000"/>
                </a:solidFill>
              </a:rPr>
              <a:t>para a </a:t>
            </a:r>
            <a:r>
              <a:rPr lang="pt-BR" sz="2000" dirty="0">
                <a:solidFill>
                  <a:srgbClr val="000000"/>
                </a:solidFill>
              </a:rPr>
              <a:t>região da Alsácia</a:t>
            </a:r>
            <a:r>
              <a:rPr lang="pt-BR" sz="2000" dirty="0" smtClean="0">
                <a:solidFill>
                  <a:srgbClr val="000000"/>
                </a:solidFill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2000">
        <p15:prstTrans prst="wind"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6795A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51384" y="188640"/>
            <a:ext cx="10972800" cy="1143000"/>
          </a:xfrm>
        </p:spPr>
        <p:txBody>
          <a:bodyPr/>
          <a:lstStyle/>
          <a:p>
            <a:pPr eaLnBrk="1" hangingPunct="1"/>
            <a:r>
              <a:rPr lang="es-ES" altLang="pt-BR" b="1" dirty="0" smtClean="0">
                <a:solidFill>
                  <a:schemeClr val="bg1"/>
                </a:solidFill>
              </a:rPr>
              <a:t>COLMAR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70218">
            <a:off x="473445" y="846304"/>
            <a:ext cx="3773851" cy="2830388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412" y="1196752"/>
            <a:ext cx="4248472" cy="238568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258996" y="4023238"/>
            <a:ext cx="11737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É 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a terceira cidade da </a:t>
            </a:r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Alsácia e conhecida como 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como a capital </a:t>
            </a:r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do 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vinho. </a:t>
            </a:r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Sua 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história é bastante atribulada. </a:t>
            </a:r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Foi Fundada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 no século IX, </a:t>
            </a:r>
            <a:r>
              <a:rPr lang="pt-BR" sz="2000" dirty="0" smtClean="0">
                <a:solidFill>
                  <a:srgbClr val="333333"/>
                </a:solidFill>
                <a:latin typeface="Helvetica Neue Light"/>
              </a:rPr>
              <a:t>e </a:t>
            </a:r>
            <a:r>
              <a:rPr lang="pt-BR" sz="2000" dirty="0">
                <a:solidFill>
                  <a:srgbClr val="333333"/>
                </a:solidFill>
                <a:latin typeface="Helvetica Neue Light"/>
              </a:rPr>
              <a:t>alçada a cidade imperial em 1200, caindo sob o jugo sueco em 1632 e finalmente passando ao domínio francês três anos depois.</a:t>
            </a:r>
            <a:r>
              <a:rPr lang="pt-BR" sz="2000" dirty="0">
                <a:solidFill>
                  <a:srgbClr val="000000"/>
                </a:solidFill>
              </a:rPr>
              <a:t/>
            </a:r>
            <a:br>
              <a:rPr lang="pt-BR" sz="2000" dirty="0">
                <a:solidFill>
                  <a:srgbClr val="000000"/>
                </a:solidFill>
              </a:rPr>
            </a:b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374761" y="5228317"/>
            <a:ext cx="113260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Situa-se como a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mais importantes na famosa </a:t>
            </a:r>
            <a:r>
              <a:rPr lang="pt-BR" sz="2000" b="1" dirty="0">
                <a:solidFill>
                  <a:srgbClr val="333333"/>
                </a:solidFill>
                <a:latin typeface="Vollkorn"/>
              </a:rPr>
              <a:t>Rota do Vinho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.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Fica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na fronteira entre a França, Alemanha e a Suíça e ao longo dos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anos,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a região teve seu controle alternado entre a Alemanha e a França, por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isso,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apresenta um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mistura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das duas culturas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tendo como influência alemã,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na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arquitetura.</a:t>
            </a:r>
            <a:endParaRPr lang="pt-BR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3000">
        <p15:prstTrans prst="wind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6795A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scf116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6976">
            <a:off x="314927" y="404181"/>
            <a:ext cx="3848152" cy="28861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4" descr="colmar-alsacia-fran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231276"/>
            <a:ext cx="4249820" cy="318736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63352" y="3861048"/>
            <a:ext cx="117366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Sem dúvida, é uma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das mais lindas, principalmente por causa da sua famosa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‘</a:t>
            </a:r>
            <a:r>
              <a:rPr lang="pt-BR" sz="2000" i="1" dirty="0" smtClean="0">
                <a:solidFill>
                  <a:srgbClr val="333333"/>
                </a:solidFill>
                <a:latin typeface="Vollkorn"/>
              </a:rPr>
              <a:t>La </a:t>
            </a:r>
            <a:r>
              <a:rPr lang="pt-BR" sz="2000" i="1" dirty="0">
                <a:solidFill>
                  <a:srgbClr val="333333"/>
                </a:solidFill>
                <a:latin typeface="Vollkorn"/>
              </a:rPr>
              <a:t>petite Venise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‘,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devido alguns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canais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rodearem as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casas charmosas,  lembrando bem a famosa cidade italiana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de Veneza.</a:t>
            </a:r>
            <a:endParaRPr lang="pt-BR" sz="4000" b="1" dirty="0">
              <a:solidFill>
                <a:srgbClr val="000000"/>
              </a:solidFill>
              <a:latin typeface="Open Sans"/>
            </a:endParaRPr>
          </a:p>
          <a:p>
            <a:pPr lvl="0" algn="ctr"/>
            <a:endParaRPr lang="pt-BR" sz="2000" dirty="0" smtClean="0">
              <a:solidFill>
                <a:srgbClr val="333333"/>
              </a:solidFill>
              <a:latin typeface="Vollkorn"/>
            </a:endParaRPr>
          </a:p>
          <a:p>
            <a:pPr lvl="0" algn="ctr"/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Todas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as atrações turísticas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se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localizam no centrinho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antigo,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que não é tão pequeno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assim,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mas que pode ser explorado facilmente a pé.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Nessa caminhada, podemos reparar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na arquitetura,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as cores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e os detalhes das casas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que são marcantes e encantam qualquer um.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Por alguns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momentos, dá até para imaginar estarmos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dentro de um cenário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cinematográfico, abordando um de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filme de conto de fadas.</a:t>
            </a:r>
          </a:p>
        </p:txBody>
      </p:sp>
    </p:spTree>
    <p:extLst>
      <p:ext uri="{BB962C8B-B14F-4D97-AF65-F5344CB8AC3E}">
        <p14:creationId xmlns:p14="http://schemas.microsoft.com/office/powerpoint/2010/main" val="356325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6000">
        <p15:prstTrans prst="wind"/>
      </p:transition>
    </mc:Choice>
    <mc:Fallback xmlns=""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6795A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3272">
            <a:off x="6957669" y="467909"/>
            <a:ext cx="3982710" cy="29870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8575" cap="sq">
            <a:solidFill>
              <a:srgbClr val="C0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5730">
            <a:off x="439123" y="274787"/>
            <a:ext cx="4222523" cy="3166892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tângulo 1"/>
          <p:cNvSpPr/>
          <p:nvPr/>
        </p:nvSpPr>
        <p:spPr>
          <a:xfrm>
            <a:off x="151456" y="4077981"/>
            <a:ext cx="11816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srgbClr val="333333"/>
                </a:solidFill>
                <a:latin typeface="Vollkorn"/>
              </a:rPr>
              <a:t>Uma das principais atrações da cidade é o </a:t>
            </a:r>
            <a:r>
              <a:rPr lang="pt-BR" sz="2000" b="1" dirty="0">
                <a:solidFill>
                  <a:srgbClr val="333333"/>
                </a:solidFill>
                <a:latin typeface="Vollkorn"/>
              </a:rPr>
              <a:t>Museu Bartholdi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, casa em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que,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o escultor francês e criador da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Estátua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da Liberdade, 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residiu - onde se pode </a:t>
            </a:r>
            <a:r>
              <a:rPr lang="pt-BR" sz="2000" dirty="0">
                <a:solidFill>
                  <a:srgbClr val="333333"/>
                </a:solidFill>
                <a:latin typeface="Vollkorn"/>
              </a:rPr>
              <a:t>observar varias das obras do artista</a:t>
            </a:r>
            <a:r>
              <a:rPr lang="pt-BR" sz="2000" dirty="0" smtClean="0">
                <a:solidFill>
                  <a:srgbClr val="333333"/>
                </a:solidFill>
                <a:latin typeface="Vollkorn"/>
              </a:rPr>
              <a:t>.</a:t>
            </a:r>
            <a:endParaRPr lang="pt-BR" sz="2000" dirty="0">
              <a:solidFill>
                <a:srgbClr val="0000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714" y="5109099"/>
            <a:ext cx="120726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 smtClean="0">
                <a:solidFill>
                  <a:srgbClr val="000000"/>
                </a:solidFill>
                <a:latin typeface="Myriad Pro Regular"/>
              </a:rPr>
              <a:t>Para quem gosta de apreciar vinhos, não perca a oportunidade, saboreie os tintos, os rosados e os brancos, que entornados em belas taças nos restaurantes da cidade, proporcionam um imenso prazer na degustação, onde o ritual é uma atração. Lá estão os melhores fabricados na região, esbanjando uma qualidade marcante em sua produção. O lugar se destaca como um dos principais dessa Rota do Vinho.</a:t>
            </a:r>
            <a:endParaRPr lang="pt-BR" sz="2000" dirty="0">
              <a:solidFill>
                <a:srgbClr val="000000"/>
              </a:solidFill>
              <a:latin typeface="Myriad Pr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63723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6000">
        <p15:prstTrans prst="wind"/>
      </p:transition>
    </mc:Choice>
    <mc:Fallback xmlns=""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0000">
              <a:schemeClr val="accent3">
                <a:lumMod val="95000"/>
                <a:lumOff val="5000"/>
              </a:schemeClr>
            </a:gs>
            <a:gs pos="90000">
              <a:schemeClr val="accent3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RIQUEWIHR</a:t>
            </a:r>
            <a:endParaRPr lang="pt-BR" dirty="0"/>
          </a:p>
        </p:txBody>
      </p:sp>
      <p:pic>
        <p:nvPicPr>
          <p:cNvPr id="8" name="Picture 4" descr="430740839RZHQBi_f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476672"/>
            <a:ext cx="3851920" cy="2888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4" descr="riquewih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8" y="729391"/>
            <a:ext cx="3240360" cy="24302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5360" y="3889052"/>
            <a:ext cx="11449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Chega um momento que não sabemos dizer qual é a mais linda,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com seus menos de dois mil habitantes é uma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joia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medieval</a:t>
            </a:r>
            <a:r>
              <a:rPr lang="pt-BR" sz="2000" dirty="0">
                <a:solidFill>
                  <a:srgbClr val="333333"/>
                </a:solidFill>
                <a:latin typeface="Georgia" panose="02040502050405020303" pitchFamily="18" charset="0"/>
              </a:rPr>
              <a:t>.</a:t>
            </a: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9376" y="5002341"/>
            <a:ext cx="113052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Caminhar pelas ruas de calçamento de pedra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é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retornar no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tempo, tornando-se  um prazer irresistível e impactante.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Afinal, cada casa é uma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atração, vitrines, lojas, tocam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no coração até do mais incrédulo e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econômico viajante, despencando euros da carteira na compra de belos presente.</a:t>
            </a:r>
            <a:endParaRPr lang="pt-B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5000">
        <p15:prstTrans prst="wind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oredordeparis.files.wordpress.com/2011/08/europa-2009-314.jpg?w=225&amp;h=30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205820"/>
            <a:ext cx="2232248" cy="297633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Retângulo 3"/>
          <p:cNvSpPr/>
          <p:nvPr/>
        </p:nvSpPr>
        <p:spPr>
          <a:xfrm>
            <a:off x="152452" y="4005064"/>
            <a:ext cx="11737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O visual das vinícolas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, restaurantes, lojas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de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artigos de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decoração e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fábricas “caseiras” de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biscoito,  </a:t>
            </a:r>
            <a:r>
              <a:rPr lang="pt-BR" sz="2400" dirty="0">
                <a:solidFill>
                  <a:srgbClr val="333333"/>
                </a:solidFill>
                <a:latin typeface="Georgia" panose="02040502050405020303" pitchFamily="18" charset="0"/>
              </a:rPr>
              <a:t>fazem com o que </a:t>
            </a:r>
            <a:r>
              <a:rPr lang="pt-BR" sz="24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nos esqueçamos do tempo.</a:t>
            </a:r>
            <a:endParaRPr lang="pt-BR" sz="2400" dirty="0"/>
          </a:p>
        </p:txBody>
      </p:sp>
      <p:pic>
        <p:nvPicPr>
          <p:cNvPr id="1030" name="Picture 6" descr="OLYMPUS DIGITAL CAMER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-250992"/>
            <a:ext cx="2808312" cy="3515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8" name="Retângulo 7"/>
          <p:cNvSpPr/>
          <p:nvPr/>
        </p:nvSpPr>
        <p:spPr>
          <a:xfrm>
            <a:off x="2774" y="5085184"/>
            <a:ext cx="12036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A cidade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velha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é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cercada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por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videiras.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 Para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entrar,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tem que caminhar através de uma passagem por baixo da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prefeitura, o que é bastante original. Existem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inúmeros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restaurantes e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lojas de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“souvenirs”.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 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As casas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são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construídas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de forma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muito diferente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do que estamos acostumados. 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Seguem um estilo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alemão, com madeira </a:t>
            </a:r>
            <a:r>
              <a:rPr lang="pt-BR" sz="2400" dirty="0" smtClean="0">
                <a:solidFill>
                  <a:srgbClr val="4A4A4A"/>
                </a:solidFill>
                <a:latin typeface="Georgia" panose="02040502050405020303" pitchFamily="18" charset="0"/>
              </a:rPr>
              <a:t>na </a:t>
            </a:r>
            <a:r>
              <a:rPr lang="pt-BR" sz="2400" dirty="0">
                <a:solidFill>
                  <a:srgbClr val="4A4A4A"/>
                </a:solidFill>
                <a:latin typeface="Georgia" panose="02040502050405020303" pitchFamily="18" charset="0"/>
              </a:rPr>
              <a:t>decoração.  </a:t>
            </a:r>
            <a:endParaRPr lang="pt-BR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88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8000">
        <p15:prstTrans prst="wind"/>
      </p:transition>
    </mc:Choice>
    <mc:Fallback xmlns="">
      <p:transition spd="slow" advClick="0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53547" y="2101187"/>
            <a:ext cx="6079512" cy="3026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DE:TONINHO  </a:t>
            </a:r>
            <a:r>
              <a:rPr lang="pt-BR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Final/Pesquisa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</a:t>
            </a:r>
            <a:r>
              <a:rPr lang="pt-B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&amp; Internet   </a:t>
            </a:r>
            <a:endParaRPr lang="pt-BR" sz="20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u="sng" spc="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Abertura: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Valse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Acordeon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Tombe La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Neige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- Adamo </a:t>
            </a:r>
            <a:endParaRPr lang="pt-BR" sz="2000" b="1" spc="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867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867" b="1" spc="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168008" y="5322404"/>
            <a:ext cx="5647464" cy="141577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 smtClean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400" dirty="0" smtClean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228594" indent="-228594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ACADEMIA NACIONAL DE LETRAS DO PORTAL DO POETA BRASILEIRO  ACADÊMICO  28.</a:t>
            </a:r>
          </a:p>
          <a:p>
            <a:pPr lvl="0" algn="ct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1200" dirty="0" err="1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  <a:endParaRPr lang="pt-BR" sz="12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372435"/>
            <a:ext cx="1920635" cy="184184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isometricOffAxis2Left"/>
            <a:lightRig rig="soft" dir="t"/>
          </a:scene3d>
          <a:sp3d contourW="12700" prstMaterial="matte">
            <a:bevelT w="63500" h="50800" prst="angle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346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80000">
        <p14:doors dir="vert"/>
        <p:sndAc>
          <p:stSnd loop="1">
            <p:snd r:embed="rId3" name="TOMBE LA NEIGE.wav"/>
          </p:stSnd>
        </p:sndAc>
      </p:transition>
    </mc:Choice>
    <mc:Fallback xmlns="">
      <p:transition spd="slow" advClick="0" advTm="80000">
        <p:fade/>
        <p:sndAc>
          <p:stSnd loop="1">
            <p:snd r:embed="rId9" name="TOMBE LA NEI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uta-turistica-por-la-alsacia-la-ruta-del-vino-milespowerpoints.com">
  <a:themeElements>
    <a:clrScheme name="ruta-turistica-por-la-alsacia-la-ruta-del-vino-milespowerpoints.c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uta-turistica-por-la-alsacia-la-ruta-del-vino-milespowerpoints.co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uta-turistica-por-la-alsacia-la-ruta-del-vino-milespowerpoints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uta-turistica-por-la-alsacia-la-ruta-del-vino-milespowerpoints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 REFORMATAR ROTA DO VINHO ALSACIA FRANÇA TIREI DO SERGRASAN</Template>
  <TotalTime>1</TotalTime>
  <Words>538</Words>
  <Application>Microsoft Office PowerPoint</Application>
  <PresentationFormat>Widescreen</PresentationFormat>
  <Paragraphs>50</Paragraphs>
  <Slides>10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8" baseType="lpstr">
      <vt:lpstr>Aharoni</vt:lpstr>
      <vt:lpstr>Arial</vt:lpstr>
      <vt:lpstr>Arial Black</vt:lpstr>
      <vt:lpstr>Bauhaus 93</vt:lpstr>
      <vt:lpstr>Britannic Bold</vt:lpstr>
      <vt:lpstr>Calibri</vt:lpstr>
      <vt:lpstr>Cambria</vt:lpstr>
      <vt:lpstr>David</vt:lpstr>
      <vt:lpstr>Georgia</vt:lpstr>
      <vt:lpstr>Helvetica Neue Light</vt:lpstr>
      <vt:lpstr>Maiandra GD</vt:lpstr>
      <vt:lpstr>Myriad Pro Regular</vt:lpstr>
      <vt:lpstr>Open Sans</vt:lpstr>
      <vt:lpstr>Times New Roman</vt:lpstr>
      <vt:lpstr>Vollkorn</vt:lpstr>
      <vt:lpstr>Wingdings 2</vt:lpstr>
      <vt:lpstr>ruta-turistica-por-la-alsacia-la-ruta-del-vino-milespowerpoints.com</vt:lpstr>
      <vt:lpstr>1_Viagem</vt:lpstr>
      <vt:lpstr>STRASBURGO - LA PETITE FRANCE</vt:lpstr>
      <vt:lpstr>RIBEAUVILLÉ</vt:lpstr>
      <vt:lpstr>Apresentação do PowerPoint</vt:lpstr>
      <vt:lpstr>EGUISHEIM</vt:lpstr>
      <vt:lpstr>COLMAR</vt:lpstr>
      <vt:lpstr>Apresentação do PowerPoint</vt:lpstr>
      <vt:lpstr>Apresentação do PowerPoint</vt:lpstr>
      <vt:lpstr>RIQUEWIHR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STRASBURGO - LA PETITE FRANCE</dc:title>
  <dc:creator>vendramini45@outlook.com</dc:creator>
  <cp:lastModifiedBy>vendramini45@outlook.com</cp:lastModifiedBy>
  <cp:revision>1</cp:revision>
  <dcterms:created xsi:type="dcterms:W3CDTF">2017-06-30T19:57:48Z</dcterms:created>
  <dcterms:modified xsi:type="dcterms:W3CDTF">2017-06-30T19:59:38Z</dcterms:modified>
  <cp:contentStatus/>
</cp:coreProperties>
</file>