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15" r:id="rId2"/>
  </p:sldMasterIdLst>
  <p:notesMasterIdLst>
    <p:notesMasterId r:id="rId12"/>
  </p:notesMasterIdLst>
  <p:sldIdLst>
    <p:sldId id="317" r:id="rId3"/>
    <p:sldId id="308" r:id="rId4"/>
    <p:sldId id="296" r:id="rId5"/>
    <p:sldId id="314" r:id="rId6"/>
    <p:sldId id="318" r:id="rId7"/>
    <p:sldId id="319" r:id="rId8"/>
    <p:sldId id="321" r:id="rId9"/>
    <p:sldId id="316" r:id="rId10"/>
    <p:sldId id="307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653F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046" autoAdjust="0"/>
  </p:normalViewPr>
  <p:slideViewPr>
    <p:cSldViewPr>
      <p:cViewPr varScale="1">
        <p:scale>
          <a:sx n="116" d="100"/>
          <a:sy n="116" d="100"/>
        </p:scale>
        <p:origin x="518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03/11/2020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78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02675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13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817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27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2048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41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455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03/11/2020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540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47724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9295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3347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30109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3097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45712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1484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032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9086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eg"/><Relationship Id="rId9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699542"/>
            <a:ext cx="6436193" cy="31085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endParaRPr lang="pt-BR" sz="2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É evidente que a poesia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portuguesa não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se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restringe aos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grandes e renomados poetas do passado. Entretanto,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aqui e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agora, vamos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dedicar um pequeno espaço a poesia contemporânea de Portugal. São novos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nomes,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como </a:t>
            </a: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gerian" panose="04020705040A02060702" pitchFamily="82" charset="0"/>
              </a:rPr>
              <a:t>Jorge Humberto, 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ill Sans Ultra Bold" panose="020B0A02020104020203" pitchFamily="34" charset="0"/>
              </a:rPr>
              <a:t>homenageado  aqui, pelo seu amigo </a:t>
            </a: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gerian" panose="04020705040A02060702" pitchFamily="82" charset="0"/>
              </a:rPr>
              <a:t>Jorge Vicente.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lgerian" panose="04020705040A02060702" pitchFamily="82" charset="0"/>
                <a:cs typeface="Arial" panose="020B0604020202020204" pitchFamily="34" charset="0"/>
              </a:rPr>
              <a:t>  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lgerian" panose="04020705040A02060702" pitchFamily="82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15616" y="159299"/>
            <a:ext cx="4828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POESIA E OS AMIGOS</a:t>
            </a: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89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14:flythrough dir="out"/>
        <p:sndAc>
          <p:stSnd loop="1">
            <p:snd r:embed="rId2" name="Andre Gagnon - Nuit D'Ete.wav"/>
          </p:stSnd>
        </p:sndAc>
      </p:transition>
    </mc:Choice>
    <mc:Fallback xmlns="">
      <p:transition spd="slow" advClick="0" advTm="33000">
        <p:fade/>
        <p:sndAc>
          <p:stSnd loop="1">
            <p:snd r:embed="rId4" name="Andre Gagnon - Nuit D'E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1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 rot="21359066">
            <a:off x="207582" y="278552"/>
            <a:ext cx="4367607" cy="193899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perspectiveContrastingLeftFacing" fov="6000000">
                <a:rot lat="0" lon="2400000" rev="21386789"/>
              </a:camera>
              <a:lightRig rig="threePt" dir="t"/>
            </a:scene3d>
            <a:sp3d z="44450"/>
          </a:bodyPr>
          <a:lstStyle/>
          <a:p>
            <a:pPr algn="ctr"/>
            <a:r>
              <a:rPr lang="pt-BR" sz="4000" b="1" cap="none" spc="50" dirty="0" smtClean="0">
                <a:ln w="19050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QUE UM JORGE FEZ PARA O OUTRO</a:t>
            </a:r>
            <a:endParaRPr lang="pt-BR" sz="4000" b="1" cap="none" spc="50" dirty="0">
              <a:ln w="19050" cmpd="sng">
                <a:solidFill>
                  <a:srgbClr val="00206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79912" y="1944413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2400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Venham lá esses poemas,</a:t>
            </a:r>
          </a:p>
          <a:p>
            <a:r>
              <a:rPr lang="pt-BR" altLang="pt-BR" sz="24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Foi a Musa que te </a:t>
            </a:r>
            <a:r>
              <a:rPr lang="pt-BR" altLang="pt-BR" sz="2400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inspirou.</a:t>
            </a:r>
            <a:endParaRPr lang="pt-B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10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5004048" y="195410"/>
            <a:ext cx="381642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Ravie" panose="04040805050809020602" pitchFamily="82" charset="0"/>
              </a:rPr>
              <a:t>AO </a:t>
            </a:r>
          </a:p>
          <a:p>
            <a:pPr algn="ctr"/>
            <a:endParaRPr lang="pt-BR" sz="24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Ravie" panose="04040805050809020602" pitchFamily="82" charset="0"/>
            </a:endParaRPr>
          </a:p>
          <a:p>
            <a:pPr algn="ctr"/>
            <a:r>
              <a:rPr lang="pt-BR" sz="24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Ravie" panose="04040805050809020602" pitchFamily="82" charset="0"/>
              </a:rPr>
              <a:t>MEU AMIGO</a:t>
            </a:r>
          </a:p>
          <a:p>
            <a:pPr algn="ctr"/>
            <a:endParaRPr lang="pt-BR" sz="2400" b="1" i="1" spc="30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Ravie" panose="04040805050809020602" pitchFamily="82" charset="0"/>
            </a:endParaRPr>
          </a:p>
          <a:p>
            <a:pPr algn="ctr"/>
            <a:r>
              <a:rPr lang="pt-BR" sz="2400" b="1" i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Ravie" panose="04040805050809020602" pitchFamily="82" charset="0"/>
              </a:rPr>
              <a:t>JORGE HUMBERTO</a:t>
            </a:r>
          </a:p>
          <a:p>
            <a:pPr algn="ctr"/>
            <a:endParaRPr lang="pt-BR" sz="2000" b="1" i="1" spc="600" dirty="0" smtClean="0">
              <a:ln w="28575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213942" y="271576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60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Rage Italic" panose="03070502040507070304" pitchFamily="66" charset="0"/>
              </a:rPr>
              <a:t>Por</a:t>
            </a:r>
          </a:p>
          <a:p>
            <a:pPr algn="ctr"/>
            <a:r>
              <a:rPr lang="pt-BR" sz="6000" b="1" i="1" spc="600" dirty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Rage Italic" panose="03070502040507070304" pitchFamily="66" charset="0"/>
              </a:rPr>
              <a:t> </a:t>
            </a:r>
            <a:r>
              <a:rPr lang="pt-BR" sz="6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Rage Italic" panose="03070502040507070304" pitchFamily="66" charset="0"/>
              </a:rPr>
              <a:t>Jorge Vicente</a:t>
            </a:r>
            <a:endParaRPr lang="pt-BR" sz="6600" dirty="0">
              <a:latin typeface="Rage Italic" panose="03070502040507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25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新下載資料\2021 Sony World Photography Awards\© Anton Plotnikov, Russian Federation, entry, Open competition, Portraiture, 2021 Sony World Photography Award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1">
                <a:lumMod val="5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090" y="953158"/>
            <a:ext cx="3168351" cy="376163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809" y="358356"/>
            <a:ext cx="2448272" cy="4661666"/>
          </a:xfrm>
          <a:prstGeom prst="rect">
            <a:avLst/>
          </a:prstGeom>
          <a:ln w="28575">
            <a:solidFill>
              <a:srgbClr val="0070C0"/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990" y="306886"/>
            <a:ext cx="2585973" cy="4641128"/>
          </a:xfrm>
          <a:prstGeom prst="ellipse">
            <a:avLst/>
          </a:prstGeom>
          <a:ln w="63500" cap="rnd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6219"/>
            <a:ext cx="3275856" cy="3667125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9" name="Retângulo 8"/>
          <p:cNvSpPr/>
          <p:nvPr/>
        </p:nvSpPr>
        <p:spPr>
          <a:xfrm rot="20429994">
            <a:off x="488282" y="2905441"/>
            <a:ext cx="2015296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altLang="pt-BR" sz="3200" dirty="0">
                <a:solidFill>
                  <a:srgbClr val="0070C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É a Musa </a:t>
            </a:r>
            <a:endParaRPr lang="pt-BR" altLang="pt-BR" sz="3200" dirty="0" smtClean="0">
              <a:solidFill>
                <a:srgbClr val="0070C0"/>
              </a:solidFill>
              <a:latin typeface="Bauhaus 93" panose="04030905020B02020C02" pitchFamily="82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200" dirty="0" smtClean="0">
                <a:solidFill>
                  <a:srgbClr val="0070C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que</a:t>
            </a:r>
          </a:p>
          <a:p>
            <a:pPr algn="ctr"/>
            <a:r>
              <a:rPr lang="pt-BR" altLang="pt-BR" sz="3200" dirty="0" smtClean="0">
                <a:solidFill>
                  <a:srgbClr val="0070C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 </a:t>
            </a:r>
            <a:r>
              <a:rPr lang="pt-BR" altLang="pt-BR" sz="3600" dirty="0">
                <a:solidFill>
                  <a:srgbClr val="FF000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te incita</a:t>
            </a:r>
            <a:endParaRPr lang="pt-BR" sz="3200" dirty="0">
              <a:solidFill>
                <a:srgbClr val="FF0000"/>
              </a:solidFill>
              <a:latin typeface="Bauhaus 93" panose="04030905020B02020C02" pitchFamily="82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675525" y="2724717"/>
            <a:ext cx="20915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alt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Calibri" panose="020F0502020204030204" pitchFamily="34" charset="0"/>
              </a:rPr>
              <a:t>Que </a:t>
            </a:r>
            <a:endParaRPr lang="pt-BR" altLang="pt-BR" sz="2400" dirty="0" smtClean="0">
              <a:solidFill>
                <a:srgbClr val="FF0000"/>
              </a:solidFill>
              <a:latin typeface="Cooper Black" panose="0208090404030B020404" pitchFamily="18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2400" dirty="0" smtClean="0">
                <a:solidFill>
                  <a:srgbClr val="FF0000"/>
                </a:solidFill>
                <a:latin typeface="Cooper Black" panose="0208090404030B020404" pitchFamily="18" charset="0"/>
                <a:cs typeface="Calibri" panose="020F0502020204030204" pitchFamily="34" charset="0"/>
              </a:rPr>
              <a:t>mora</a:t>
            </a:r>
          </a:p>
          <a:p>
            <a:pPr algn="ctr"/>
            <a:r>
              <a:rPr lang="pt-BR" altLang="pt-BR" sz="2400" dirty="0" smtClean="0">
                <a:solidFill>
                  <a:srgbClr val="FF0000"/>
                </a:solidFill>
                <a:latin typeface="Cooper Black" panose="0208090404030B020404" pitchFamily="18" charset="0"/>
                <a:cs typeface="Calibri" panose="020F0502020204030204" pitchFamily="34" charset="0"/>
              </a:rPr>
              <a:t> </a:t>
            </a:r>
            <a:r>
              <a:rPr lang="pt-BR" alt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Calibri" panose="020F0502020204030204" pitchFamily="34" charset="0"/>
              </a:rPr>
              <a:t>dentro de ti</a:t>
            </a:r>
            <a:endParaRPr lang="pt-BR" sz="24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877188" y="2666907"/>
            <a:ext cx="239760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800" dirty="0">
                <a:solidFill>
                  <a:srgbClr val="FF0000"/>
                </a:solidFill>
                <a:latin typeface="Forte" panose="03060902040502070203" pitchFamily="66" charset="0"/>
                <a:cs typeface="Calibri" panose="020F0502020204030204" pitchFamily="34" charset="0"/>
              </a:rPr>
              <a:t>Por isso, </a:t>
            </a:r>
            <a:endParaRPr lang="pt-BR" altLang="pt-BR" sz="2800" dirty="0" smtClean="0">
              <a:solidFill>
                <a:srgbClr val="FF0000"/>
              </a:solidFill>
              <a:latin typeface="Forte" panose="03060902040502070203" pitchFamily="66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2800" dirty="0" smtClean="0">
                <a:solidFill>
                  <a:srgbClr val="FF0000"/>
                </a:solidFill>
                <a:latin typeface="Forte" panose="03060902040502070203" pitchFamily="66" charset="0"/>
                <a:cs typeface="Calibri" panose="020F0502020204030204" pitchFamily="34" charset="0"/>
              </a:rPr>
              <a:t>ela te</a:t>
            </a:r>
          </a:p>
          <a:p>
            <a:pPr algn="ctr"/>
            <a:r>
              <a:rPr lang="pt-BR" altLang="pt-BR" sz="2800" dirty="0" smtClean="0">
                <a:solidFill>
                  <a:srgbClr val="FF0000"/>
                </a:solidFill>
                <a:latin typeface="Forte" panose="03060902040502070203" pitchFamily="66" charset="0"/>
                <a:cs typeface="Calibri" panose="020F0502020204030204" pitchFamily="34" charset="0"/>
              </a:rPr>
              <a:t> </a:t>
            </a:r>
            <a:r>
              <a:rPr lang="pt-BR" altLang="pt-BR" sz="2800" dirty="0">
                <a:solidFill>
                  <a:srgbClr val="FF0000"/>
                </a:solidFill>
                <a:latin typeface="Forte" panose="03060902040502070203" pitchFamily="66" charset="0"/>
                <a:cs typeface="Calibri" panose="020F0502020204030204" pitchFamily="34" charset="0"/>
              </a:rPr>
              <a:t>excita,</a:t>
            </a:r>
            <a:br>
              <a:rPr lang="pt-BR" altLang="pt-BR" sz="2800" dirty="0">
                <a:solidFill>
                  <a:srgbClr val="FF0000"/>
                </a:solidFill>
                <a:latin typeface="Forte" panose="03060902040502070203" pitchFamily="66" charset="0"/>
                <a:cs typeface="Calibri" panose="020F0502020204030204" pitchFamily="34" charset="0"/>
              </a:rPr>
            </a:br>
            <a:endParaRPr lang="pt-BR" sz="2800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7004709" y="3430097"/>
            <a:ext cx="21802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dirty="0">
                <a:solidFill>
                  <a:srgbClr val="FF0000"/>
                </a:solidFill>
                <a:latin typeface="Matura MT Script Capitals" panose="03020802060602070202" pitchFamily="66" charset="0"/>
                <a:cs typeface="Calibri" panose="020F0502020204030204" pitchFamily="34" charset="0"/>
              </a:rPr>
              <a:t>E </a:t>
            </a:r>
            <a:r>
              <a:rPr lang="pt-BR" altLang="pt-BR" sz="2800" dirty="0" smtClean="0">
                <a:solidFill>
                  <a:srgbClr val="FF0000"/>
                </a:solidFill>
                <a:latin typeface="Matura MT Script Capitals" panose="03020802060602070202" pitchFamily="66" charset="0"/>
                <a:cs typeface="Calibri" panose="020F0502020204030204" pitchFamily="34" charset="0"/>
              </a:rPr>
              <a:t>com  ela te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dirty="0" smtClean="0">
                <a:solidFill>
                  <a:srgbClr val="FF0000"/>
                </a:solidFill>
                <a:latin typeface="Matura MT Script Capitals" panose="03020802060602070202" pitchFamily="66" charset="0"/>
                <a:cs typeface="Calibri" panose="020F0502020204030204" pitchFamily="34" charset="0"/>
              </a:rPr>
              <a:t> </a:t>
            </a:r>
            <a:r>
              <a:rPr lang="pt-BR" altLang="pt-BR" sz="2800" dirty="0">
                <a:solidFill>
                  <a:srgbClr val="FF0000"/>
                </a:solidFill>
                <a:latin typeface="Matura MT Script Capitals" panose="03020802060602070202" pitchFamily="66" charset="0"/>
                <a:cs typeface="Calibri" panose="020F0502020204030204" pitchFamily="34" charset="0"/>
              </a:rPr>
              <a:t>uni!...</a:t>
            </a:r>
            <a:endParaRPr lang="pt-BR" altLang="pt-BR" sz="1050" dirty="0">
              <a:solidFill>
                <a:srgbClr val="FF0000"/>
              </a:solidFill>
              <a:latin typeface="Matura MT Script Capitals" panose="03020802060602070202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7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0">
        <p:fade/>
        <p:sndAc>
          <p:stSnd loop="1">
            <p:snd r:embed="rId2" name="Alain Morisod - Unchained Melody.wav"/>
          </p:stSnd>
        </p:sndAc>
      </p:transition>
    </mc:Choice>
    <mc:Fallback xmlns="">
      <p:transition spd="slow" advClick="0" advTm="30000">
        <p:fade/>
        <p:sndAc>
          <p:stSnd loop="1">
            <p:snd r:embed="rId9" name="Alain Morisod - Unchained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250"/>
                            </p:stCondLst>
                            <p:childTnLst>
                              <p:par>
                                <p:cTn id="4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500"/>
                            </p:stCondLst>
                            <p:childTnLst>
                              <p:par>
                                <p:cTn id="5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25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25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750"/>
                            </p:stCondLst>
                            <p:childTnLst>
                              <p:par>
                                <p:cTn id="6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000"/>
                            </p:stCondLst>
                            <p:childTnLst>
                              <p:par>
                                <p:cTn id="6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250"/>
                            </p:stCondLst>
                            <p:childTnLst>
                              <p:par>
                                <p:cTn id="7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6500"/>
                            </p:stCondLst>
                            <p:childTnLst>
                              <p:par>
                                <p:cTn id="8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750"/>
                            </p:stCondLst>
                            <p:childTnLst>
                              <p:par>
                                <p:cTn id="9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0"/>
                            </p:stCondLst>
                            <p:childTnLst>
                              <p:par>
                                <p:cTn id="9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9500"/>
                            </p:stCondLst>
                            <p:childTnLst>
                              <p:par>
                                <p:cTn id="10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新下載資料\2021 Sony World Photography Awards\© Anton Plotnikov, Russian Federation, entry, Open competition, Portraiture, 2021 Sony World Photography Award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1">
                <a:lumMod val="9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710" y="1203598"/>
            <a:ext cx="3277482" cy="37352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05" y="195486"/>
            <a:ext cx="3339183" cy="4464496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sp>
        <p:nvSpPr>
          <p:cNvPr id="11" name="Retângulo 10"/>
          <p:cNvSpPr/>
          <p:nvPr/>
        </p:nvSpPr>
        <p:spPr>
          <a:xfrm>
            <a:off x="603320" y="2880515"/>
            <a:ext cx="22576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400" dirty="0">
                <a:solidFill>
                  <a:srgbClr val="FF0000"/>
                </a:solidFill>
                <a:latin typeface="Berlin Sans FB Demi" panose="020E0802020502020306" pitchFamily="34" charset="0"/>
                <a:cs typeface="Calibri" panose="020F0502020204030204" pitchFamily="34" charset="0"/>
              </a:rPr>
              <a:t>És um adulto e poeta</a:t>
            </a:r>
            <a:r>
              <a:rPr lang="pt-BR" altLang="pt-BR" sz="2400" dirty="0" smtClean="0">
                <a:solidFill>
                  <a:srgbClr val="FF0000"/>
                </a:solidFill>
                <a:latin typeface="Berlin Sans FB Demi" panose="020E0802020502020306" pitchFamily="34" charset="0"/>
                <a:cs typeface="Calibri" panose="020F0502020204030204" pitchFamily="34" charset="0"/>
              </a:rPr>
              <a:t>,</a:t>
            </a:r>
            <a:r>
              <a:rPr lang="pt-BR" altLang="pt-BR" sz="2400" dirty="0">
                <a:solidFill>
                  <a:srgbClr val="FF0000"/>
                </a:solidFill>
                <a:latin typeface="Berlin Sans FB Demi" panose="020E0802020502020306" pitchFamily="34" charset="0"/>
                <a:cs typeface="Calibri" panose="020F0502020204030204" pitchFamily="34" charset="0"/>
              </a:rPr>
              <a:t/>
            </a:r>
            <a:br>
              <a:rPr lang="pt-BR" altLang="pt-BR" sz="2400" dirty="0">
                <a:solidFill>
                  <a:srgbClr val="FF0000"/>
                </a:solidFill>
                <a:latin typeface="Berlin Sans FB Demi" panose="020E0802020502020306" pitchFamily="34" charset="0"/>
                <a:cs typeface="Calibri" panose="020F0502020204030204" pitchFamily="34" charset="0"/>
              </a:rPr>
            </a:br>
            <a:r>
              <a:rPr lang="pt-BR" altLang="pt-BR" sz="2400" dirty="0">
                <a:solidFill>
                  <a:srgbClr val="FF0000"/>
                </a:solidFill>
                <a:latin typeface="Berlin Sans FB Demi" panose="020E0802020502020306" pitchFamily="34" charset="0"/>
                <a:cs typeface="Calibri" panose="020F0502020204030204" pitchFamily="34" charset="0"/>
              </a:rPr>
              <a:t>Com todos os sentidos</a:t>
            </a:r>
            <a:r>
              <a:rPr lang="pt-BR" altLang="pt-BR" sz="2400" dirty="0" smtClean="0">
                <a:solidFill>
                  <a:srgbClr val="FF0000"/>
                </a:solidFill>
                <a:latin typeface="Berlin Sans FB Demi" panose="020E0802020502020306" pitchFamily="34" charset="0"/>
                <a:cs typeface="Calibri" panose="020F0502020204030204" pitchFamily="34" charset="0"/>
              </a:rPr>
              <a:t>.</a:t>
            </a:r>
            <a:endParaRPr lang="pt-BR" sz="2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696721" y="1347614"/>
            <a:ext cx="205498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altLang="pt-BR" sz="2800" dirty="0">
                <a:solidFill>
                  <a:srgbClr val="FF0000"/>
                </a:solidFill>
                <a:latin typeface="Broadway" panose="04040905080B02020502" pitchFamily="82" charset="0"/>
                <a:cs typeface="Calibri" panose="020F0502020204030204" pitchFamily="34" charset="0"/>
              </a:rPr>
              <a:t>A ti </a:t>
            </a:r>
            <a:endParaRPr lang="pt-BR" altLang="pt-BR" sz="2800" dirty="0" smtClean="0">
              <a:solidFill>
                <a:srgbClr val="FF0000"/>
              </a:solidFill>
              <a:latin typeface="Broadway" panose="04040905080B02020502" pitchFamily="82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2800" dirty="0" smtClean="0">
                <a:solidFill>
                  <a:srgbClr val="FF0000"/>
                </a:solidFill>
                <a:latin typeface="Broadway" panose="04040905080B02020502" pitchFamily="82" charset="0"/>
                <a:cs typeface="Calibri" panose="020F0502020204030204" pitchFamily="34" charset="0"/>
              </a:rPr>
              <a:t>ninguém</a:t>
            </a:r>
          </a:p>
          <a:p>
            <a:pPr algn="ctr"/>
            <a:r>
              <a:rPr lang="pt-BR" altLang="pt-BR" sz="2800" dirty="0" smtClean="0">
                <a:solidFill>
                  <a:srgbClr val="FF0000"/>
                </a:solidFill>
                <a:latin typeface="Broadway" panose="04040905080B02020502" pitchFamily="82" charset="0"/>
                <a:cs typeface="Calibri" panose="020F0502020204030204" pitchFamily="34" charset="0"/>
              </a:rPr>
              <a:t> </a:t>
            </a:r>
            <a:r>
              <a:rPr lang="pt-BR" altLang="pt-BR" sz="2800" dirty="0" err="1">
                <a:solidFill>
                  <a:srgbClr val="FF0000"/>
                </a:solidFill>
                <a:latin typeface="Broadway" panose="04040905080B02020502" pitchFamily="82" charset="0"/>
                <a:cs typeface="Calibri" panose="020F0502020204030204" pitchFamily="34" charset="0"/>
              </a:rPr>
              <a:t>ta</a:t>
            </a:r>
            <a:r>
              <a:rPr lang="pt-BR" altLang="pt-BR" sz="2800" dirty="0">
                <a:solidFill>
                  <a:srgbClr val="FF0000"/>
                </a:solidFill>
                <a:latin typeface="Broadway" panose="04040905080B02020502" pitchFamily="82" charset="0"/>
                <a:cs typeface="Calibri" panose="020F0502020204030204" pitchFamily="34" charset="0"/>
              </a:rPr>
              <a:t> espeta</a:t>
            </a:r>
            <a:endParaRPr lang="pt-BR" sz="28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95486"/>
            <a:ext cx="3336681" cy="4608511"/>
          </a:xfrm>
          <a:prstGeom prst="rect">
            <a:avLst/>
          </a:prstGeom>
          <a:scene3d>
            <a:camera prst="perspectiveContrastingLeftFacing"/>
            <a:lightRig rig="threePt" dir="t"/>
          </a:scene3d>
          <a:sp3d>
            <a:bevelT prst="convex"/>
          </a:sp3d>
        </p:spPr>
      </p:pic>
      <p:sp>
        <p:nvSpPr>
          <p:cNvPr id="15" name="Retângulo 14"/>
          <p:cNvSpPr/>
          <p:nvPr/>
        </p:nvSpPr>
        <p:spPr>
          <a:xfrm>
            <a:off x="6346003" y="3301747"/>
            <a:ext cx="2718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És dos </a:t>
            </a:r>
            <a:r>
              <a:rPr lang="pt-BR" altLang="pt-BR" sz="3200" b="1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altLang="pt-BR" sz="3200" b="1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finos amigos!</a:t>
            </a:r>
            <a:endParaRPr lang="pt-BR" altLang="pt-BR" sz="11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3200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0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25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25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4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5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425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00192" y="3723878"/>
            <a:ext cx="3006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  <a:endParaRPr lang="pt-BR" alt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4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19522"/>
            <a:ext cx="4564509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923">
            <a:off x="425732" y="283630"/>
            <a:ext cx="4105400" cy="4436355"/>
          </a:xfrm>
          <a:prstGeom prst="rect">
            <a:avLst/>
          </a:prstGeom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Retângulo 10"/>
          <p:cNvSpPr/>
          <p:nvPr/>
        </p:nvSpPr>
        <p:spPr>
          <a:xfrm>
            <a:off x="916245" y="699542"/>
            <a:ext cx="29340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3600" dirty="0">
                <a:solidFill>
                  <a:srgbClr val="FF000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Venham lá esses poemas,</a:t>
            </a:r>
            <a:br>
              <a:rPr lang="pt-BR" altLang="pt-BR" sz="3600" dirty="0">
                <a:solidFill>
                  <a:srgbClr val="FF000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</a:br>
            <a:endParaRPr lang="pt-BR" altLang="pt-BR" sz="3600" dirty="0" smtClean="0">
              <a:solidFill>
                <a:srgbClr val="FF0000"/>
              </a:solidFill>
              <a:latin typeface="Bauhaus 93" panose="04030905020B02020C02" pitchFamily="82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600" dirty="0" smtClean="0">
                <a:solidFill>
                  <a:srgbClr val="FF000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Nobre </a:t>
            </a:r>
            <a:r>
              <a:rPr lang="pt-BR" altLang="pt-BR" sz="3600" dirty="0">
                <a:solidFill>
                  <a:srgbClr val="FF0000"/>
                </a:solidFill>
                <a:latin typeface="Bauhaus 93" panose="04030905020B02020C02" pitchFamily="82" charset="0"/>
                <a:cs typeface="Calibri" panose="020F0502020204030204" pitchFamily="34" charset="0"/>
              </a:rPr>
              <a:t>poeta maltratado.</a:t>
            </a:r>
            <a:endParaRPr lang="pt-BR" sz="3600" dirty="0">
              <a:solidFill>
                <a:srgbClr val="FF0000"/>
              </a:solidFill>
              <a:latin typeface="Bauhaus 93" panose="04030905020B02020C02" pitchFamily="82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430020" y="1339311"/>
            <a:ext cx="22542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dirty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São </a:t>
            </a:r>
            <a:r>
              <a:rPr lang="pt-BR" altLang="pt-BR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perfume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 </a:t>
            </a:r>
            <a:r>
              <a:rPr lang="pt-BR" altLang="pt-BR" sz="3200" dirty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d’alfazemas,</a:t>
            </a:r>
            <a:br>
              <a:rPr lang="pt-BR" altLang="pt-BR" sz="3200" dirty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</a:br>
            <a:r>
              <a:rPr lang="pt-BR" altLang="pt-BR" sz="3200" dirty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D’alguém </a:t>
            </a:r>
            <a:endParaRPr lang="pt-BR" altLang="pt-BR" sz="3200" dirty="0" smtClean="0">
              <a:solidFill>
                <a:srgbClr val="002060"/>
              </a:solidFill>
              <a:latin typeface="Brush Script MT" panose="03060802040406070304" pitchFamily="66" charset="0"/>
              <a:cs typeface="Calibri" panose="020F050202020403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dirty="0" smtClean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que </a:t>
            </a:r>
            <a:r>
              <a:rPr lang="pt-BR" altLang="pt-BR" sz="3200" dirty="0">
                <a:solidFill>
                  <a:srgbClr val="002060"/>
                </a:solidFill>
                <a:latin typeface="Brush Script MT" panose="03060802040406070304" pitchFamily="66" charset="0"/>
                <a:cs typeface="Calibri" panose="020F0502020204030204" pitchFamily="34" charset="0"/>
              </a:rPr>
              <a:t>é malfadado!</a:t>
            </a:r>
            <a:endParaRPr lang="pt-BR" altLang="pt-BR" sz="1100" dirty="0">
              <a:solidFill>
                <a:srgbClr val="002060"/>
              </a:solidFill>
              <a:latin typeface="Brush Script MT" panose="030608020404060703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26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4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75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4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1">
                <a:lumMod val="9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508104" y="267494"/>
            <a:ext cx="3528392" cy="452431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Foi a Musa que te inspirou,</a:t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 transformou em Homero.</a:t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Já toda a gente reparou,</a:t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Que és homem sincero!</a:t>
            </a:r>
            <a:endParaRPr lang="pt-BR" alt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378802">
            <a:off x="3336134" y="480453"/>
            <a:ext cx="5674737" cy="3785652"/>
          </a:xfrm>
          <a:prstGeom prst="rect">
            <a:avLst/>
          </a:prstGeom>
          <a:noFill/>
          <a:ln>
            <a:solidFill>
              <a:schemeClr val="bg1"/>
            </a:solidFill>
          </a:ln>
          <a:scene3d>
            <a:camera prst="perspectiveContrastingLeftFacing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" panose="020B0604020202020204" pitchFamily="34" charset="0"/>
              </a:rPr>
              <a:t>Aqui de longe, como formatador, analisando o Poema &amp; Quadras que um Jorge escreveu para o outro, lembrei-me de que; Um dia poderão deixar de falarem-se, que se afastem, que não mais existam e tudo se acabe como é o destino de todos nós.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elvetica" panose="020B0604020202020204" pitchFamily="34" charset="0"/>
            </a:endParaRPr>
          </a:p>
          <a:p>
            <a:pPr algn="ctr"/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elvetica" panose="020B0604020202020204" pitchFamily="34" charset="0"/>
            </a:endParaRPr>
          </a:p>
          <a:p>
            <a:pPr algn="ctr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" panose="020B0604020202020204" pitchFamily="34" charset="0"/>
              </a:rPr>
              <a:t>Mas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" panose="020B0604020202020204" pitchFamily="34" charset="0"/>
              </a:rPr>
              <a:t>, enquanto houver amizade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" panose="020B0604020202020204" pitchFamily="34" charset="0"/>
              </a:rPr>
              <a:t>, um estará a lembrar-se do outro, pois são POETAS e amigos de verdade, cada um com formas diferentes, de tempos inesquecíveis, e de cada momento, lembrarem-se para sempre.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3478"/>
            <a:ext cx="3613555" cy="4870781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54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5000">
        <p:fade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65302" y="147379"/>
            <a:ext cx="3802642" cy="4778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Formatador / Internet</a:t>
            </a:r>
            <a:endParaRPr lang="pt-BR" sz="14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Texto de Introdução e Epílogo = Pelo Formatador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Poema e Quadras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Jorge Vicente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2000" b="1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Nuit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D”Ete</a:t>
            </a: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de André </a:t>
            </a:r>
            <a:r>
              <a:rPr lang="pt-BR" sz="1600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Gagnon</a:t>
            </a:r>
            <a:endParaRPr lang="pt-BR" sz="16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Unchained</a:t>
            </a:r>
            <a:r>
              <a:rPr lang="pt-BR" sz="16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Melody</a:t>
            </a:r>
            <a:endParaRPr lang="pt-BR" sz="16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de Alain </a:t>
            </a:r>
            <a:r>
              <a:rPr lang="pt-BR" sz="1600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Morisod</a:t>
            </a:r>
            <a:endParaRPr lang="pt-BR" sz="1600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Mouraria (Bairro de Lisboa)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Cantora  Fadista = Amália Rodrigues</a:t>
            </a: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067944" y="3955236"/>
            <a:ext cx="4805452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058905" y="3028301"/>
            <a:ext cx="4808130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100" dirty="0"/>
              <a:t>O Castelo </a:t>
            </a:r>
            <a:r>
              <a:rPr lang="pt-BR" sz="1100" dirty="0" smtClean="0"/>
              <a:t>mostrado no alto denominado de São Jorge, </a:t>
            </a:r>
            <a:r>
              <a:rPr lang="pt-BR" sz="1100" dirty="0"/>
              <a:t>localiza-se </a:t>
            </a:r>
            <a:r>
              <a:rPr lang="pt-BR" sz="1100" dirty="0" smtClean="0"/>
              <a:t>na </a:t>
            </a:r>
            <a:r>
              <a:rPr lang="pt-BR" sz="1100" dirty="0"/>
              <a:t>cidade </a:t>
            </a:r>
            <a:r>
              <a:rPr lang="pt-BR" sz="1100" dirty="0" smtClean="0"/>
              <a:t>de </a:t>
            </a:r>
            <a:r>
              <a:rPr lang="pt-BR" sz="1100" dirty="0"/>
              <a:t>Lisboa, em Portugal. As primeiras fortalezas do castelo datam do século I a.C. tendo ele sido reconstruído diversas vezes por vários povos e recebido diferentes nomes</a:t>
            </a:r>
            <a:endParaRPr lang="pt-BR" sz="3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61" y="255179"/>
            <a:ext cx="3009381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571890">
            <a:off x="6387494" y="2203255"/>
            <a:ext cx="24150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14:flythrough dir="out"/>
        <p:sndAc>
          <p:stSnd loop="1">
            <p:snd r:embed="rId2" name="Amália Rodrigues - Ai, Mouraria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mália Rodrigues - Ai, Mour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AO MEU AMIGO JORGE HUMBERTO</Template>
  <TotalTime>0</TotalTime>
  <Words>379</Words>
  <Application>Microsoft Office PowerPoint</Application>
  <PresentationFormat>Apresentação na tela (16:9)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34" baseType="lpstr">
      <vt:lpstr>ＭＳ Ｐゴシック</vt:lpstr>
      <vt:lpstr>Aharoni</vt:lpstr>
      <vt:lpstr>Algerian</vt:lpstr>
      <vt:lpstr>Arial</vt:lpstr>
      <vt:lpstr>Arial Black</vt:lpstr>
      <vt:lpstr>Bauhaus 93</vt:lpstr>
      <vt:lpstr>Berlin Sans FB Demi</vt:lpstr>
      <vt:lpstr>Britannic Bold</vt:lpstr>
      <vt:lpstr>Broadway</vt:lpstr>
      <vt:lpstr>Brush Script MT</vt:lpstr>
      <vt:lpstr>Calibri</vt:lpstr>
      <vt:lpstr>Century Gothic</vt:lpstr>
      <vt:lpstr>Cooper Black</vt:lpstr>
      <vt:lpstr>David</vt:lpstr>
      <vt:lpstr>Forte</vt:lpstr>
      <vt:lpstr>Gill Sans Ultra Bold</vt:lpstr>
      <vt:lpstr>Helvetica</vt:lpstr>
      <vt:lpstr>Kristen ITC</vt:lpstr>
      <vt:lpstr>Maiandra GD</vt:lpstr>
      <vt:lpstr>Matura MT Script Capitals</vt:lpstr>
      <vt:lpstr>Rage Italic</vt:lpstr>
      <vt:lpstr>Ravie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2020-11-03T14:24:17Z</dcterms:created>
  <dcterms:modified xsi:type="dcterms:W3CDTF">2020-11-03T14:25:16Z</dcterms:modified>
</cp:coreProperties>
</file>