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312" r:id="rId2"/>
    <p:sldId id="298" r:id="rId3"/>
    <p:sldId id="313" r:id="rId4"/>
    <p:sldId id="314" r:id="rId5"/>
    <p:sldId id="299" r:id="rId6"/>
    <p:sldId id="301" r:id="rId7"/>
    <p:sldId id="307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5046" autoAdjust="0"/>
  </p:normalViewPr>
  <p:slideViewPr>
    <p:cSldViewPr>
      <p:cViewPr varScale="1">
        <p:scale>
          <a:sx n="128" d="100"/>
          <a:sy n="128" d="100"/>
        </p:scale>
        <p:origin x="91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9A86C2-E8EB-4407-95E1-1839D4A7BAC3}" type="doc">
      <dgm:prSet loTypeId="urn:microsoft.com/office/officeart/2008/layout/CircularPictureCallout" loCatId="picture" qsTypeId="urn:microsoft.com/office/officeart/2005/8/quickstyle/simple2" qsCatId="simple" csTypeId="urn:microsoft.com/office/officeart/2005/8/colors/accent1_1" csCatId="accent1" phldr="1"/>
      <dgm:spPr/>
    </dgm:pt>
    <dgm:pt modelId="{93FAA58C-3621-4905-8574-D99736F8F3FB}">
      <dgm:prSet phldrT="[Texto]"/>
      <dgm:spPr/>
      <dgm:t>
        <a:bodyPr/>
        <a:lstStyle/>
        <a:p>
          <a:r>
            <a:rPr lang="pt-BR" dirty="0" smtClean="0">
              <a:solidFill>
                <a:srgbClr val="002060"/>
              </a:solidFill>
            </a:rPr>
            <a:t>Progressão Automática</a:t>
          </a:r>
          <a:endParaRPr lang="pt-BR" dirty="0">
            <a:solidFill>
              <a:srgbClr val="002060"/>
            </a:solidFill>
          </a:endParaRPr>
        </a:p>
      </dgm:t>
    </dgm:pt>
    <dgm:pt modelId="{18DF4C54-9057-464D-9E0F-1D1C5FE82381}" type="parTrans" cxnId="{98B66615-EB29-4C51-B482-41796DCC4FE8}">
      <dgm:prSet/>
      <dgm:spPr/>
      <dgm:t>
        <a:bodyPr/>
        <a:lstStyle/>
        <a:p>
          <a:endParaRPr lang="pt-BR"/>
        </a:p>
      </dgm:t>
    </dgm:pt>
    <dgm:pt modelId="{61553022-521D-4C97-9493-BDE98AA9FC3B}" type="sibTrans" cxnId="{98B66615-EB29-4C51-B482-41796DCC4FE8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  <dgm:t>
        <a:bodyPr/>
        <a:lstStyle/>
        <a:p>
          <a:endParaRPr lang="pt-BR"/>
        </a:p>
      </dgm:t>
      <dgm:extLst>
        <a:ext uri="{E40237B7-FDA0-4F09-8148-C483321AD2D9}">
          <dgm14:cNvPr xmlns:dgm14="http://schemas.microsoft.com/office/drawing/2010/diagram" id="0" name="" descr="Illustration gratuite: Fond, Couleur, Rouge, Fond D'Écran ..."/>
        </a:ext>
      </dgm:extLst>
    </dgm:pt>
    <dgm:pt modelId="{A81239D4-631A-4AB9-9699-5F7B5CE2DDCA}" type="pres">
      <dgm:prSet presAssocID="{B39A86C2-E8EB-4407-95E1-1839D4A7BAC3}" presName="Name0" presStyleCnt="0">
        <dgm:presLayoutVars>
          <dgm:chMax val="7"/>
          <dgm:chPref val="7"/>
          <dgm:dir/>
        </dgm:presLayoutVars>
      </dgm:prSet>
      <dgm:spPr/>
    </dgm:pt>
    <dgm:pt modelId="{7B815E2A-40D6-4866-8E9E-C793C1EFA4CD}" type="pres">
      <dgm:prSet presAssocID="{B39A86C2-E8EB-4407-95E1-1839D4A7BAC3}" presName="Name1" presStyleCnt="0"/>
      <dgm:spPr/>
    </dgm:pt>
    <dgm:pt modelId="{B7E35ABD-071F-48A6-8AF1-6A4C3FCC9199}" type="pres">
      <dgm:prSet presAssocID="{61553022-521D-4C97-9493-BDE98AA9FC3B}" presName="picture_1" presStyleCnt="0"/>
      <dgm:spPr/>
    </dgm:pt>
    <dgm:pt modelId="{D3CA3E3C-961D-4CEA-B198-105A98E3CF25}" type="pres">
      <dgm:prSet presAssocID="{61553022-521D-4C97-9493-BDE98AA9FC3B}" presName="pictureRepeatNode" presStyleLbl="alignImgPlace1" presStyleIdx="0" presStyleCnt="1"/>
      <dgm:spPr/>
      <dgm:t>
        <a:bodyPr/>
        <a:lstStyle/>
        <a:p>
          <a:endParaRPr lang="pt-BR"/>
        </a:p>
      </dgm:t>
    </dgm:pt>
    <dgm:pt modelId="{8E77CCBD-3629-4B18-8D93-A4259E78F172}" type="pres">
      <dgm:prSet presAssocID="{93FAA58C-3621-4905-8574-D99736F8F3FB}" presName="text_1" presStyleLbl="node1" presStyleIdx="0" presStyleCnt="0" custScaleX="129165" custScaleY="184429" custLinFactNeighborX="8334" custLinFactNeighborY="-8194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8B66615-EB29-4C51-B482-41796DCC4FE8}" srcId="{B39A86C2-E8EB-4407-95E1-1839D4A7BAC3}" destId="{93FAA58C-3621-4905-8574-D99736F8F3FB}" srcOrd="0" destOrd="0" parTransId="{18DF4C54-9057-464D-9E0F-1D1C5FE82381}" sibTransId="{61553022-521D-4C97-9493-BDE98AA9FC3B}"/>
    <dgm:cxn modelId="{00C35F4E-4F4C-439F-ADA8-2D84F3EDFFE3}" type="presOf" srcId="{93FAA58C-3621-4905-8574-D99736F8F3FB}" destId="{8E77CCBD-3629-4B18-8D93-A4259E78F172}" srcOrd="0" destOrd="0" presId="urn:microsoft.com/office/officeart/2008/layout/CircularPictureCallout"/>
    <dgm:cxn modelId="{5F6FA809-2413-49AD-B726-987472A96441}" type="presOf" srcId="{61553022-521D-4C97-9493-BDE98AA9FC3B}" destId="{D3CA3E3C-961D-4CEA-B198-105A98E3CF25}" srcOrd="0" destOrd="0" presId="urn:microsoft.com/office/officeart/2008/layout/CircularPictureCallout"/>
    <dgm:cxn modelId="{3755DE97-3513-4ECD-93CE-9CB3EF04CDD6}" type="presOf" srcId="{B39A86C2-E8EB-4407-95E1-1839D4A7BAC3}" destId="{A81239D4-631A-4AB9-9699-5F7B5CE2DDCA}" srcOrd="0" destOrd="0" presId="urn:microsoft.com/office/officeart/2008/layout/CircularPictureCallout"/>
    <dgm:cxn modelId="{54B572DB-B01D-40A9-B232-ED5F77279A93}" type="presParOf" srcId="{A81239D4-631A-4AB9-9699-5F7B5CE2DDCA}" destId="{7B815E2A-40D6-4866-8E9E-C793C1EFA4CD}" srcOrd="0" destOrd="0" presId="urn:microsoft.com/office/officeart/2008/layout/CircularPictureCallout"/>
    <dgm:cxn modelId="{E077CC44-4433-41B4-804E-C1D9DBA71092}" type="presParOf" srcId="{7B815E2A-40D6-4866-8E9E-C793C1EFA4CD}" destId="{B7E35ABD-071F-48A6-8AF1-6A4C3FCC9199}" srcOrd="0" destOrd="0" presId="urn:microsoft.com/office/officeart/2008/layout/CircularPictureCallout"/>
    <dgm:cxn modelId="{9D0226CF-1653-471D-88B9-B6BA77CF7D53}" type="presParOf" srcId="{B7E35ABD-071F-48A6-8AF1-6A4C3FCC9199}" destId="{D3CA3E3C-961D-4CEA-B198-105A98E3CF25}" srcOrd="0" destOrd="0" presId="urn:microsoft.com/office/officeart/2008/layout/CircularPictureCallout"/>
    <dgm:cxn modelId="{E467AD4C-12E9-4BE9-AE57-55CABB167E61}" type="presParOf" srcId="{7B815E2A-40D6-4866-8E9E-C793C1EFA4CD}" destId="{8E77CCBD-3629-4B18-8D93-A4259E78F172}" srcOrd="1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CA3E3C-961D-4CEA-B198-105A98E3CF25}">
      <dsp:nvSpPr>
        <dsp:cNvPr id="0" name=""/>
        <dsp:cNvSpPr/>
      </dsp:nvSpPr>
      <dsp:spPr>
        <a:xfrm>
          <a:off x="342038" y="45798"/>
          <a:ext cx="684076" cy="68407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E77CCBD-3629-4B18-8D93-A4259E78F172}">
      <dsp:nvSpPr>
        <dsp:cNvPr id="0" name=""/>
        <dsp:cNvSpPr/>
      </dsp:nvSpPr>
      <dsp:spPr>
        <a:xfrm>
          <a:off x="437815" y="128770"/>
          <a:ext cx="565495" cy="416339"/>
        </a:xfrm>
        <a:prstGeom prst="rect">
          <a:avLst/>
        </a:prstGeom>
        <a:noFill/>
        <a:ln w="38100" cap="flat" cmpd="sng" algn="ctr">
          <a:noFill/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800" kern="1200" dirty="0" smtClean="0">
              <a:solidFill>
                <a:srgbClr val="002060"/>
              </a:solidFill>
            </a:rPr>
            <a:t>Progressão Automática</a:t>
          </a:r>
          <a:endParaRPr lang="pt-BR" sz="800" kern="1200" dirty="0">
            <a:solidFill>
              <a:srgbClr val="002060"/>
            </a:solidFill>
          </a:endParaRPr>
        </a:p>
      </dsp:txBody>
      <dsp:txXfrm>
        <a:off x="437815" y="128770"/>
        <a:ext cx="565495" cy="4163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22/09/2020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7498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audio" Target="../media/audio1.wav"/><Relationship Id="rId4" Type="http://schemas.openxmlformats.org/officeDocument/2006/relationships/diagramData" Target="../diagrams/data1.xml"/><Relationship Id="rId9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15.jpg"/><Relationship Id="rId7" Type="http://schemas.openxmlformats.org/officeDocument/2006/relationships/image" Target="../media/image17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GUIDA\AppData\Local\Temp\8257510241_b36f64f9f8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" y="2043"/>
            <a:ext cx="918797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463238"/>
            <a:ext cx="4608512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6000" b="1" cap="none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Harrington" panose="04040505050A02020702" pitchFamily="82" charset="0"/>
              </a:rPr>
              <a:t>AMOR, COM</a:t>
            </a:r>
          </a:p>
          <a:p>
            <a:pPr algn="ctr"/>
            <a:r>
              <a:rPr lang="pt-BR" sz="6000" b="1" cap="none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Harrington" panose="04040505050A02020702" pitchFamily="82" charset="0"/>
              </a:rPr>
              <a:t> </a:t>
            </a:r>
            <a:r>
              <a:rPr lang="pt-BR" sz="6600" b="1" cap="none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Harrington" panose="04040505050A02020702" pitchFamily="82" charset="0"/>
              </a:rPr>
              <a:t>AMOR, SE </a:t>
            </a:r>
            <a:r>
              <a:rPr lang="pt-BR" sz="6000" b="1" cap="none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Harrington" panose="04040505050A02020702" pitchFamily="82" charset="0"/>
              </a:rPr>
              <a:t>PAGA!</a:t>
            </a:r>
            <a:endParaRPr lang="pt-BR" sz="6000" b="1" cap="none" spc="6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Harrington" panose="04040505050A02020702" pitchFamily="82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896795969"/>
              </p:ext>
            </p:extLst>
          </p:nvPr>
        </p:nvGraphicFramePr>
        <p:xfrm>
          <a:off x="7740352" y="4227934"/>
          <a:ext cx="1368153" cy="775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Retângulo 4"/>
          <p:cNvSpPr/>
          <p:nvPr/>
        </p:nvSpPr>
        <p:spPr>
          <a:xfrm>
            <a:off x="4788024" y="2787774"/>
            <a:ext cx="3024336" cy="2088232"/>
          </a:xfrm>
          <a:prstGeom prst="rect">
            <a:avLst/>
          </a:prstGeom>
        </p:spPr>
        <p:txBody>
          <a:bodyPr wrap="square">
            <a:prstTxWarp prst="textCanUp">
              <a:avLst/>
            </a:prstTxWarp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</a:rPr>
              <a:t>Partilhas</a:t>
            </a:r>
            <a:r>
              <a:rPr lang="pt-BR" sz="4000" dirty="0">
                <a:solidFill>
                  <a:schemeClr val="bg1"/>
                </a:solidFill>
                <a:latin typeface="Matura MT Script Capitals" panose="03020802060602070202" pitchFamily="66" charset="0"/>
              </a:rPr>
              <a:t>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</a:rPr>
              <a:t>assumidas</a:t>
            </a:r>
            <a:r>
              <a:rPr lang="pt-BR" sz="4000" dirty="0">
                <a:solidFill>
                  <a:schemeClr val="bg1"/>
                </a:solidFill>
                <a:latin typeface="Matura MT Script Capitals" panose="03020802060602070202" pitchFamily="66" charset="0"/>
              </a:rPr>
              <a:t>… </a:t>
            </a:r>
            <a: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Matura MT Script Capitals" panose="03020802060602070202" pitchFamily="66" charset="0"/>
              </a:rPr>
              <a:t>densos segredos!</a:t>
            </a:r>
            <a:b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Matura MT Script Capitals" panose="03020802060602070202" pitchFamily="66" charset="0"/>
              </a:rPr>
            </a:br>
            <a:endParaRPr lang="pt-BR" sz="4000" dirty="0"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-36512" y="0"/>
            <a:ext cx="9240556" cy="5143500"/>
            <a:chOff x="0" y="0"/>
            <a:chExt cx="9144000" cy="6991350"/>
          </a:xfrm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38994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0000">
        <p15:prstTrans prst="drape" invX="1"/>
        <p:sndAc>
          <p:stSnd loop="1">
            <p:snd r:embed="rId2" name="Giovanni Marradi - FOREVER BEAUTIFUL.wav"/>
          </p:stSnd>
        </p:sndAc>
      </p:transition>
    </mc:Choice>
    <mc:Fallback xmlns="">
      <p:transition spd="slow" advClick="0" advTm="20000">
        <p:fade/>
        <p:sndAc>
          <p:stSnd loop="1">
            <p:snd r:embed="rId10" name="Giovanni Marradi - FOREVER BEAUTIF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4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6" grpId="1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217932" y="339503"/>
            <a:ext cx="486003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pt-BR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Soneto</a:t>
            </a:r>
          </a:p>
          <a:p>
            <a:pPr algn="ctr"/>
            <a:r>
              <a:rPr lang="pt-BR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 </a:t>
            </a:r>
          </a:p>
          <a:p>
            <a:pPr algn="ctr"/>
            <a:r>
              <a:rPr lang="pt-BR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Jorge</a:t>
            </a:r>
          </a:p>
          <a:p>
            <a:pPr algn="ctr"/>
            <a:r>
              <a:rPr lang="pt-BR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Humberto</a:t>
            </a:r>
          </a:p>
          <a:p>
            <a:pPr algn="ctr"/>
            <a:r>
              <a:rPr lang="pt-BR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20/09/20</a:t>
            </a:r>
            <a:endParaRPr 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232" y="400491"/>
            <a:ext cx="4403507" cy="4403507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61360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14:warp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7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3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3" y="195486"/>
            <a:ext cx="5688631" cy="4824536"/>
          </a:xfrm>
          <a:prstGeom prst="rect">
            <a:avLst/>
          </a:prstGeom>
        </p:spPr>
        <p:txBody>
          <a:bodyPr wrap="square">
            <a:prstTxWarp prst="textCanDown">
              <a:avLst>
                <a:gd name="adj" fmla="val 2584"/>
              </a:avLst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>
              <a:spcAft>
                <a:spcPts val="800"/>
              </a:spcAft>
            </a:pPr>
            <a:r>
              <a:rPr lang="pt-BR" sz="3600" b="1" spc="50" dirty="0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Sabes, que eu estaria mentindo, querida,</a:t>
            </a:r>
            <a:br>
              <a:rPr lang="pt-BR" sz="3600" b="1" spc="50" dirty="0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spc="50" dirty="0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Se te dissesse que não te estou a amar.</a:t>
            </a:r>
            <a:br>
              <a:rPr lang="pt-BR" sz="3600" b="1" spc="50" dirty="0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spc="50" dirty="0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Saibas também que é como que uma </a:t>
            </a:r>
            <a:r>
              <a:rPr lang="pt-BR" sz="3600" b="1" spc="50" dirty="0" err="1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f’rida</a:t>
            </a:r>
            <a:r>
              <a:rPr lang="pt-BR" sz="3600" b="1" spc="50" dirty="0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,</a:t>
            </a:r>
            <a:br>
              <a:rPr lang="pt-BR" sz="3600" b="1" spc="50" dirty="0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spc="50" dirty="0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A distância, que teima em nos separar</a:t>
            </a:r>
            <a:r>
              <a:rPr lang="pt-BR" sz="2400" b="1" spc="50" dirty="0">
                <a:ln w="9525" cmpd="sng">
                  <a:solidFill>
                    <a:schemeClr val="accent3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0"/>
            <a:ext cx="2987824" cy="5143500"/>
          </a:xfrm>
          <a:prstGeom prst="rect">
            <a:avLst/>
          </a:prstGeom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-36512" y="0"/>
            <a:ext cx="9240556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56579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Click="0" advTm="28000">
        <p15:prstTrans prst="airplane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146050"/>
            <a:ext cx="5328592" cy="5078313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Vem, amor, meu mel, buscar guarida...</a:t>
            </a:r>
            <a:b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Não são necessárias pressas, vamos, devagar -</a:t>
            </a:r>
            <a:b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Ó minha doce, e bela rapariga;</a:t>
            </a:r>
            <a:b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Das terras, que, ao largo, vão além-mar!</a:t>
            </a:r>
            <a:b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144" y="146050"/>
            <a:ext cx="3384376" cy="4851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-36512" y="0"/>
            <a:ext cx="9240556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2620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75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750"/>
                            </p:stCondLst>
                            <p:childTnLst>
                              <p:par>
                                <p:cTn id="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 t="-84000"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265" y="411512"/>
            <a:ext cx="3243240" cy="4267422"/>
          </a:xfrm>
          <a:prstGeom prst="rect">
            <a:avLst/>
          </a:prstGeom>
          <a:scene3d>
            <a:camera prst="orthographicFront">
              <a:rot lat="20399999" lon="1500000" rev="300000"/>
            </a:camera>
            <a:lightRig rig="threePt" dir="t"/>
          </a:scene3d>
          <a:sp3d extrusionH="76200">
            <a:bevelT prst="convex"/>
            <a:extrusionClr>
              <a:schemeClr val="accent1">
                <a:lumMod val="40000"/>
                <a:lumOff val="60000"/>
              </a:schemeClr>
            </a:extrusionClr>
          </a:sp3d>
        </p:spPr>
      </p:pic>
      <p:sp>
        <p:nvSpPr>
          <p:cNvPr id="5" name="Retângulo 4"/>
          <p:cNvSpPr/>
          <p:nvPr/>
        </p:nvSpPr>
        <p:spPr>
          <a:xfrm>
            <a:off x="827584" y="242972"/>
            <a:ext cx="4032448" cy="4489018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Sabes, já não me chega, de circunstância,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As poucas palavras que trocamos,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Que o que te suplico é que haja constância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204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8000">
        <p14:ferris dir="l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50"/>
                            </p:stCondLst>
                            <p:childTnLst>
                              <p:par>
                                <p:cTn id="1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4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83000" b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37835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233124" y="411510"/>
            <a:ext cx="5851044" cy="4248472"/>
          </a:xfrm>
          <a:prstGeom prst="rect">
            <a:avLst/>
          </a:prstGeom>
        </p:spPr>
        <p:txBody>
          <a:bodyPr>
            <a:prstTxWarp prst="textCurveUp">
              <a:avLst/>
            </a:prstTxWarp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Partilhas assumidas… densos segredos!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Amar com loucura, que na loucura irmanamos,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Um casal, que não teme, seus próprios medos!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9502"/>
            <a:ext cx="3614977" cy="4727219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perspectiveContrastingLeftFacing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7241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30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10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49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494" tmFilter="0, 0; 0.125,0.2665; 0.25,0.4; 0.375,0.465; 0.5,0.5;  0.625,0.535; 0.75,0.6; 0.875,0.7335; 1,1">
                                          <p:stCondLst>
                                            <p:cond delay="149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47" tmFilter="0, 0; 0.125,0.2665; 0.25,0.4; 0.375,0.465; 0.5,0.5;  0.625,0.535; 0.75,0.6; 0.875,0.7335; 1,1">
                                          <p:stCondLst>
                                            <p:cond delay="297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69" tmFilter="0, 0; 0.125,0.2665; 0.25,0.4; 0.375,0.465; 0.5,0.5;  0.625,0.535; 0.75,0.6; 0.875,0.7335; 1,1">
                                          <p:stCondLst>
                                            <p:cond delay="372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59">
                                          <p:stCondLst>
                                            <p:cond delay="146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373" decel="50000">
                                          <p:stCondLst>
                                            <p:cond delay="152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9">
                                          <p:stCondLst>
                                            <p:cond delay="29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373" decel="50000">
                                          <p:stCondLst>
                                            <p:cond delay="301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59">
                                          <p:stCondLst>
                                            <p:cond delay="369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373" decel="50000">
                                          <p:stCondLst>
                                            <p:cond delay="375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59">
                                          <p:stCondLst>
                                            <p:cond delay="40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373" decel="50000">
                                          <p:stCondLst>
                                            <p:cond delay="412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30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10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49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494" tmFilter="0, 0; 0.125,0.2665; 0.25,0.4; 0.375,0.465; 0.5,0.5;  0.625,0.535; 0.75,0.6; 0.875,0.7335; 1,1">
                                          <p:stCondLst>
                                            <p:cond delay="149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47" tmFilter="0, 0; 0.125,0.2665; 0.25,0.4; 0.375,0.465; 0.5,0.5;  0.625,0.535; 0.75,0.6; 0.875,0.7335; 1,1">
                                          <p:stCondLst>
                                            <p:cond delay="297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69" tmFilter="0, 0; 0.125,0.2665; 0.25,0.4; 0.375,0.465; 0.5,0.5;  0.625,0.535; 0.75,0.6; 0.875,0.7335; 1,1">
                                          <p:stCondLst>
                                            <p:cond delay="372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59">
                                          <p:stCondLst>
                                            <p:cond delay="146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373" decel="50000">
                                          <p:stCondLst>
                                            <p:cond delay="152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59">
                                          <p:stCondLst>
                                            <p:cond delay="29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373" decel="50000">
                                          <p:stCondLst>
                                            <p:cond delay="301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59">
                                          <p:stCondLst>
                                            <p:cond delay="369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373" decel="50000">
                                          <p:stCondLst>
                                            <p:cond delay="375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59">
                                          <p:stCondLst>
                                            <p:cond delay="40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373" decel="50000">
                                          <p:stCondLst>
                                            <p:cond delay="412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77508" y="105581"/>
            <a:ext cx="277067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/ 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Forever</a:t>
            </a:r>
            <a:r>
              <a:rPr lang="pt-BR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Beautiful</a:t>
            </a:r>
            <a:r>
              <a:rPr lang="pt-BR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Orquestração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Giovanni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Marradi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Paz do Meu Amor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Taiguara</a:t>
            </a:r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086178" y="3734419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86178" y="2300247"/>
            <a:ext cx="5786478" cy="12618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200" b="1" dirty="0" smtClean="0">
                <a:solidFill>
                  <a:schemeClr val="accent2">
                    <a:lumMod val="75000"/>
                  </a:schemeClr>
                </a:solidFill>
              </a:rPr>
              <a:t>Duas palavras utilizadas pelo poeta, tem para os brasileiros, as seguintes conotações:</a:t>
            </a:r>
          </a:p>
          <a:p>
            <a:pPr algn="ctr"/>
            <a:r>
              <a:rPr lang="pt-BR" sz="1400" b="1" dirty="0" err="1" smtClean="0">
                <a:solidFill>
                  <a:schemeClr val="accent2">
                    <a:lumMod val="75000"/>
                  </a:schemeClr>
                </a:solidFill>
              </a:rPr>
              <a:t>F’rida</a:t>
            </a:r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</a:rPr>
              <a:t> = Ferida</a:t>
            </a:r>
          </a:p>
          <a:p>
            <a:pPr algn="ctr"/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</a:rPr>
              <a:t>Rapariga = Moça ou jovem </a:t>
            </a:r>
          </a:p>
          <a:p>
            <a:pPr algn="ctr"/>
            <a:r>
              <a:rPr lang="pt-BR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Cor Vermelha é estimulante de apetite e </a:t>
            </a:r>
          </a:p>
          <a:p>
            <a:pPr algn="ctr"/>
            <a:r>
              <a:rPr lang="pt-BR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excita as emoções.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12" y="190892"/>
            <a:ext cx="2160238" cy="181952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13" y="216448"/>
            <a:ext cx="2016224" cy="17687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4932040" y="436488"/>
            <a:ext cx="20162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80000">
        <p14:prism isContent="1" isInverted="1"/>
        <p:sndAc>
          <p:stSnd loop="1">
            <p:snd r:embed="rId2" name="5 - Paz do Meu Amor  - Taiguara ( Luiz Vieira).wav"/>
          </p:stSnd>
        </p:sndAc>
      </p:transition>
    </mc:Choice>
    <mc:Fallback xmlns="">
      <p:transition spd="slow" advClick="0" advTm="180000">
        <p:fade/>
        <p:sndAc>
          <p:stSnd loop="1">
            <p:snd r:embed="rId8" name="5 - Paz do Meu Amor  - Taiguara ( Luiz Viei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2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5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2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5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25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25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1250"/>
                            </p:stCondLst>
                            <p:childTnLst>
                              <p:par>
                                <p:cTn id="116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8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500"/>
                            </p:stCondLst>
                            <p:childTnLst>
                              <p:par>
                                <p:cTn id="1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AMOR COM AMOR SE PAGA</Template>
  <TotalTime>1</TotalTime>
  <Words>159</Words>
  <Application>Microsoft Office PowerPoint</Application>
  <PresentationFormat>Apresentação na tela (16:9)</PresentationFormat>
  <Paragraphs>44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8" baseType="lpstr">
      <vt:lpstr>ＭＳ Ｐゴシック</vt:lpstr>
      <vt:lpstr>Aharoni</vt:lpstr>
      <vt:lpstr>Arial</vt:lpstr>
      <vt:lpstr>Arial Black</vt:lpstr>
      <vt:lpstr>Britannic Bold</vt:lpstr>
      <vt:lpstr>Calibri</vt:lpstr>
      <vt:lpstr>David</vt:lpstr>
      <vt:lpstr>Harrington</vt:lpstr>
      <vt:lpstr>Maiandra GD</vt:lpstr>
      <vt:lpstr>Matura MT Script Capitals</vt:lpstr>
      <vt:lpstr>JORGE HUMBERTO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2020-09-22T21:02:50Z</dcterms:created>
  <dcterms:modified xsi:type="dcterms:W3CDTF">2020-09-22T21:03:58Z</dcterms:modified>
</cp:coreProperties>
</file>